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73" r:id="rId6"/>
    <p:sldId id="276" r:id="rId7"/>
    <p:sldId id="275" r:id="rId8"/>
    <p:sldId id="274" r:id="rId9"/>
    <p:sldId id="282" r:id="rId10"/>
    <p:sldId id="283" r:id="rId11"/>
    <p:sldId id="284" r:id="rId12"/>
    <p:sldId id="286" r:id="rId13"/>
    <p:sldId id="287" r:id="rId14"/>
    <p:sldId id="285" r:id="rId15"/>
    <p:sldId id="288" r:id="rId16"/>
    <p:sldId id="277" r:id="rId17"/>
    <p:sldId id="278" r:id="rId18"/>
    <p:sldId id="279" r:id="rId19"/>
    <p:sldId id="280" r:id="rId20"/>
    <p:sldId id="289" r:id="rId21"/>
    <p:sldId id="291" r:id="rId22"/>
    <p:sldId id="292" r:id="rId23"/>
    <p:sldId id="293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94" r:id="rId34"/>
    <p:sldId id="295" r:id="rId35"/>
    <p:sldId id="296" r:id="rId36"/>
    <p:sldId id="297" r:id="rId37"/>
    <p:sldId id="306" r:id="rId38"/>
    <p:sldId id="307" r:id="rId39"/>
    <p:sldId id="308" r:id="rId40"/>
    <p:sldId id="298" r:id="rId41"/>
    <p:sldId id="302" r:id="rId42"/>
    <p:sldId id="303" r:id="rId43"/>
    <p:sldId id="300" r:id="rId44"/>
    <p:sldId id="301" r:id="rId45"/>
    <p:sldId id="309" r:id="rId46"/>
    <p:sldId id="304" r:id="rId47"/>
    <p:sldId id="305" r:id="rId48"/>
    <p:sldId id="310" r:id="rId49"/>
    <p:sldId id="311" r:id="rId50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BFA79-5AFA-4D3C-A083-0F889CBF9711}" type="datetimeFigureOut">
              <a:rPr lang="pt-PT" smtClean="0"/>
              <a:t>28-09-2017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3168E-3417-4A34-A3A6-AB467E89CDD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27044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3168E-3417-4A34-A3A6-AB467E89CDD2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8068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ângulo arredondado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ângulo arredondado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20" name="Subtítulo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PT" smtClean="0"/>
              <a:t>Faça clique para editar o estilo</a:t>
            </a:r>
            <a:endParaRPr kumimoji="0" lang="en-US"/>
          </a:p>
        </p:txBody>
      </p:sp>
      <p:sp>
        <p:nvSpPr>
          <p:cNvPr id="19" name="Marcador de Posição da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D9774F-F13A-4A75-B209-2666755AEA36}" type="datetimeFigureOut">
              <a:rPr lang="pt-PT" smtClean="0"/>
              <a:t>28-09-2017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11" name="Marcador de Posição do Número do Diapositivo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F202BC-8F60-4116-8958-ABD62C8CBF75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D9774F-F13A-4A75-B209-2666755AEA36}" type="datetimeFigureOut">
              <a:rPr lang="pt-PT" smtClean="0"/>
              <a:t>28-09-2017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F202BC-8F60-4116-8958-ABD62C8CBF75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D9774F-F13A-4A75-B209-2666755AEA36}" type="datetimeFigureOut">
              <a:rPr lang="pt-PT" smtClean="0"/>
              <a:t>28-09-2017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F202BC-8F60-4116-8958-ABD62C8CBF75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D9774F-F13A-4A75-B209-2666755AEA36}" type="datetimeFigureOut">
              <a:rPr lang="pt-PT" smtClean="0"/>
              <a:t>28-09-2017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F202BC-8F60-4116-8958-ABD62C8CBF75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arredondado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ângulo arredondado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D9774F-F13A-4A75-B209-2666755AEA36}" type="datetimeFigureOut">
              <a:rPr lang="pt-PT" smtClean="0"/>
              <a:t>28-09-2017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F202BC-8F60-4116-8958-ABD62C8CBF75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D9774F-F13A-4A75-B209-2666755AEA36}" type="datetimeFigureOut">
              <a:rPr lang="pt-PT" smtClean="0"/>
              <a:t>28-09-2017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F202BC-8F60-4116-8958-ABD62C8CBF75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</p:txBody>
      </p:sp>
      <p:sp>
        <p:nvSpPr>
          <p:cNvPr id="5" name="Marcador de Posição de Conteúdo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D9774F-F13A-4A75-B209-2666755AEA36}" type="datetimeFigureOut">
              <a:rPr lang="pt-PT" smtClean="0"/>
              <a:t>28-09-2017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F202BC-8F60-4116-8958-ABD62C8CBF75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D9774F-F13A-4A75-B209-2666755AEA36}" type="datetimeFigureOut">
              <a:rPr lang="pt-PT" smtClean="0"/>
              <a:t>28-09-2017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F202BC-8F60-4116-8958-ABD62C8CBF75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arredondado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D9774F-F13A-4A75-B209-2666755AEA36}" type="datetimeFigureOut">
              <a:rPr lang="pt-PT" smtClean="0"/>
              <a:t>28-09-2017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F202BC-8F60-4116-8958-ABD62C8CBF75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D9774F-F13A-4A75-B209-2666755AEA36}" type="datetimeFigureOut">
              <a:rPr lang="pt-PT" smtClean="0"/>
              <a:t>28-09-2017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F202BC-8F60-4116-8958-ABD62C8CBF75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ângulo arredondado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rredondar Rectângulo de Canto Simples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pt-PT" smtClean="0"/>
              <a:t>Clique para editar os estilos</a:t>
            </a:r>
          </a:p>
          <a:p>
            <a:pPr lvl="1" eaLnBrk="1" latinLnBrk="0" hangingPunct="1"/>
            <a:r>
              <a:rPr lang="pt-PT" smtClean="0"/>
              <a:t>Segundo nível</a:t>
            </a:r>
          </a:p>
          <a:p>
            <a:pPr lvl="2" eaLnBrk="1" latinLnBrk="0" hangingPunct="1"/>
            <a:r>
              <a:rPr lang="pt-PT" smtClean="0"/>
              <a:t>Terceiro nível</a:t>
            </a:r>
          </a:p>
          <a:p>
            <a:pPr lvl="3" eaLnBrk="1" latinLnBrk="0" hangingPunct="1"/>
            <a:r>
              <a:rPr lang="pt-PT" smtClean="0"/>
              <a:t>Quarto nível</a:t>
            </a:r>
          </a:p>
          <a:p>
            <a:pPr lvl="4" eaLnBrk="1" latinLnBrk="0" hangingPunct="1"/>
            <a:r>
              <a:rPr lang="pt-PT" smtClean="0"/>
              <a:t>Quinto nível</a:t>
            </a:r>
            <a:endParaRPr kumimoji="0"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D9774F-F13A-4A75-B209-2666755AEA36}" type="datetimeFigureOut">
              <a:rPr lang="pt-PT" smtClean="0"/>
              <a:t>28-09-2017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F202BC-8F60-4116-8958-ABD62C8CBF75}" type="slidenum">
              <a:rPr lang="pt-PT" smtClean="0"/>
              <a:t>‹nº›</a:t>
            </a:fld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PT" smtClean="0"/>
              <a:t>Clique no ícone para adicionar uma imagem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arredondado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ângulo arredondado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Marcador de Posição do Título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pt-PT" smtClean="0"/>
              <a:t>Clique para editar o estilo</a:t>
            </a:r>
            <a:endParaRPr kumimoji="0"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pt-PT" smtClean="0"/>
              <a:t>Clique para editar os estilos</a:t>
            </a:r>
          </a:p>
          <a:p>
            <a:pPr lvl="1" eaLnBrk="1" latinLnBrk="0" hangingPunct="1"/>
            <a:r>
              <a:rPr kumimoji="0" lang="pt-PT" smtClean="0"/>
              <a:t>Segundo nível</a:t>
            </a:r>
          </a:p>
          <a:p>
            <a:pPr lvl="2" eaLnBrk="1" latinLnBrk="0" hangingPunct="1"/>
            <a:r>
              <a:rPr kumimoji="0" lang="pt-PT" smtClean="0"/>
              <a:t>Terceiro nível</a:t>
            </a:r>
          </a:p>
          <a:p>
            <a:pPr lvl="3" eaLnBrk="1" latinLnBrk="0" hangingPunct="1"/>
            <a:r>
              <a:rPr kumimoji="0" lang="pt-PT" smtClean="0"/>
              <a:t>Quarto nível</a:t>
            </a:r>
          </a:p>
          <a:p>
            <a:pPr lvl="4" eaLnBrk="1" latinLnBrk="0" hangingPunct="1"/>
            <a:r>
              <a:rPr kumimoji="0" lang="pt-PT" smtClean="0"/>
              <a:t>Quinto nível</a:t>
            </a:r>
            <a:endParaRPr kumimoji="0" lang="en-US"/>
          </a:p>
        </p:txBody>
      </p:sp>
      <p:sp>
        <p:nvSpPr>
          <p:cNvPr id="25" name="Marcador de Posição da Data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6D9774F-F13A-4A75-B209-2666755AEA36}" type="datetimeFigureOut">
              <a:rPr lang="pt-PT" smtClean="0"/>
              <a:t>28-09-2017</a:t>
            </a:fld>
            <a:endParaRPr lang="pt-PT"/>
          </a:p>
        </p:txBody>
      </p:sp>
      <p:sp>
        <p:nvSpPr>
          <p:cNvPr id="18" name="Marcador de Posição do Rodapé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4F202BC-8F60-4116-8958-ABD62C8CBF75}" type="slidenum">
              <a:rPr lang="pt-PT" smtClean="0"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E4aG7K3SOU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PXs_PM958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4XOIcjxJAjU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o5O-FXdwNo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d8p-E-oTDY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h0yCRorgkM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planetabiologia.com/classificacao-dos-peixes-classe-e-caracteristicas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8270 – Técnicas de Arte </a:t>
            </a:r>
            <a:r>
              <a:rPr lang="pt-PT" dirty="0" err="1" smtClean="0"/>
              <a:t>Cisória</a:t>
            </a:r>
            <a:endParaRPr lang="pt-P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pt-PT" dirty="0" smtClean="0"/>
              <a:t>CEF – 9º</a:t>
            </a:r>
          </a:p>
          <a:p>
            <a:r>
              <a:rPr lang="pt-PT" dirty="0" smtClean="0"/>
              <a:t>2017/2018</a:t>
            </a:r>
          </a:p>
          <a:p>
            <a:r>
              <a:rPr lang="pt-PT" dirty="0" smtClean="0"/>
              <a:t>25h</a:t>
            </a:r>
            <a:endParaRPr lang="pt-P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17032"/>
            <a:ext cx="3419872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9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Peixe - Frescura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PT" dirty="0" smtClean="0"/>
          </a:p>
          <a:p>
            <a:r>
              <a:rPr lang="pt-PT" dirty="0" smtClean="0"/>
              <a:t>O </a:t>
            </a:r>
            <a:r>
              <a:rPr lang="pt-PT" dirty="0"/>
              <a:t>peixe deve estar </a:t>
            </a:r>
            <a:r>
              <a:rPr lang="pt-PT" dirty="0" smtClean="0"/>
              <a:t>fresco </a:t>
            </a:r>
            <a:r>
              <a:rPr lang="pt-PT" dirty="0"/>
              <a:t>sobre uma espessa camada de gelo. </a:t>
            </a: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r>
              <a:rPr lang="pt-PT" dirty="0" smtClean="0"/>
              <a:t>Evite </a:t>
            </a:r>
            <a:r>
              <a:rPr lang="pt-PT" dirty="0"/>
              <a:t>escolher o peixe que está por cima dos </a:t>
            </a:r>
            <a:r>
              <a:rPr lang="pt-PT" dirty="0" smtClean="0"/>
              <a:t>outros.</a:t>
            </a:r>
          </a:p>
          <a:p>
            <a:endParaRPr lang="pt-PT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73016"/>
            <a:ext cx="3299867" cy="219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64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Peixe - Aparência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sz="2400" dirty="0" smtClean="0"/>
              <a:t>O </a:t>
            </a:r>
            <a:r>
              <a:rPr lang="pt-PT" sz="2400" dirty="0"/>
              <a:t>peixe não pode apresentar manchas, nem conter furos e cortes em sua superfície. </a:t>
            </a:r>
            <a:endParaRPr lang="pt-PT" sz="2400" dirty="0" smtClean="0"/>
          </a:p>
          <a:p>
            <a:pPr algn="just"/>
            <a:endParaRPr lang="pt-PT" sz="2400" dirty="0" smtClean="0"/>
          </a:p>
          <a:p>
            <a:pPr algn="just"/>
            <a:r>
              <a:rPr lang="pt-PT" sz="2400" dirty="0" smtClean="0"/>
              <a:t>As </a:t>
            </a:r>
            <a:r>
              <a:rPr lang="pt-PT" sz="2400" dirty="0"/>
              <a:t>escamas têm que estar firmes e resistentes e de coloração translúcida e brilhante. </a:t>
            </a:r>
            <a:endParaRPr lang="pt-PT" sz="2400" dirty="0" smtClean="0"/>
          </a:p>
          <a:p>
            <a:pPr marL="0" indent="0" algn="just">
              <a:buNone/>
            </a:pPr>
            <a:endParaRPr lang="pt-PT" sz="2400" dirty="0" smtClean="0"/>
          </a:p>
          <a:p>
            <a:pPr algn="just"/>
            <a:r>
              <a:rPr lang="pt-PT" sz="2400" dirty="0" smtClean="0"/>
              <a:t>A </a:t>
            </a:r>
            <a:r>
              <a:rPr lang="pt-PT" sz="2400" dirty="0"/>
              <a:t>pele tem que estar húmida e bem aderida.</a:t>
            </a:r>
          </a:p>
          <a:p>
            <a:endParaRPr lang="pt-PT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24" y="3714862"/>
            <a:ext cx="2376548" cy="158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580199" y="531192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Estragado!!!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9316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Peixe – Olhos e Guelras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sz="2000" dirty="0" smtClean="0"/>
              <a:t>Os </a:t>
            </a:r>
            <a:r>
              <a:rPr lang="pt-PT" sz="2000" dirty="0"/>
              <a:t>olhos não podem apresentar pontos esbranquiçados no centro, devem estar brilhantes e ocupar toda a cavidade ocular. </a:t>
            </a:r>
            <a:endParaRPr lang="pt-PT" sz="2000" dirty="0" smtClean="0"/>
          </a:p>
          <a:p>
            <a:pPr algn="just"/>
            <a:endParaRPr lang="pt-PT" sz="2000" dirty="0" smtClean="0"/>
          </a:p>
          <a:p>
            <a:pPr algn="just"/>
            <a:r>
              <a:rPr lang="pt-PT" sz="2000" dirty="0" smtClean="0"/>
              <a:t>A </a:t>
            </a:r>
            <a:r>
              <a:rPr lang="pt-PT" sz="2000" dirty="0"/>
              <a:t>parte interna das brânquias deve estar brilhante e vermelha, apresentando vasos sanguíneos cheios e fixos e não apresentar mucos como um líquido pastoso.</a:t>
            </a:r>
          </a:p>
          <a:p>
            <a:endParaRPr lang="pt-PT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71091"/>
            <a:ext cx="3389241" cy="225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71091"/>
            <a:ext cx="3363067" cy="225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76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Peixe - Consistência, odor e cor</a:t>
            </a:r>
            <a:br>
              <a:rPr lang="pt-PT" dirty="0"/>
            </a:b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2400" dirty="0" smtClean="0"/>
              <a:t>O </a:t>
            </a:r>
            <a:r>
              <a:rPr lang="pt-PT" sz="2400" dirty="0"/>
              <a:t>corpo do peixe deve estar firme e resistente. </a:t>
            </a:r>
            <a:endParaRPr lang="pt-PT" sz="2400" dirty="0" smtClean="0"/>
          </a:p>
          <a:p>
            <a:endParaRPr lang="pt-PT" sz="2400" dirty="0" smtClean="0"/>
          </a:p>
          <a:p>
            <a:r>
              <a:rPr lang="pt-PT" sz="2400" dirty="0" smtClean="0"/>
              <a:t>O </a:t>
            </a:r>
            <a:r>
              <a:rPr lang="pt-PT" sz="2400" dirty="0"/>
              <a:t>peixe deve exalar um cheiro de mar e a cor deve estar viva, de acordo com a espécie escolhida.</a:t>
            </a:r>
          </a:p>
          <a:p>
            <a:endParaRPr lang="pt-PT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92896"/>
            <a:ext cx="3330674" cy="220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63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Dicas – Peixe Fresco</a:t>
            </a:r>
            <a:endParaRPr lang="pt-PT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3895"/>
            <a:ext cx="2520280" cy="168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67544" y="2252769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dirty="0" smtClean="0"/>
              <a:t>Olhos transparentes e firmes e escamas inteiras e brilhantes são sinal de fresco!!</a:t>
            </a:r>
            <a:endParaRPr lang="pt-PT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87896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796136" y="2529770"/>
            <a:ext cx="271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Procure por guelras bem vermelhas!!</a:t>
            </a:r>
            <a:endParaRPr lang="pt-PT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725" y="1577270"/>
            <a:ext cx="25922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188155" y="587896"/>
            <a:ext cx="2335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dirty="0" smtClean="0"/>
              <a:t>Atenção para os olhos: não devem estar afundados!!</a:t>
            </a:r>
            <a:endParaRPr lang="pt-PT" dirty="0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837" y="3176101"/>
            <a:ext cx="2857500" cy="169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796136" y="4869160"/>
            <a:ext cx="2785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Cuidado com os filetes: verifique cor, cheiro e brilho!!</a:t>
            </a:r>
            <a:endParaRPr lang="pt-PT" dirty="0"/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26" y="3645024"/>
            <a:ext cx="237807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188155" y="3978696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Os olhos não devem estar opacos!!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7700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Video</a:t>
            </a:r>
            <a:r>
              <a:rPr lang="pt-PT" dirty="0" smtClean="0"/>
              <a:t> – </a:t>
            </a:r>
            <a:r>
              <a:rPr lang="pt-PT" dirty="0" err="1" smtClean="0"/>
              <a:t>Despinhar</a:t>
            </a:r>
            <a:r>
              <a:rPr lang="pt-PT" dirty="0" smtClean="0"/>
              <a:t> Linguado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>
                <a:hlinkClick r:id="rId2"/>
              </a:rPr>
              <a:t>https://</a:t>
            </a:r>
            <a:r>
              <a:rPr lang="pt-PT" dirty="0" smtClean="0">
                <a:hlinkClick r:id="rId2"/>
              </a:rPr>
              <a:t>www.youtube.com/watch?v=LE4aG7K3SOU</a:t>
            </a:r>
            <a:endParaRPr lang="pt-PT" dirty="0" smtClean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1034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183880" cy="1051560"/>
          </a:xfrm>
        </p:spPr>
        <p:txBody>
          <a:bodyPr>
            <a:normAutofit/>
          </a:bodyPr>
          <a:lstStyle/>
          <a:p>
            <a:r>
              <a:rPr lang="pt-PT" dirty="0" smtClean="0"/>
              <a:t>Peixe – Individuais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pt-PT" sz="1800" dirty="0" smtClean="0"/>
              <a:t>1º Fixa-se </a:t>
            </a:r>
            <a:r>
              <a:rPr lang="pt-PT" sz="1800" dirty="0"/>
              <a:t>o garfo junto á cabeça do peixe e com a faca de peixe ou outro garfo vai-se separando as espinhas dorsais do peixe, continuando até cerca do rabo</a:t>
            </a:r>
            <a:r>
              <a:rPr lang="pt-PT" sz="1800" dirty="0" smtClean="0"/>
              <a:t>.</a:t>
            </a:r>
          </a:p>
          <a:p>
            <a:pPr marL="0" indent="0" algn="just">
              <a:buNone/>
            </a:pPr>
            <a:endParaRPr lang="pt-PT" sz="1800" dirty="0" smtClean="0"/>
          </a:p>
          <a:p>
            <a:pPr marL="0" indent="0" algn="just">
              <a:buNone/>
            </a:pPr>
            <a:r>
              <a:rPr lang="pt-PT" sz="1800" dirty="0" smtClean="0"/>
              <a:t>2º Dá-se </a:t>
            </a:r>
            <a:r>
              <a:rPr lang="pt-PT" sz="1800" dirty="0"/>
              <a:t>um golpe na cabeça para que se separe da espinha. </a:t>
            </a:r>
            <a:endParaRPr lang="pt-PT" sz="1800" dirty="0" smtClean="0"/>
          </a:p>
          <a:p>
            <a:pPr marL="0" indent="0" algn="just">
              <a:buNone/>
            </a:pPr>
            <a:endParaRPr lang="pt-PT" sz="1800" dirty="0" smtClean="0"/>
          </a:p>
          <a:p>
            <a:pPr marL="0" indent="0" algn="just">
              <a:buNone/>
            </a:pPr>
            <a:r>
              <a:rPr lang="pt-PT" sz="1800" dirty="0" smtClean="0"/>
              <a:t>3º Dá-se </a:t>
            </a:r>
            <a:r>
              <a:rPr lang="pt-PT" sz="1800" dirty="0"/>
              <a:t>um golpe junto ao rabo, para que se separe do peixe. </a:t>
            </a:r>
            <a:endParaRPr lang="pt-PT" sz="1800" dirty="0" smtClean="0"/>
          </a:p>
          <a:p>
            <a:pPr marL="0" indent="0">
              <a:buNone/>
            </a:pPr>
            <a:endParaRPr lang="pt-PT" sz="1800" dirty="0" smtClean="0"/>
          </a:p>
          <a:p>
            <a:pPr marL="0" indent="0" algn="just">
              <a:buNone/>
            </a:pPr>
            <a:r>
              <a:rPr lang="pt-PT" sz="1800" dirty="0" smtClean="0"/>
              <a:t>4º Com </a:t>
            </a:r>
            <a:r>
              <a:rPr lang="pt-PT" sz="1800" dirty="0"/>
              <a:t>a faca ou uma colher de sopa, junto á espinha pela parte superior, e começando onde separamos a cabeça, até ao rabo, passa-se a colher de costas a favor da carne e de concavidade para a espinha retirando assim a primeira metade e colocando de costas ao lado do peixe. Agora com a colher e o garfo simplesmente se vai levantando a espinha a  partir da cabeça com o garfo e ajudando com a colher de costas e finaliza-se colocando a espinha num prato á parte. Por fim com a colher e o garfo em simultâneo volta-se a 1ª  parte para cima da que ficou de forma a tentar obter o peixe como se ainda estivesse completo</a:t>
            </a:r>
            <a:r>
              <a:rPr lang="pt-PT" sz="1800" dirty="0" smtClean="0"/>
              <a:t>.</a:t>
            </a:r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396817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Talher Trinchante</a:t>
            </a:r>
            <a:endParaRPr lang="pt-PT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6594961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04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Peixe – Achatado (Linguado)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sz="2000" dirty="0" smtClean="0"/>
              <a:t>1º Retirar </a:t>
            </a:r>
            <a:r>
              <a:rPr lang="pt-PT" sz="2000" dirty="0"/>
              <a:t>as espinhas laterais, por meio de uma faca de peixe ou colher de sopa, através de um movimento efectuado de dentro para fora. </a:t>
            </a:r>
            <a:endParaRPr lang="pt-PT" sz="2000" dirty="0" smtClean="0"/>
          </a:p>
          <a:p>
            <a:pPr marL="0" indent="0" algn="just">
              <a:buNone/>
            </a:pPr>
            <a:endParaRPr lang="pt-PT" sz="2000" dirty="0" smtClean="0"/>
          </a:p>
          <a:p>
            <a:pPr marL="0" indent="0" algn="just">
              <a:buNone/>
            </a:pPr>
            <a:r>
              <a:rPr lang="pt-PT" sz="2000" dirty="0" smtClean="0"/>
              <a:t>2ºFazendo </a:t>
            </a:r>
            <a:r>
              <a:rPr lang="pt-PT" sz="2000" dirty="0"/>
              <a:t>deslizar a faca ou a colher ao longo da espinha dorsal, da cabeça para a cauda, afastar os filetes de modo a se poder começando na espinha junto á cabeça separar a espinha dos filetes que estão na parte inferior e assim depois se voltar a colocar por cima destes para repor a forma do peixe antes de </a:t>
            </a:r>
            <a:r>
              <a:rPr lang="pt-PT" sz="2000" dirty="0" err="1"/>
              <a:t>despinhado</a:t>
            </a:r>
            <a:r>
              <a:rPr lang="pt-P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20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Filete de Peixe</a:t>
            </a:r>
            <a:endParaRPr lang="pt-PT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https://www.youtube.com/watch?v=Z0db3EMP6Ig</a:t>
            </a:r>
          </a:p>
        </p:txBody>
      </p:sp>
    </p:spTree>
    <p:extLst>
      <p:ext uri="{BB962C8B-B14F-4D97-AF65-F5344CB8AC3E}">
        <p14:creationId xmlns:p14="http://schemas.microsoft.com/office/powerpoint/2010/main" val="297613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821784"/>
          </a:xfrm>
        </p:spPr>
        <p:txBody>
          <a:bodyPr/>
          <a:lstStyle/>
          <a:p>
            <a:r>
              <a:rPr lang="pt-PT" dirty="0" err="1" smtClean="0"/>
              <a:t>Objetivos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pt-PT" dirty="0" smtClean="0">
                <a:solidFill>
                  <a:srgbClr val="000000"/>
                </a:solidFill>
              </a:rPr>
              <a:t>Identificar </a:t>
            </a:r>
            <a:r>
              <a:rPr lang="pt-PT" dirty="0">
                <a:solidFill>
                  <a:srgbClr val="000000"/>
                </a:solidFill>
              </a:rPr>
              <a:t>as características anatómicas de peixes e carnes.</a:t>
            </a:r>
          </a:p>
          <a:p>
            <a:pPr>
              <a:buFont typeface="Arial"/>
              <a:buChar char="•"/>
            </a:pPr>
            <a:r>
              <a:rPr lang="pt-PT" dirty="0">
                <a:solidFill>
                  <a:srgbClr val="000000"/>
                </a:solidFill>
              </a:rPr>
              <a:t>Descascar e cortar frutas à vista do cliente.</a:t>
            </a:r>
          </a:p>
          <a:p>
            <a:pPr>
              <a:buFont typeface="Arial"/>
              <a:buChar char="•"/>
            </a:pPr>
            <a:r>
              <a:rPr lang="pt-PT" dirty="0">
                <a:solidFill>
                  <a:srgbClr val="000000"/>
                </a:solidFill>
              </a:rPr>
              <a:t>Trinchar carnes à vista do cliente.</a:t>
            </a:r>
          </a:p>
          <a:p>
            <a:pPr>
              <a:buFont typeface="Arial"/>
              <a:buChar char="•"/>
            </a:pPr>
            <a:r>
              <a:rPr lang="pt-PT" dirty="0" err="1">
                <a:solidFill>
                  <a:srgbClr val="000000"/>
                </a:solidFill>
              </a:rPr>
              <a:t>Despinhar</a:t>
            </a:r>
            <a:r>
              <a:rPr lang="pt-PT" dirty="0">
                <a:solidFill>
                  <a:srgbClr val="000000"/>
                </a:solidFill>
              </a:rPr>
              <a:t>, dividir e servir peixes à vista do cliente.</a:t>
            </a:r>
          </a:p>
          <a:p>
            <a:pPr>
              <a:buFont typeface="Arial"/>
              <a:buChar char="•"/>
            </a:pPr>
            <a:r>
              <a:rPr lang="pt-PT" dirty="0">
                <a:solidFill>
                  <a:srgbClr val="000000"/>
                </a:solidFill>
              </a:rPr>
              <a:t>Cumprir as regras de higiene e segurança.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1118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Carne </a:t>
            </a:r>
            <a:endParaRPr lang="pt-PT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603" y="908720"/>
            <a:ext cx="5302229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06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Carne - Tipos</a:t>
            </a:r>
            <a:endParaRPr lang="pt-PT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95311"/>
            <a:ext cx="6984776" cy="464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371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Carne Vermelha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PT" sz="2400" dirty="0"/>
              <a:t>É</a:t>
            </a:r>
            <a:r>
              <a:rPr lang="pt-PT" sz="2400" dirty="0" smtClean="0"/>
              <a:t> </a:t>
            </a:r>
            <a:r>
              <a:rPr lang="pt-PT" sz="2400" dirty="0"/>
              <a:t>rica em nutrientes fundamentais para o bom funcionamento do organismo humano e o seu desenvolvimento. </a:t>
            </a:r>
            <a:endParaRPr lang="pt-PT" sz="2400" dirty="0" smtClean="0"/>
          </a:p>
          <a:p>
            <a:pPr algn="just"/>
            <a:endParaRPr lang="pt-PT" sz="2400" dirty="0"/>
          </a:p>
          <a:p>
            <a:pPr algn="just"/>
            <a:r>
              <a:rPr lang="pt-PT" sz="2400" dirty="0" smtClean="0"/>
              <a:t>É </a:t>
            </a:r>
            <a:r>
              <a:rPr lang="pt-PT" sz="2400" dirty="0"/>
              <a:t>o alimento que concentra a maior quantidade de ferro, sendo assim um bom combatente à anemia, é também fonte de proteínas, que são importantíssimas para o desenvolvimento dos músculos, órgãos e </a:t>
            </a:r>
            <a:r>
              <a:rPr lang="pt-PT" sz="2400" dirty="0" smtClean="0"/>
              <a:t>tecidos</a:t>
            </a:r>
            <a:endParaRPr lang="pt-PT" sz="24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45024"/>
            <a:ext cx="3243247" cy="23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34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Carne Branca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pt-PT" sz="2000" dirty="0"/>
              <a:t>As </a:t>
            </a:r>
            <a:r>
              <a:rPr lang="pt-PT" sz="2000" dirty="0">
                <a:solidFill>
                  <a:srgbClr val="FFC000"/>
                </a:solidFill>
              </a:rPr>
              <a:t>carnes brancas </a:t>
            </a:r>
            <a:r>
              <a:rPr lang="pt-PT" sz="2000" dirty="0"/>
              <a:t>são fontes de </a:t>
            </a:r>
            <a:r>
              <a:rPr lang="pt-PT" sz="2000" dirty="0" err="1"/>
              <a:t>ômega</a:t>
            </a:r>
            <a:r>
              <a:rPr lang="pt-PT" sz="2000" dirty="0"/>
              <a:t> 3 e </a:t>
            </a:r>
            <a:r>
              <a:rPr lang="pt-PT" sz="2000" dirty="0" err="1"/>
              <a:t>ômega</a:t>
            </a:r>
            <a:r>
              <a:rPr lang="pt-PT" sz="2000" dirty="0"/>
              <a:t> 6, </a:t>
            </a:r>
            <a:r>
              <a:rPr lang="pt-PT" sz="2000" dirty="0" smtClean="0"/>
              <a:t>contém substâncias </a:t>
            </a:r>
            <a:r>
              <a:rPr lang="pt-PT" sz="2000" dirty="0"/>
              <a:t>que melhoram o funcionamento do organismo e contribuem para a boa nutrição</a:t>
            </a:r>
            <a:r>
              <a:rPr lang="pt-PT" sz="2000" dirty="0" smtClean="0"/>
              <a:t>.</a:t>
            </a:r>
          </a:p>
          <a:p>
            <a:pPr marL="0" indent="0" algn="just">
              <a:buNone/>
            </a:pPr>
            <a:endParaRPr lang="pt-PT" sz="2000" dirty="0" smtClean="0"/>
          </a:p>
          <a:p>
            <a:pPr algn="just"/>
            <a:r>
              <a:rPr lang="pt-PT" sz="2000" dirty="0"/>
              <a:t>As </a:t>
            </a:r>
            <a:r>
              <a:rPr lang="pt-PT" sz="2000" dirty="0">
                <a:solidFill>
                  <a:srgbClr val="FFC000"/>
                </a:solidFill>
              </a:rPr>
              <a:t>carnes de aves </a:t>
            </a:r>
            <a:r>
              <a:rPr lang="pt-PT" sz="2000" dirty="0"/>
              <a:t>como frango e peru por vezes são consideradas boas alternativas menos gordurosas e calóricas que as carnes vermelhas</a:t>
            </a:r>
            <a:r>
              <a:rPr lang="pt-PT" sz="2000" dirty="0" smtClean="0"/>
              <a:t>.</a:t>
            </a:r>
          </a:p>
          <a:p>
            <a:endParaRPr lang="pt-PT" sz="2000" dirty="0"/>
          </a:p>
          <a:p>
            <a:pPr algn="just"/>
            <a:r>
              <a:rPr lang="pt-PT" sz="2000" dirty="0"/>
              <a:t>As </a:t>
            </a:r>
            <a:r>
              <a:rPr lang="pt-PT" sz="2000" dirty="0">
                <a:solidFill>
                  <a:srgbClr val="FFC000"/>
                </a:solidFill>
              </a:rPr>
              <a:t>carnes de peixe </a:t>
            </a:r>
            <a:r>
              <a:rPr lang="pt-PT" sz="2000" dirty="0"/>
              <a:t>são uma boa fonte de proteínas, como toda carne, e além disso fonte também de muito minerais importantes para o funcionamento do nosso organismo, como cálcio, fósforo</a:t>
            </a:r>
            <a:r>
              <a:rPr lang="pt-PT" sz="2000" dirty="0" smtClean="0"/>
              <a:t>, </a:t>
            </a:r>
            <a:r>
              <a:rPr lang="pt-PT" sz="2000" dirty="0"/>
              <a:t>vitaminas A, D e B. A maioria dos peixes possui pouca gordura, o que acelera sua digestão, e alguns são fontes de </a:t>
            </a:r>
            <a:r>
              <a:rPr lang="pt-PT" sz="2000" dirty="0" err="1"/>
              <a:t>Ômega</a:t>
            </a:r>
            <a:r>
              <a:rPr lang="pt-PT" sz="2000" dirty="0"/>
              <a:t> 3, gordura benéfica à </a:t>
            </a:r>
            <a:r>
              <a:rPr lang="pt-PT" sz="2000" dirty="0" smtClean="0"/>
              <a:t>saúde.</a:t>
            </a:r>
            <a:endParaRPr lang="pt-PT" sz="20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14587"/>
            <a:ext cx="2644864" cy="165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32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 smtClean="0"/>
              <a:t>Vaca</a:t>
            </a:r>
            <a:endParaRPr lang="pt-PT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90" y="620688"/>
            <a:ext cx="6487570" cy="419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03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 smtClean="0"/>
              <a:t>Corte e Aplicação de Cozinha</a:t>
            </a:r>
            <a:endParaRPr lang="pt-PT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t-PT" sz="1600" dirty="0" smtClean="0"/>
              <a:t>1</a:t>
            </a:r>
            <a:r>
              <a:rPr lang="pt-PT" sz="1600" dirty="0"/>
              <a:t>.  Cachaço - Cozer, picar e estufar</a:t>
            </a:r>
          </a:p>
          <a:p>
            <a:pPr marL="0" indent="0">
              <a:buNone/>
            </a:pPr>
            <a:r>
              <a:rPr lang="pt-PT" sz="1600" dirty="0" smtClean="0"/>
              <a:t>2</a:t>
            </a:r>
            <a:r>
              <a:rPr lang="pt-PT" sz="1600" dirty="0"/>
              <a:t>.  Maçã do peito - Guisar, picar e caldos</a:t>
            </a:r>
          </a:p>
          <a:p>
            <a:pPr marL="0" indent="0">
              <a:buNone/>
            </a:pPr>
            <a:r>
              <a:rPr lang="pt-PT" sz="1600" dirty="0" smtClean="0"/>
              <a:t>3</a:t>
            </a:r>
            <a:r>
              <a:rPr lang="pt-PT" sz="1600" dirty="0"/>
              <a:t>.  Pá, Agulha e Peito alto - Estufar, guisar, cozer. Da agulha tiram-se excelentes bifes</a:t>
            </a:r>
          </a:p>
          <a:p>
            <a:pPr marL="0" indent="0">
              <a:buNone/>
            </a:pPr>
            <a:r>
              <a:rPr lang="pt-PT" sz="1600" dirty="0" smtClean="0"/>
              <a:t>4</a:t>
            </a:r>
            <a:r>
              <a:rPr lang="pt-PT" sz="1600" dirty="0"/>
              <a:t>.  Chambão e Lagarto - Cozer, estufar e guisar</a:t>
            </a:r>
          </a:p>
          <a:p>
            <a:pPr marL="0" indent="0">
              <a:buNone/>
            </a:pPr>
            <a:r>
              <a:rPr lang="pt-PT" sz="1600" dirty="0" smtClean="0"/>
              <a:t>5</a:t>
            </a:r>
            <a:r>
              <a:rPr lang="pt-PT" sz="1600" dirty="0"/>
              <a:t>.  Coberta do acém e Acém Comprido - Grelhar, estufar e caldos</a:t>
            </a:r>
          </a:p>
          <a:p>
            <a:pPr marL="0" indent="0">
              <a:buNone/>
            </a:pPr>
            <a:r>
              <a:rPr lang="pt-PT" sz="1600" dirty="0" smtClean="0"/>
              <a:t>6</a:t>
            </a:r>
            <a:r>
              <a:rPr lang="pt-PT" sz="1600" dirty="0"/>
              <a:t>.  Prego do Peito e Aba da Costela - Guisar, estufar e enrolar</a:t>
            </a:r>
          </a:p>
          <a:p>
            <a:pPr marL="0" indent="0">
              <a:buNone/>
            </a:pPr>
            <a:r>
              <a:rPr lang="pt-PT" sz="1600" dirty="0" smtClean="0"/>
              <a:t>7</a:t>
            </a:r>
            <a:r>
              <a:rPr lang="pt-PT" sz="1600" dirty="0"/>
              <a:t>.  Rosbife, Acém redondo, Vazia e Entrecôte - Bifes, grelhar e assar</a:t>
            </a:r>
          </a:p>
          <a:p>
            <a:pPr marL="0" indent="0">
              <a:buNone/>
            </a:pPr>
            <a:r>
              <a:rPr lang="pt-PT" sz="1600" dirty="0" smtClean="0"/>
              <a:t>8</a:t>
            </a:r>
            <a:r>
              <a:rPr lang="pt-PT" sz="1600" dirty="0"/>
              <a:t>.  Lombo (interior) - Bifes, grelhar e assar</a:t>
            </a:r>
          </a:p>
          <a:p>
            <a:pPr marL="0" indent="0">
              <a:buNone/>
            </a:pPr>
            <a:r>
              <a:rPr lang="pt-PT" sz="1600" dirty="0" smtClean="0"/>
              <a:t>9</a:t>
            </a:r>
            <a:r>
              <a:rPr lang="pt-PT" sz="1600" dirty="0"/>
              <a:t>.  Aba Grossa - Guisar, estufar, enrolar e </a:t>
            </a:r>
            <a:r>
              <a:rPr lang="pt-PT" sz="1600" dirty="0" smtClean="0"/>
              <a:t>picar</a:t>
            </a:r>
          </a:p>
          <a:p>
            <a:pPr marL="0" indent="0">
              <a:buNone/>
            </a:pPr>
            <a:r>
              <a:rPr lang="pt-PT" sz="1600" dirty="0" smtClean="0"/>
              <a:t>10.  Cheio da Alcatra - Assar, bifes, estufar e cozido</a:t>
            </a:r>
          </a:p>
          <a:p>
            <a:pPr marL="0" indent="0">
              <a:buNone/>
            </a:pPr>
            <a:r>
              <a:rPr lang="pt-PT" sz="1600" dirty="0" smtClean="0"/>
              <a:t>11</a:t>
            </a:r>
            <a:r>
              <a:rPr lang="pt-PT" sz="1600" dirty="0"/>
              <a:t>.  Alcatra (</a:t>
            </a:r>
            <a:r>
              <a:rPr lang="pt-PT" sz="1600" dirty="0" err="1"/>
              <a:t>rumsteak</a:t>
            </a:r>
            <a:r>
              <a:rPr lang="pt-PT" sz="1600" dirty="0"/>
              <a:t>) - Assar, grelhar e estufar</a:t>
            </a:r>
          </a:p>
          <a:p>
            <a:pPr marL="0" indent="0">
              <a:buNone/>
            </a:pPr>
            <a:r>
              <a:rPr lang="pt-PT" sz="1600" dirty="0"/>
              <a:t>12.  Perna - Assar e estufar</a:t>
            </a:r>
          </a:p>
          <a:p>
            <a:pPr marL="0" indent="0">
              <a:buNone/>
            </a:pPr>
            <a:r>
              <a:rPr lang="pt-PT" sz="1600" dirty="0"/>
              <a:t>13.  Pojadouro, Ganso e Rabadilha - Bifes, assar, enrolar e picar</a:t>
            </a:r>
          </a:p>
          <a:p>
            <a:pPr marL="0" indent="0">
              <a:buNone/>
            </a:pPr>
            <a:r>
              <a:rPr lang="pt-PT" sz="1600" dirty="0"/>
              <a:t>14.  Aba Delgada - Guisar, estufar e cozer</a:t>
            </a:r>
          </a:p>
          <a:p>
            <a:pPr marL="0" indent="0">
              <a:buNone/>
            </a:pPr>
            <a:r>
              <a:rPr lang="pt-PT" sz="1600" dirty="0"/>
              <a:t>15.  Chambão – Cozer, estufar e guisar </a:t>
            </a:r>
          </a:p>
        </p:txBody>
      </p:sp>
    </p:spTree>
    <p:extLst>
      <p:ext uri="{BB962C8B-B14F-4D97-AF65-F5344CB8AC3E}">
        <p14:creationId xmlns:p14="http://schemas.microsoft.com/office/powerpoint/2010/main" val="214928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 smtClean="0"/>
              <a:t>Vitela</a:t>
            </a:r>
            <a:endParaRPr lang="pt-PT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30225"/>
            <a:ext cx="5223368" cy="431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33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Corte e Aplicação de Cozinha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1600" dirty="0" smtClean="0"/>
              <a:t>1</a:t>
            </a:r>
            <a:r>
              <a:rPr lang="pt-PT" sz="1600" dirty="0"/>
              <a:t>.   Cachaço - Enrolar, estufar, cozer e picar</a:t>
            </a:r>
          </a:p>
          <a:p>
            <a:pPr marL="0" indent="0">
              <a:buNone/>
            </a:pPr>
            <a:r>
              <a:rPr lang="pt-PT" sz="1600" dirty="0"/>
              <a:t>2.   Pá, Costeletas do Fundo e Peito - Assar, estufar, grelhar, escalopes e guisar</a:t>
            </a:r>
          </a:p>
          <a:p>
            <a:pPr marL="0" indent="0">
              <a:buNone/>
            </a:pPr>
            <a:r>
              <a:rPr lang="pt-PT" sz="1600" dirty="0"/>
              <a:t>3.   Chambão - Osso buço e estufar</a:t>
            </a:r>
          </a:p>
          <a:p>
            <a:pPr marL="0" indent="0">
              <a:buNone/>
            </a:pPr>
            <a:r>
              <a:rPr lang="pt-PT" sz="1600" dirty="0"/>
              <a:t>4.   Costeletas com Pé - Assar, grelhar e fritar</a:t>
            </a:r>
          </a:p>
          <a:p>
            <a:pPr marL="0" indent="0">
              <a:buNone/>
            </a:pPr>
            <a:r>
              <a:rPr lang="pt-PT" sz="1600" dirty="0"/>
              <a:t>5.   Aba e Peito - Assar, grelhar e fritar</a:t>
            </a:r>
          </a:p>
          <a:p>
            <a:pPr marL="0" indent="0">
              <a:buNone/>
            </a:pPr>
            <a:r>
              <a:rPr lang="pt-PT" sz="1600" dirty="0"/>
              <a:t>6.   Costeletas do Lombo e Lombinho - Assar, grelhar, fritar e escalopes</a:t>
            </a:r>
          </a:p>
          <a:p>
            <a:pPr marL="0" indent="0">
              <a:buNone/>
            </a:pPr>
            <a:r>
              <a:rPr lang="pt-PT" sz="1600" dirty="0"/>
              <a:t>7.   Perna, Ganso, Pojadouro, Alcatra e Rabadilha - Assar, escalopes e estufar</a:t>
            </a:r>
          </a:p>
        </p:txBody>
      </p:sp>
    </p:spTree>
    <p:extLst>
      <p:ext uri="{BB962C8B-B14F-4D97-AF65-F5344CB8AC3E}">
        <p14:creationId xmlns:p14="http://schemas.microsoft.com/office/powerpoint/2010/main" val="13727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 smtClean="0"/>
              <a:t>Borrego</a:t>
            </a:r>
            <a:endParaRPr lang="pt-PT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520" y="530225"/>
            <a:ext cx="4456997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37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Corte e Aplicação de Cozinha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1600" dirty="0" smtClean="0"/>
              <a:t>1</a:t>
            </a:r>
            <a:r>
              <a:rPr lang="pt-PT" sz="1600" dirty="0"/>
              <a:t>.   Pescoço ou Cachaço - cozer, guisar e picar</a:t>
            </a:r>
          </a:p>
          <a:p>
            <a:pPr marL="0" indent="0">
              <a:buNone/>
            </a:pPr>
            <a:r>
              <a:rPr lang="pt-PT" sz="1600" dirty="0"/>
              <a:t>2.   Mão ou Pá e Costeletas do fundo - guisar, assar, estufar e rechear</a:t>
            </a:r>
          </a:p>
          <a:p>
            <a:pPr marL="0" indent="0">
              <a:buNone/>
            </a:pPr>
            <a:r>
              <a:rPr lang="pt-PT" sz="1600" dirty="0"/>
              <a:t>3.   Costeletas com pé, Carré - grelhar, assar na frigideira</a:t>
            </a:r>
          </a:p>
          <a:p>
            <a:pPr marL="0" indent="0">
              <a:buNone/>
            </a:pPr>
            <a:r>
              <a:rPr lang="pt-PT" sz="1600" dirty="0"/>
              <a:t>4.   Lombo (</a:t>
            </a:r>
            <a:r>
              <a:rPr lang="pt-PT" sz="1600" dirty="0" err="1"/>
              <a:t>mutton</a:t>
            </a:r>
            <a:r>
              <a:rPr lang="pt-PT" sz="1600" dirty="0"/>
              <a:t> </a:t>
            </a:r>
            <a:r>
              <a:rPr lang="pt-PT" sz="1600" dirty="0" err="1"/>
              <a:t>chops</a:t>
            </a:r>
            <a:r>
              <a:rPr lang="pt-PT" sz="1600" dirty="0"/>
              <a:t>) e Sela – grelhar e assar na frigideira</a:t>
            </a:r>
          </a:p>
          <a:p>
            <a:pPr marL="0" indent="0">
              <a:buNone/>
            </a:pPr>
            <a:r>
              <a:rPr lang="pt-PT" sz="1600" dirty="0"/>
              <a:t>5.   Costeletas do peito - estufar, guisar, enrolar e caldos</a:t>
            </a:r>
          </a:p>
          <a:p>
            <a:pPr marL="0" indent="0">
              <a:buNone/>
            </a:pPr>
            <a:r>
              <a:rPr lang="pt-PT" sz="1600" dirty="0"/>
              <a:t>6.   Perna - assar, estufar e grelhar</a:t>
            </a:r>
          </a:p>
        </p:txBody>
      </p:sp>
    </p:spTree>
    <p:extLst>
      <p:ext uri="{BB962C8B-B14F-4D97-AF65-F5344CB8AC3E}">
        <p14:creationId xmlns:p14="http://schemas.microsoft.com/office/powerpoint/2010/main" val="189798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965800"/>
          </a:xfrm>
        </p:spPr>
        <p:txBody>
          <a:bodyPr/>
          <a:lstStyle/>
          <a:p>
            <a:r>
              <a:rPr lang="pt-PT" dirty="0" smtClean="0"/>
              <a:t>Conteúdos 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pt-PT" dirty="0">
                <a:solidFill>
                  <a:srgbClr val="000000"/>
                </a:solidFill>
              </a:rPr>
              <a:t>Tecnologia das matérias-primas, equipamentos e utensílios</a:t>
            </a:r>
          </a:p>
          <a:p>
            <a:pPr marL="742950" lvl="1" indent="-285750">
              <a:buFont typeface="Arial"/>
              <a:buChar char="•"/>
            </a:pPr>
            <a:r>
              <a:rPr lang="pt-PT" dirty="0">
                <a:solidFill>
                  <a:srgbClr val="000000"/>
                </a:solidFill>
              </a:rPr>
              <a:t>Produtos alimentares</a:t>
            </a:r>
          </a:p>
          <a:p>
            <a:pPr marL="742950" lvl="1" indent="-285750">
              <a:buFont typeface="Arial"/>
              <a:buChar char="•"/>
            </a:pPr>
            <a:r>
              <a:rPr lang="pt-PT" dirty="0">
                <a:solidFill>
                  <a:srgbClr val="000000"/>
                </a:solidFill>
              </a:rPr>
              <a:t>Carros diversos (quentes, </a:t>
            </a:r>
            <a:r>
              <a:rPr lang="pt-PT" dirty="0" err="1">
                <a:solidFill>
                  <a:srgbClr val="000000"/>
                </a:solidFill>
              </a:rPr>
              <a:t>guéridon</a:t>
            </a:r>
            <a:r>
              <a:rPr lang="pt-PT" dirty="0">
                <a:solidFill>
                  <a:srgbClr val="000000"/>
                </a:solidFill>
              </a:rPr>
              <a:t>, outros)</a:t>
            </a:r>
          </a:p>
          <a:p>
            <a:pPr marL="742950" lvl="1" indent="-285750">
              <a:buFont typeface="Arial"/>
              <a:buChar char="•"/>
            </a:pPr>
            <a:r>
              <a:rPr lang="pt-PT" dirty="0">
                <a:solidFill>
                  <a:srgbClr val="000000"/>
                </a:solidFill>
              </a:rPr>
              <a:t>Utensílios diversos (facas e garfos trinchantes)</a:t>
            </a:r>
          </a:p>
          <a:p>
            <a:pPr>
              <a:buFont typeface="Arial"/>
              <a:buChar char="•"/>
            </a:pPr>
            <a:r>
              <a:rPr lang="pt-PT" dirty="0">
                <a:solidFill>
                  <a:srgbClr val="000000"/>
                </a:solidFill>
              </a:rPr>
              <a:t>Tipos e técnicas elementares de arte </a:t>
            </a:r>
            <a:r>
              <a:rPr lang="pt-PT" dirty="0" err="1">
                <a:solidFill>
                  <a:srgbClr val="000000"/>
                </a:solidFill>
              </a:rPr>
              <a:t>cisória</a:t>
            </a:r>
            <a:endParaRPr lang="pt-PT" dirty="0">
              <a:solidFill>
                <a:srgbClr val="00000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pt-PT" dirty="0">
                <a:solidFill>
                  <a:srgbClr val="000000"/>
                </a:solidFill>
              </a:rPr>
              <a:t>Preparação de peixes</a:t>
            </a:r>
          </a:p>
          <a:p>
            <a:pPr marL="742950" lvl="1" indent="-285750">
              <a:buFont typeface="Arial"/>
              <a:buChar char="•"/>
            </a:pPr>
            <a:r>
              <a:rPr lang="pt-PT" dirty="0">
                <a:solidFill>
                  <a:srgbClr val="000000"/>
                </a:solidFill>
              </a:rPr>
              <a:t>Preparação de carnes</a:t>
            </a:r>
          </a:p>
          <a:p>
            <a:pPr marL="742950" lvl="1" indent="-285750">
              <a:buFont typeface="Arial"/>
              <a:buChar char="•"/>
            </a:pPr>
            <a:r>
              <a:rPr lang="pt-PT" dirty="0">
                <a:solidFill>
                  <a:srgbClr val="000000"/>
                </a:solidFill>
              </a:rPr>
              <a:t>Preparação de frutas</a:t>
            </a:r>
          </a:p>
          <a:p>
            <a:pPr>
              <a:buFont typeface="Arial"/>
              <a:buChar char="•"/>
            </a:pPr>
            <a:r>
              <a:rPr lang="pt-PT" dirty="0">
                <a:solidFill>
                  <a:srgbClr val="000000"/>
                </a:solidFill>
              </a:rPr>
              <a:t>Capitações</a:t>
            </a:r>
          </a:p>
          <a:p>
            <a:pPr>
              <a:buFont typeface="Arial"/>
              <a:buChar char="•"/>
            </a:pPr>
            <a:r>
              <a:rPr lang="pt-PT" dirty="0">
                <a:solidFill>
                  <a:srgbClr val="000000"/>
                </a:solidFill>
              </a:rPr>
              <a:t>Normas de higiene e segurança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9604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 smtClean="0"/>
              <a:t>Porco</a:t>
            </a:r>
            <a:endParaRPr lang="pt-PT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77" y="530225"/>
            <a:ext cx="7426684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4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Corte e Aplicação de Cozinha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1600" dirty="0" smtClean="0"/>
              <a:t>1</a:t>
            </a:r>
            <a:r>
              <a:rPr lang="pt-PT" sz="1600" dirty="0"/>
              <a:t>.   Pá, Costeletas do fundo e Chispe - Assar, guisar, fritar e cozer</a:t>
            </a:r>
          </a:p>
          <a:p>
            <a:pPr marL="0" indent="0">
              <a:buNone/>
            </a:pPr>
            <a:r>
              <a:rPr lang="pt-PT" sz="1600" dirty="0"/>
              <a:t>2.   Toucinho - Cozer e guisar</a:t>
            </a:r>
          </a:p>
          <a:p>
            <a:pPr marL="0" indent="0">
              <a:buNone/>
            </a:pPr>
            <a:r>
              <a:rPr lang="pt-PT" sz="1600" dirty="0"/>
              <a:t>3.   Costeletas com pé - Grelhar e fritar</a:t>
            </a:r>
          </a:p>
          <a:p>
            <a:pPr marL="0" indent="0">
              <a:buNone/>
            </a:pPr>
            <a:r>
              <a:rPr lang="pt-PT" sz="1600" dirty="0"/>
              <a:t>4.   Entremeada, Toucinho entremeado e Entrecosto - Grelhar, fritar, guisar e cozer</a:t>
            </a:r>
          </a:p>
          <a:p>
            <a:pPr marL="0" indent="0">
              <a:buNone/>
            </a:pPr>
            <a:r>
              <a:rPr lang="pt-PT" sz="1600" dirty="0"/>
              <a:t>5.   Costeletas do lombo, Lombo e Lombinho - Assar, grelhar e fritar</a:t>
            </a:r>
          </a:p>
          <a:p>
            <a:pPr marL="0" indent="0">
              <a:buNone/>
            </a:pPr>
            <a:r>
              <a:rPr lang="pt-PT" sz="1600" dirty="0"/>
              <a:t>6.   Perna e Chispe - Assar, cozer e guisar</a:t>
            </a:r>
          </a:p>
        </p:txBody>
      </p:sp>
    </p:spTree>
    <p:extLst>
      <p:ext uri="{BB962C8B-B14F-4D97-AF65-F5344CB8AC3E}">
        <p14:creationId xmlns:p14="http://schemas.microsoft.com/office/powerpoint/2010/main" val="158535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 smtClean="0"/>
              <a:t>Frango</a:t>
            </a:r>
            <a:endParaRPr lang="pt-PT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86916"/>
            <a:ext cx="4464496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85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Trinchar Peru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https://www.youtube.com/watch?time_continue=10&amp;v=3G7MpMjF6UE</a:t>
            </a:r>
          </a:p>
        </p:txBody>
      </p:sp>
    </p:spTree>
    <p:extLst>
      <p:ext uri="{BB962C8B-B14F-4D97-AF65-F5344CB8AC3E}">
        <p14:creationId xmlns:p14="http://schemas.microsoft.com/office/powerpoint/2010/main" val="178900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Arranjar Frango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https://www.youtube.com/watch?v=TRJW6ACrVJI</a:t>
            </a:r>
          </a:p>
        </p:txBody>
      </p:sp>
    </p:spTree>
    <p:extLst>
      <p:ext uri="{BB962C8B-B14F-4D97-AF65-F5344CB8AC3E}">
        <p14:creationId xmlns:p14="http://schemas.microsoft.com/office/powerpoint/2010/main" val="155262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Trinchar Carne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>
                <a:hlinkClick r:id="rId3"/>
              </a:rPr>
              <a:t>https://</a:t>
            </a:r>
            <a:r>
              <a:rPr lang="pt-PT" dirty="0" smtClean="0">
                <a:hlinkClick r:id="rId3"/>
              </a:rPr>
              <a:t>www.youtube.com/watch?v=lPXs_PM9580</a:t>
            </a:r>
            <a:endParaRPr lang="pt-PT" dirty="0" smtClean="0"/>
          </a:p>
          <a:p>
            <a:endParaRPr lang="pt-PT" dirty="0"/>
          </a:p>
          <a:p>
            <a:r>
              <a:rPr lang="pt-PT" sz="1000" dirty="0" smtClean="0"/>
              <a:t>Minuto: 1,30</a:t>
            </a:r>
            <a:endParaRPr lang="pt-PT" sz="1000" dirty="0"/>
          </a:p>
        </p:txBody>
      </p:sp>
    </p:spTree>
    <p:extLst>
      <p:ext uri="{BB962C8B-B14F-4D97-AF65-F5344CB8AC3E}">
        <p14:creationId xmlns:p14="http://schemas.microsoft.com/office/powerpoint/2010/main" val="322590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Fruta</a:t>
            </a:r>
            <a:endParaRPr lang="pt-P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71" y="530225"/>
            <a:ext cx="715029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13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Fruta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PT" dirty="0" smtClean="0"/>
              <a:t>Devido </a:t>
            </a:r>
            <a:r>
              <a:rPr lang="pt-PT" dirty="0"/>
              <a:t>ás vitaminas, açúcar e sais minerais que estas contêm, são consideradas como alimento indispensável para o homem. </a:t>
            </a:r>
            <a:endParaRPr lang="pt-PT" dirty="0" smtClean="0"/>
          </a:p>
          <a:p>
            <a:pPr algn="just"/>
            <a:endParaRPr lang="pt-PT" dirty="0"/>
          </a:p>
          <a:p>
            <a:pPr algn="just"/>
            <a:r>
              <a:rPr lang="pt-PT" dirty="0" smtClean="0"/>
              <a:t>Devem </a:t>
            </a:r>
            <a:r>
              <a:rPr lang="pt-PT" dirty="0"/>
              <a:t>comer-se de preferência cruas e em especial às principais refeições</a:t>
            </a:r>
            <a:r>
              <a:rPr lang="pt-PT" dirty="0" smtClean="0"/>
              <a:t>.</a:t>
            </a:r>
            <a:endParaRPr lang="pt-P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23907"/>
            <a:ext cx="3071664" cy="203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33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Tipos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PT" dirty="0"/>
              <a:t>As frutas dividem-se em tropicais, adstringentes, aquosas e </a:t>
            </a:r>
            <a:r>
              <a:rPr lang="pt-PT" dirty="0" smtClean="0"/>
              <a:t>oleaginosas.</a:t>
            </a:r>
          </a:p>
          <a:p>
            <a:pPr marL="0" indent="0">
              <a:buNone/>
            </a:pPr>
            <a:endParaRPr lang="pt-PT" dirty="0"/>
          </a:p>
          <a:p>
            <a:r>
              <a:rPr lang="pt-PT" dirty="0" smtClean="0"/>
              <a:t>Frutas Frescas: São </a:t>
            </a:r>
            <a:r>
              <a:rPr lang="pt-PT" dirty="0"/>
              <a:t>todas aquelas que se consomem logo após a </a:t>
            </a:r>
            <a:r>
              <a:rPr lang="pt-PT" dirty="0" smtClean="0"/>
              <a:t>maturação</a:t>
            </a:r>
          </a:p>
          <a:p>
            <a:endParaRPr lang="pt-PT" dirty="0"/>
          </a:p>
          <a:p>
            <a:r>
              <a:rPr lang="pt-PT" dirty="0"/>
              <a:t>Secas: São aquela que devido á evaporação, </a:t>
            </a:r>
            <a:r>
              <a:rPr lang="pt-PT" dirty="0" smtClean="0"/>
              <a:t>secam e são mais nutritivas.</a:t>
            </a:r>
          </a:p>
          <a:p>
            <a:endParaRPr lang="pt-PT" dirty="0" smtClean="0"/>
          </a:p>
          <a:p>
            <a:r>
              <a:rPr lang="pt-PT" dirty="0" smtClean="0"/>
              <a:t>Pastosas</a:t>
            </a:r>
            <a:r>
              <a:rPr lang="pt-PT" dirty="0"/>
              <a:t>: São aquelas que foram sujeitas a qualquer tipo de cozedura e transformadas em: compotas, geleias, marmeladas, doces, </a:t>
            </a:r>
            <a:r>
              <a:rPr lang="pt-PT" dirty="0" smtClean="0"/>
              <a:t>xaropes</a:t>
            </a:r>
            <a:endParaRPr lang="pt-PT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653136"/>
            <a:ext cx="2927715" cy="182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7010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Exemplos</a:t>
            </a:r>
            <a:endParaRPr lang="pt-PT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36712"/>
            <a:ext cx="3022352" cy="226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364088" y="328498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Pastosas</a:t>
            </a:r>
            <a:endParaRPr lang="pt-PT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2810868" cy="230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55576" y="328498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Secas</a:t>
            </a:r>
            <a:endParaRPr lang="pt-PT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36912"/>
            <a:ext cx="2731285" cy="18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131840" y="465313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Fresca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73454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965800"/>
          </a:xfrm>
        </p:spPr>
        <p:txBody>
          <a:bodyPr/>
          <a:lstStyle/>
          <a:p>
            <a:pPr algn="ctr"/>
            <a:r>
              <a:rPr lang="pt-PT" dirty="0"/>
              <a:t>Arte </a:t>
            </a:r>
            <a:r>
              <a:rPr lang="pt-PT" dirty="0" err="1"/>
              <a:t>Cisória</a:t>
            </a:r>
            <a:r>
              <a:rPr lang="pt-PT" dirty="0"/>
              <a:t> 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S</a:t>
            </a:r>
            <a:r>
              <a:rPr lang="pt-PT" dirty="0" smtClean="0"/>
              <a:t>erviço de..</a:t>
            </a:r>
          </a:p>
          <a:p>
            <a:pPr marL="0" indent="0">
              <a:buNone/>
            </a:pPr>
            <a:endParaRPr lang="pt-PT" dirty="0" smtClean="0"/>
          </a:p>
          <a:p>
            <a:r>
              <a:rPr lang="pt-PT" dirty="0" err="1"/>
              <a:t>D</a:t>
            </a:r>
            <a:r>
              <a:rPr lang="pt-PT" dirty="0" err="1" smtClean="0"/>
              <a:t>espinhar</a:t>
            </a:r>
            <a:r>
              <a:rPr lang="pt-PT" dirty="0" smtClean="0"/>
              <a:t>,</a:t>
            </a:r>
          </a:p>
          <a:p>
            <a:pPr marL="0" indent="0">
              <a:buNone/>
            </a:pPr>
            <a:endParaRPr lang="pt-PT" dirty="0" smtClean="0"/>
          </a:p>
          <a:p>
            <a:r>
              <a:rPr lang="pt-PT" dirty="0"/>
              <a:t>D</a:t>
            </a:r>
            <a:r>
              <a:rPr lang="pt-PT" dirty="0" smtClean="0"/>
              <a:t>esossar</a:t>
            </a:r>
            <a:r>
              <a:rPr lang="pt-PT" dirty="0"/>
              <a:t>, </a:t>
            </a: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r>
              <a:rPr lang="pt-PT" dirty="0"/>
              <a:t>T</a:t>
            </a:r>
            <a:r>
              <a:rPr lang="pt-PT" dirty="0" smtClean="0"/>
              <a:t>rinchar </a:t>
            </a:r>
            <a:r>
              <a:rPr lang="pt-PT" dirty="0"/>
              <a:t>peixes e carnes, criação e caça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76672"/>
            <a:ext cx="2574032" cy="193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28800"/>
            <a:ext cx="3020341" cy="172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52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Trinchar Fruta 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PT" dirty="0" smtClean="0"/>
              <a:t>Fruta</a:t>
            </a:r>
          </a:p>
          <a:p>
            <a:pPr marL="0" indent="0">
              <a:buNone/>
            </a:pPr>
            <a:endParaRPr lang="pt-PT" dirty="0" smtClean="0"/>
          </a:p>
          <a:p>
            <a:r>
              <a:rPr lang="pt-PT" dirty="0" smtClean="0"/>
              <a:t>Laranja</a:t>
            </a:r>
          </a:p>
          <a:p>
            <a:endParaRPr lang="pt-PT" dirty="0"/>
          </a:p>
          <a:p>
            <a:r>
              <a:rPr lang="pt-PT" dirty="0" smtClean="0"/>
              <a:t>Kiwi</a:t>
            </a:r>
          </a:p>
          <a:p>
            <a:endParaRPr lang="pt-PT" dirty="0"/>
          </a:p>
          <a:p>
            <a:r>
              <a:rPr lang="pt-PT" dirty="0" smtClean="0"/>
              <a:t>Maçã</a:t>
            </a:r>
          </a:p>
          <a:p>
            <a:endParaRPr lang="pt-PT" dirty="0"/>
          </a:p>
          <a:p>
            <a:r>
              <a:rPr lang="pt-PT" dirty="0" smtClean="0"/>
              <a:t>Ananás</a:t>
            </a:r>
          </a:p>
          <a:p>
            <a:endParaRPr lang="pt-PT" dirty="0"/>
          </a:p>
          <a:p>
            <a:endParaRPr lang="pt-PT" dirty="0" smtClean="0"/>
          </a:p>
          <a:p>
            <a:pPr marL="0" indent="0">
              <a:buNone/>
            </a:pPr>
            <a:endParaRPr lang="pt-P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860" y="980728"/>
            <a:ext cx="2862064" cy="214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45024"/>
            <a:ext cx="2718048" cy="203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96752"/>
            <a:ext cx="3054085" cy="229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4345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Ananás Flamejado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>
                <a:hlinkClick r:id="rId2"/>
              </a:rPr>
              <a:t>https://</a:t>
            </a:r>
            <a:r>
              <a:rPr lang="pt-PT" dirty="0" smtClean="0">
                <a:hlinkClick r:id="rId2"/>
              </a:rPr>
              <a:t>www.youtube.com/watch?v=4XOIcjxJAjU</a:t>
            </a:r>
            <a:endParaRPr lang="pt-PT" dirty="0" smtClean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640387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Serviço de Fruta - Laranja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>
                <a:hlinkClick r:id="rId2"/>
              </a:rPr>
              <a:t>https://</a:t>
            </a:r>
            <a:r>
              <a:rPr lang="pt-PT" dirty="0" smtClean="0">
                <a:hlinkClick r:id="rId2"/>
              </a:rPr>
              <a:t>www.youtube.com/watch?v=to5O-FXdwNo</a:t>
            </a:r>
            <a:endParaRPr lang="pt-PT" dirty="0" smtClean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928040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Sobremesas</a:t>
            </a:r>
            <a:endParaRPr lang="pt-PT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83" y="530225"/>
            <a:ext cx="6283271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126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Banana Flamejada</a:t>
            </a:r>
            <a:endParaRPr lang="pt-PT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269" y="1528762"/>
            <a:ext cx="28575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8047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Bana Flamejada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>
                <a:hlinkClick r:id="rId2"/>
              </a:rPr>
              <a:t>https://</a:t>
            </a:r>
            <a:r>
              <a:rPr lang="pt-PT" dirty="0" smtClean="0">
                <a:hlinkClick r:id="rId2"/>
              </a:rPr>
              <a:t>www.youtube.com/watch?v=Vd8p-E-oTDY</a:t>
            </a:r>
            <a:endParaRPr lang="pt-PT" dirty="0" smtClean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600747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Ananás Flamejado</a:t>
            </a:r>
            <a:endParaRPr lang="pt-PT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136" y="530225"/>
            <a:ext cx="558376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8588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Crepe </a:t>
            </a:r>
            <a:r>
              <a:rPr lang="pt-PT" dirty="0" err="1" smtClean="0"/>
              <a:t>Suzette</a:t>
            </a:r>
            <a:endParaRPr lang="pt-PT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981" y="530225"/>
            <a:ext cx="630807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4568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Crepe </a:t>
            </a:r>
            <a:r>
              <a:rPr lang="pt-PT" dirty="0" err="1" smtClean="0"/>
              <a:t>Suzette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>
                <a:hlinkClick r:id="rId2"/>
              </a:rPr>
              <a:t>https://</a:t>
            </a:r>
            <a:r>
              <a:rPr lang="pt-PT" dirty="0" smtClean="0">
                <a:hlinkClick r:id="rId2"/>
              </a:rPr>
              <a:t>www.youtube.com/watch?v=Oh0yCRorgkM</a:t>
            </a:r>
            <a:endParaRPr lang="pt-PT" dirty="0" smtClean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728617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Vamos lá treinar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5290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Arte de Trinchar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pt-PT" dirty="0"/>
              <a:t>O bom trinchador, além da prática a que nos referimos, para cortar e, servir convenientemente necessita de</a:t>
            </a:r>
            <a:r>
              <a:rPr lang="pt-PT" dirty="0" smtClean="0"/>
              <a:t>:</a:t>
            </a:r>
          </a:p>
          <a:p>
            <a:pPr marL="0" indent="0" algn="just">
              <a:buNone/>
            </a:pPr>
            <a:endParaRPr lang="pt-PT" dirty="0" smtClean="0"/>
          </a:p>
          <a:p>
            <a:pPr marL="0" indent="0" algn="just">
              <a:buNone/>
            </a:pPr>
            <a:endParaRPr lang="pt-PT" dirty="0"/>
          </a:p>
          <a:p>
            <a:pPr marL="0" indent="0" algn="just">
              <a:buNone/>
            </a:pPr>
            <a:r>
              <a:rPr lang="pt-PT" dirty="0" smtClean="0">
                <a:solidFill>
                  <a:srgbClr val="FFC000"/>
                </a:solidFill>
              </a:rPr>
              <a:t>a) </a:t>
            </a:r>
            <a:r>
              <a:rPr lang="pt-PT" dirty="0" smtClean="0"/>
              <a:t>Conhecer </a:t>
            </a:r>
            <a:r>
              <a:rPr lang="pt-PT" dirty="0"/>
              <a:t>a estrutura anatómica das peças a trinchar</a:t>
            </a:r>
            <a:r>
              <a:rPr lang="pt-PT" dirty="0" smtClean="0"/>
              <a:t>;</a:t>
            </a:r>
          </a:p>
          <a:p>
            <a:pPr marL="514350" indent="-514350" algn="just">
              <a:buAutoNum type="alphaLcParenR"/>
            </a:pPr>
            <a:endParaRPr lang="pt-PT" dirty="0"/>
          </a:p>
          <a:p>
            <a:pPr marL="0" indent="0" algn="just">
              <a:buNone/>
            </a:pPr>
            <a:r>
              <a:rPr lang="pt-PT" dirty="0">
                <a:solidFill>
                  <a:srgbClr val="FFC000"/>
                </a:solidFill>
              </a:rPr>
              <a:t>b</a:t>
            </a:r>
            <a:r>
              <a:rPr lang="pt-PT" dirty="0" smtClean="0">
                <a:solidFill>
                  <a:srgbClr val="FFC000"/>
                </a:solidFill>
              </a:rPr>
              <a:t>) </a:t>
            </a:r>
            <a:r>
              <a:rPr lang="pt-PT" dirty="0" smtClean="0"/>
              <a:t>Usar </a:t>
            </a:r>
            <a:r>
              <a:rPr lang="pt-PT" dirty="0"/>
              <a:t>utensílios de corte apurado sempre no melhor estado e com a variedade requerida para cada uma das peças a trabalhar</a:t>
            </a:r>
            <a:r>
              <a:rPr lang="pt-PT" dirty="0" smtClean="0"/>
              <a:t>;</a:t>
            </a:r>
          </a:p>
          <a:p>
            <a:pPr marL="0" indent="0" algn="just">
              <a:buNone/>
            </a:pPr>
            <a:endParaRPr lang="pt-PT" dirty="0"/>
          </a:p>
          <a:p>
            <a:pPr marL="0" indent="0" algn="just">
              <a:buNone/>
            </a:pPr>
            <a:r>
              <a:rPr lang="pt-PT" dirty="0" smtClean="0">
                <a:solidFill>
                  <a:srgbClr val="FFC000"/>
                </a:solidFill>
              </a:rPr>
              <a:t>c) </a:t>
            </a:r>
            <a:r>
              <a:rPr lang="pt-PT" dirty="0" smtClean="0"/>
              <a:t>Adoptar </a:t>
            </a:r>
            <a:r>
              <a:rPr lang="pt-PT" dirty="0"/>
              <a:t>a forma de serviço mais conveniente;</a:t>
            </a:r>
          </a:p>
          <a:p>
            <a:endParaRPr lang="pt-PT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437112"/>
            <a:ext cx="1805186" cy="180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67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PT" dirty="0"/>
              <a:t>ELEMENTOS </a:t>
            </a:r>
            <a:r>
              <a:rPr lang="pt-PT" dirty="0" smtClean="0"/>
              <a:t>ESSENCIAIS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Faca e garfo trinchante  </a:t>
            </a:r>
          </a:p>
          <a:p>
            <a:pPr marL="0" indent="0">
              <a:buNone/>
            </a:pPr>
            <a:r>
              <a:rPr lang="pt-PT" dirty="0" smtClean="0"/>
              <a:t>  </a:t>
            </a:r>
            <a:endParaRPr lang="pt-PT" dirty="0"/>
          </a:p>
          <a:p>
            <a:r>
              <a:rPr lang="pt-PT" dirty="0" smtClean="0"/>
              <a:t>Uma </a:t>
            </a:r>
            <a:r>
              <a:rPr lang="pt-PT" dirty="0"/>
              <a:t>tábua de trinchar, rectangular ou oval, compacta e rija</a:t>
            </a:r>
          </a:p>
          <a:p>
            <a:endParaRPr lang="pt-P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16111"/>
            <a:ext cx="3384376" cy="31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06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PT" dirty="0"/>
              <a:t>UTENSILIOS UTILIZADOS PARA TRINCHAR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/>
              <a:t>Para o corte no carro quente ou no de frios, utilizam-se além da viatura apropriada:</a:t>
            </a:r>
          </a:p>
          <a:p>
            <a:r>
              <a:rPr lang="pt-PT" dirty="0"/>
              <a:t>Faca trinchante</a:t>
            </a:r>
          </a:p>
          <a:p>
            <a:r>
              <a:rPr lang="pt-PT" dirty="0"/>
              <a:t>Faca de trinchar</a:t>
            </a:r>
          </a:p>
          <a:p>
            <a:r>
              <a:rPr lang="pt-PT" dirty="0" smtClean="0"/>
              <a:t>Garfo </a:t>
            </a:r>
            <a:r>
              <a:rPr lang="pt-PT" sz="1600" dirty="0" smtClean="0"/>
              <a:t>(talher trinchante)</a:t>
            </a:r>
            <a:endParaRPr lang="pt-PT" sz="1600" dirty="0"/>
          </a:p>
          <a:p>
            <a:r>
              <a:rPr lang="pt-PT" dirty="0"/>
              <a:t>Colher de sopa</a:t>
            </a:r>
          </a:p>
          <a:p>
            <a:r>
              <a:rPr lang="pt-PT" dirty="0"/>
              <a:t>E</a:t>
            </a:r>
            <a:r>
              <a:rPr lang="pt-PT" dirty="0" smtClean="0"/>
              <a:t>spátula</a:t>
            </a:r>
            <a:endParaRPr lang="pt-PT" dirty="0"/>
          </a:p>
          <a:p>
            <a:r>
              <a:rPr lang="pt-PT" dirty="0"/>
              <a:t>F</a:t>
            </a:r>
            <a:r>
              <a:rPr lang="pt-PT" dirty="0" smtClean="0"/>
              <a:t>uzil </a:t>
            </a:r>
            <a:r>
              <a:rPr lang="pt-PT" dirty="0"/>
              <a:t>de afiar</a:t>
            </a:r>
          </a:p>
          <a:p>
            <a:endParaRPr lang="pt-P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38" y="1628800"/>
            <a:ext cx="374013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24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PT" dirty="0" smtClean="0"/>
              <a:t>Animais - O que podemos Trinchar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sz="2000" dirty="0" smtClean="0"/>
              <a:t>Vaca</a:t>
            </a:r>
            <a:r>
              <a:rPr lang="pt-PT" sz="2000" dirty="0"/>
              <a:t>, vitela, carneiro, borrego, cabra, cabrito, porco, leitão, peru, pato, galinha, </a:t>
            </a:r>
            <a:r>
              <a:rPr lang="pt-PT" sz="2000" dirty="0" smtClean="0"/>
              <a:t>frango, </a:t>
            </a:r>
            <a:r>
              <a:rPr lang="pt-PT" sz="2000" dirty="0"/>
              <a:t>perdiz, pombo, lebre, coelho, </a:t>
            </a:r>
            <a:r>
              <a:rPr lang="pt-PT" sz="2000" dirty="0" smtClean="0"/>
              <a:t>entre outros..</a:t>
            </a:r>
            <a:endParaRPr lang="pt-PT" sz="2000" dirty="0"/>
          </a:p>
          <a:p>
            <a:pPr marL="0" indent="0" algn="just">
              <a:buNone/>
            </a:pPr>
            <a:endParaRPr lang="pt-PT" sz="2000" dirty="0" smtClean="0"/>
          </a:p>
          <a:p>
            <a:pPr marL="0" indent="0" algn="just">
              <a:buNone/>
            </a:pPr>
            <a:endParaRPr lang="pt-PT" sz="2000" dirty="0"/>
          </a:p>
          <a:p>
            <a:pPr marL="0" indent="0" algn="just">
              <a:buNone/>
            </a:pPr>
            <a:endParaRPr lang="pt-PT" sz="2000" dirty="0" smtClean="0"/>
          </a:p>
          <a:p>
            <a:pPr marL="0" indent="0" algn="just">
              <a:buNone/>
            </a:pPr>
            <a:endParaRPr lang="pt-PT" sz="2000" dirty="0" smtClean="0"/>
          </a:p>
          <a:p>
            <a:pPr marL="0" indent="0" algn="just">
              <a:buNone/>
            </a:pPr>
            <a:r>
              <a:rPr lang="pt-PT" sz="2000" dirty="0" smtClean="0"/>
              <a:t>Pescada</a:t>
            </a:r>
            <a:r>
              <a:rPr lang="pt-PT" sz="2000" dirty="0"/>
              <a:t>, salmão, robalo, </a:t>
            </a:r>
            <a:r>
              <a:rPr lang="pt-PT" sz="2000" dirty="0" smtClean="0"/>
              <a:t>pregado, </a:t>
            </a:r>
            <a:r>
              <a:rPr lang="pt-PT" sz="2000" dirty="0"/>
              <a:t>cherne, corvina, </a:t>
            </a:r>
            <a:r>
              <a:rPr lang="pt-PT" sz="2000" dirty="0" smtClean="0"/>
              <a:t>garoupa, </a:t>
            </a:r>
            <a:r>
              <a:rPr lang="pt-PT" sz="2000" dirty="0"/>
              <a:t>linguado, lagosta, lavagante, truta, salmonete, dourada, barbo, </a:t>
            </a:r>
            <a:r>
              <a:rPr lang="pt-PT" sz="2000" dirty="0" smtClean="0"/>
              <a:t>entre outros..</a:t>
            </a:r>
            <a:endParaRPr lang="pt-PT" sz="2000" dirty="0"/>
          </a:p>
          <a:p>
            <a:endParaRPr lang="pt-PT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5" y="1556792"/>
            <a:ext cx="784887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5" y="3933056"/>
            <a:ext cx="7848872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25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Peixe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>
                <a:hlinkClick r:id="rId2"/>
              </a:rPr>
              <a:t>http://</a:t>
            </a:r>
            <a:r>
              <a:rPr lang="pt-PT" dirty="0" smtClean="0">
                <a:hlinkClick r:id="rId2"/>
              </a:rPr>
              <a:t>planetabiologia.com/classificacao-dos-peixes-classe-e-caracteristicas/</a:t>
            </a:r>
            <a:endParaRPr lang="pt-PT" dirty="0" smtClean="0"/>
          </a:p>
          <a:p>
            <a:endParaRPr lang="pt-PT" dirty="0" smtClean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5" name="Imagem 4" descr="Resultado de imagem para dourad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60848"/>
            <a:ext cx="4464495" cy="2664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63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o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1044</TotalTime>
  <Words>1643</Words>
  <Application>Microsoft Office PowerPoint</Application>
  <PresentationFormat>Apresentação no Ecrã (4:3)</PresentationFormat>
  <Paragraphs>209</Paragraphs>
  <Slides>49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49</vt:i4>
      </vt:variant>
    </vt:vector>
  </HeadingPairs>
  <TitlesOfParts>
    <vt:vector size="50" baseType="lpstr">
      <vt:lpstr>Aspecto</vt:lpstr>
      <vt:lpstr>8270 – Técnicas de Arte Cisória</vt:lpstr>
      <vt:lpstr>Objetivos</vt:lpstr>
      <vt:lpstr>Conteúdos </vt:lpstr>
      <vt:lpstr>Arte Cisória </vt:lpstr>
      <vt:lpstr>Arte de Trinchar</vt:lpstr>
      <vt:lpstr>ELEMENTOS ESSENCIAIS</vt:lpstr>
      <vt:lpstr>UTENSILIOS UTILIZADOS PARA TRINCHAR</vt:lpstr>
      <vt:lpstr>Animais - O que podemos Trinchar</vt:lpstr>
      <vt:lpstr>Peixe</vt:lpstr>
      <vt:lpstr>Peixe - Frescura</vt:lpstr>
      <vt:lpstr>Peixe - Aparência</vt:lpstr>
      <vt:lpstr>Peixe – Olhos e Guelras</vt:lpstr>
      <vt:lpstr>Peixe - Consistência, odor e cor </vt:lpstr>
      <vt:lpstr>Dicas – Peixe Fresco</vt:lpstr>
      <vt:lpstr>Video – Despinhar Linguado</vt:lpstr>
      <vt:lpstr>Peixe – Individuais</vt:lpstr>
      <vt:lpstr>Talher Trinchante</vt:lpstr>
      <vt:lpstr>Peixe – Achatado (Linguado)</vt:lpstr>
      <vt:lpstr>Filete de Peixe</vt:lpstr>
      <vt:lpstr>Carne </vt:lpstr>
      <vt:lpstr>Carne - Tipos</vt:lpstr>
      <vt:lpstr>Carne Vermelha</vt:lpstr>
      <vt:lpstr>Carne Branca</vt:lpstr>
      <vt:lpstr>Vaca</vt:lpstr>
      <vt:lpstr>Corte e Aplicação de Cozinha</vt:lpstr>
      <vt:lpstr>Vitela</vt:lpstr>
      <vt:lpstr>Corte e Aplicação de Cozinha</vt:lpstr>
      <vt:lpstr>Borrego</vt:lpstr>
      <vt:lpstr>Corte e Aplicação de Cozinha</vt:lpstr>
      <vt:lpstr>Porco</vt:lpstr>
      <vt:lpstr>Corte e Aplicação de Cozinha</vt:lpstr>
      <vt:lpstr>Frango</vt:lpstr>
      <vt:lpstr>Trinchar Peru</vt:lpstr>
      <vt:lpstr>Arranjar Frango</vt:lpstr>
      <vt:lpstr>Trinchar Carne</vt:lpstr>
      <vt:lpstr>Fruta</vt:lpstr>
      <vt:lpstr>Fruta</vt:lpstr>
      <vt:lpstr>Tipos</vt:lpstr>
      <vt:lpstr>Exemplos</vt:lpstr>
      <vt:lpstr>Trinchar Fruta </vt:lpstr>
      <vt:lpstr>Ananás Flamejado</vt:lpstr>
      <vt:lpstr>Serviço de Fruta - Laranja</vt:lpstr>
      <vt:lpstr>Sobremesas</vt:lpstr>
      <vt:lpstr>Banana Flamejada</vt:lpstr>
      <vt:lpstr>Bana Flamejada</vt:lpstr>
      <vt:lpstr>Ananás Flamejado</vt:lpstr>
      <vt:lpstr>Crepe Suzette</vt:lpstr>
      <vt:lpstr>Crepe Suzette</vt:lpstr>
      <vt:lpstr>Vamos lá treinar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8270 – Técnicas de Arte Cisória</dc:title>
  <dc:creator>Diogo Matos Brito Sousa Caeiros</dc:creator>
  <cp:lastModifiedBy>Diogo Matos Brito Sousa Caeiros</cp:lastModifiedBy>
  <cp:revision>22</cp:revision>
  <dcterms:created xsi:type="dcterms:W3CDTF">2017-09-19T10:42:24Z</dcterms:created>
  <dcterms:modified xsi:type="dcterms:W3CDTF">2017-09-28T11:49:48Z</dcterms:modified>
</cp:coreProperties>
</file>