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23BC-9C3C-4D69-B407-9B15BE4BBB55}" type="datetimeFigureOut">
              <a:rPr lang="pt-PT" smtClean="0"/>
              <a:t>11-10-2018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BA4A0-C6B1-41A1-9BE2-FBE9A082B00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81586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23BC-9C3C-4D69-B407-9B15BE4BBB55}" type="datetimeFigureOut">
              <a:rPr lang="pt-PT" smtClean="0"/>
              <a:t>11-10-2018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BA4A0-C6B1-41A1-9BE2-FBE9A082B00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03495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23BC-9C3C-4D69-B407-9B15BE4BBB55}" type="datetimeFigureOut">
              <a:rPr lang="pt-PT" smtClean="0"/>
              <a:t>11-10-2018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BA4A0-C6B1-41A1-9BE2-FBE9A082B00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32460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23BC-9C3C-4D69-B407-9B15BE4BBB55}" type="datetimeFigureOut">
              <a:rPr lang="pt-PT" smtClean="0"/>
              <a:t>11-10-2018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BA4A0-C6B1-41A1-9BE2-FBE9A082B00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24607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23BC-9C3C-4D69-B407-9B15BE4BBB55}" type="datetimeFigureOut">
              <a:rPr lang="pt-PT" smtClean="0"/>
              <a:t>11-10-2018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BA4A0-C6B1-41A1-9BE2-FBE9A082B00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56855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23BC-9C3C-4D69-B407-9B15BE4BBB55}" type="datetimeFigureOut">
              <a:rPr lang="pt-PT" smtClean="0"/>
              <a:t>11-10-2018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BA4A0-C6B1-41A1-9BE2-FBE9A082B00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31888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23BC-9C3C-4D69-B407-9B15BE4BBB55}" type="datetimeFigureOut">
              <a:rPr lang="pt-PT" smtClean="0"/>
              <a:t>11-10-2018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BA4A0-C6B1-41A1-9BE2-FBE9A082B00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26546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23BC-9C3C-4D69-B407-9B15BE4BBB55}" type="datetimeFigureOut">
              <a:rPr lang="pt-PT" smtClean="0"/>
              <a:t>11-10-2018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BA4A0-C6B1-41A1-9BE2-FBE9A082B00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54471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23BC-9C3C-4D69-B407-9B15BE4BBB55}" type="datetimeFigureOut">
              <a:rPr lang="pt-PT" smtClean="0"/>
              <a:t>11-10-2018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BA4A0-C6B1-41A1-9BE2-FBE9A082B00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75049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23BC-9C3C-4D69-B407-9B15BE4BBB55}" type="datetimeFigureOut">
              <a:rPr lang="pt-PT" smtClean="0"/>
              <a:t>11-10-2018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BA4A0-C6B1-41A1-9BE2-FBE9A082B00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6740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23BC-9C3C-4D69-B407-9B15BE4BBB55}" type="datetimeFigureOut">
              <a:rPr lang="pt-PT" smtClean="0"/>
              <a:t>11-10-2018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BA4A0-C6B1-41A1-9BE2-FBE9A082B00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9237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623BC-9C3C-4D69-B407-9B15BE4BBB55}" type="datetimeFigureOut">
              <a:rPr lang="pt-PT" smtClean="0"/>
              <a:t>11-10-2018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BA4A0-C6B1-41A1-9BE2-FBE9A082B00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55650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 smtClean="0">
                <a:solidFill>
                  <a:srgbClr val="00B050"/>
                </a:solidFill>
                <a:latin typeface="Brush Script MT" panose="03060802040406070304" pitchFamily="66" charset="0"/>
              </a:rPr>
              <a:t>Instalações de Cozinha</a:t>
            </a:r>
            <a:endParaRPr lang="pt-PT" dirty="0">
              <a:solidFill>
                <a:srgbClr val="00B050"/>
              </a:solidFill>
              <a:latin typeface="Brush Script MT" panose="03060802040406070304" pitchFamily="66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6400800" cy="1752600"/>
          </a:xfrm>
        </p:spPr>
        <p:txBody>
          <a:bodyPr>
            <a:noAutofit/>
          </a:bodyPr>
          <a:lstStyle/>
          <a:p>
            <a:r>
              <a:rPr lang="pt-PT" sz="1400" b="1" dirty="0" smtClean="0"/>
              <a:t>A zona de cozinha corresponde à zona destinada à preparação e confecção de alimentos, podendo também destinar-se ao respectivo empratamento e distribuição. As copas são zonas de apoio e destinam-se ao empratamento (copa limpa) e lavagem de louças e utensílios (copa suja).</a:t>
            </a:r>
          </a:p>
          <a:p>
            <a:r>
              <a:rPr lang="pt-PT" sz="1400" b="1" dirty="0" smtClean="0">
                <a:effectLst/>
              </a:rPr>
              <a:t>Preferencialmente a cozinha e a copa devem corresponder a espaços distintos e compartimentados. Na maior parte das situações, devido à reduzida área da cozinha, tal não é possível, devendo nesta circunstância manter um afastamento funcional entre as diferentes zonas, por exemplo através de um murete.</a:t>
            </a:r>
          </a:p>
          <a:p>
            <a:r>
              <a:rPr lang="pt-PT" sz="1400" b="1" dirty="0" smtClean="0">
                <a:effectLst/>
              </a:rPr>
              <a:t>A cozinha deve ser próxima das copas, devendo ambas ser instaladas de forma a permitir uma comunicação rápida com a sala de refeições, sempre que possível, com trajectos diferenciados para sujos e limpos. O ideal é a existência de passa-pratos independentes com comunicação directa para as respectivas copas.</a:t>
            </a:r>
          </a:p>
          <a:p>
            <a:endParaRPr lang="pt-PT" sz="1400" dirty="0"/>
          </a:p>
        </p:txBody>
      </p:sp>
    </p:spTree>
    <p:extLst>
      <p:ext uri="{BB962C8B-B14F-4D97-AF65-F5344CB8AC3E}">
        <p14:creationId xmlns:p14="http://schemas.microsoft.com/office/powerpoint/2010/main" val="563141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 dirty="0"/>
          </a:p>
        </p:txBody>
      </p:sp>
      <p:pic>
        <p:nvPicPr>
          <p:cNvPr id="4" name="Marcador de Posição de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2196" y="4293096"/>
            <a:ext cx="3211804" cy="2431148"/>
          </a:xfrm>
        </p:spPr>
      </p:pic>
      <p:sp>
        <p:nvSpPr>
          <p:cNvPr id="5" name="Rectângulo 4"/>
          <p:cNvSpPr/>
          <p:nvPr/>
        </p:nvSpPr>
        <p:spPr>
          <a:xfrm>
            <a:off x="467544" y="1628799"/>
            <a:ext cx="58326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 smtClean="0"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Como se vê na imagem de exemplo, o circuito do serviço de refeições utilizaria um passa-pratos da copa limpa ou zona de empratamento directamente para a sala de refeições; e a recolha dos pratos já utilizados com os resíduos utilizaria o outro passa-pratos directamente para a copa suja.</a:t>
            </a:r>
          </a:p>
          <a:p>
            <a:r>
              <a:rPr lang="pt-PT" dirty="0" smtClean="0"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As cozinhas e as copas devem estar equipadas com </a:t>
            </a:r>
            <a:r>
              <a:rPr lang="pt-PT" b="1" dirty="0" smtClean="0"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lavatórios</a:t>
            </a:r>
            <a:r>
              <a:rPr lang="pt-PT" dirty="0" smtClean="0"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e </a:t>
            </a:r>
            <a:r>
              <a:rPr lang="pt-PT" b="1" dirty="0" smtClean="0"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torneiras com sistema de accionamento não manual</a:t>
            </a:r>
            <a:r>
              <a:rPr lang="pt-PT" dirty="0" smtClean="0"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destinadas à higienização das mãos.</a:t>
            </a:r>
            <a:endParaRPr lang="pt-PT" dirty="0">
              <a:effectLst/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48970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Marcador de Posição de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556792"/>
            <a:ext cx="3999702" cy="2304256"/>
          </a:xfrm>
        </p:spPr>
      </p:pic>
      <p:sp>
        <p:nvSpPr>
          <p:cNvPr id="5" name="Rectângulo 4"/>
          <p:cNvSpPr/>
          <p:nvPr/>
        </p:nvSpPr>
        <p:spPr>
          <a:xfrm>
            <a:off x="251520" y="1484784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dirty="0" smtClean="0"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Nas cozinhas com copas integradas ou contíguas poderá existir apenas uma torneira com sistema de accionamento não manual na cuba de lavagem da copa suja.</a:t>
            </a:r>
          </a:p>
          <a:p>
            <a:r>
              <a:rPr lang="pt-PT" dirty="0" smtClean="0"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 </a:t>
            </a:r>
          </a:p>
          <a:p>
            <a:r>
              <a:rPr lang="pt-PT" dirty="0" smtClean="0"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Nas cozinhas deve, preferencialmente, existir uma zona de preparação distinta da zona de confecção. Nos estabelecimentos de maior dimensão e com maior volume de refeições servidas é útil a separação e sinalização para carne, peixe e hortícolas.</a:t>
            </a:r>
            <a:endParaRPr lang="pt-PT" dirty="0">
              <a:effectLst/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6" name="Rectângulo 5"/>
          <p:cNvSpPr/>
          <p:nvPr/>
        </p:nvSpPr>
        <p:spPr>
          <a:xfrm>
            <a:off x="218340" y="4624105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 smtClean="0"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Quando a cozinha e a sala de refeições se situam em diferentes pisos deverá ser criado um acesso vertical através de um </a:t>
            </a:r>
            <a:r>
              <a:rPr lang="pt-PT" b="1" dirty="0" smtClean="0"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monta-pratos</a:t>
            </a:r>
            <a:r>
              <a:rPr lang="pt-PT" dirty="0" smtClean="0"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, não sendo permitido o serviço através das escadas. Tenh</a:t>
            </a:r>
            <a:r>
              <a:rPr lang="pt-PT" dirty="0" smtClean="0">
                <a:effectLst/>
              </a:rPr>
              <a:t>a em atenção a necessidade duma divisão no monta-pratos para </a:t>
            </a:r>
            <a:r>
              <a:rPr lang="pt-PT" i="1" dirty="0" smtClean="0">
                <a:effectLst/>
              </a:rPr>
              <a:t>sujos e limpos</a:t>
            </a:r>
            <a:r>
              <a:rPr lang="pt-PT" dirty="0" smtClean="0">
                <a:effectLst/>
              </a:rPr>
              <a:t>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80517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Cozinha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PT" dirty="0" smtClean="0"/>
              <a:t>A </a:t>
            </a:r>
            <a:r>
              <a:rPr lang="pt-PT" b="1" dirty="0" smtClean="0"/>
              <a:t>cozinha</a:t>
            </a:r>
            <a:r>
              <a:rPr lang="pt-PT" dirty="0" smtClean="0"/>
              <a:t> é uma divisão da casa especificamente usada para preparo da comida. Uma cozinha moderna é tipicamente equipada com um forno, forno de micro-ondas, placa, tem uma pia também conhecida por lava-louças, com água na torneira para limpar a comida e lavar a louça. As cozinhas modernas quase sempre também apresentam uma máquina de lavar louça, máquina de lavar e secar roupa, e frigorífico. Algumas instalações para armazenar comida sempre estão presente também, seja na forma de uma despensa adjacente ou de forma mais comum armários. </a:t>
            </a:r>
          </a:p>
          <a:p>
            <a:r>
              <a:rPr lang="pt-PT" dirty="0" smtClean="0"/>
              <a:t>Apesar da principal função de uma cozinha ser cozinhar, ela pode também ser o centro de outras </a:t>
            </a:r>
            <a:r>
              <a:rPr lang="pt-PT" dirty="0" err="1" smtClean="0"/>
              <a:t>atividades</a:t>
            </a:r>
            <a:r>
              <a:rPr lang="pt-PT" dirty="0" smtClean="0"/>
              <a:t>, especialmente nos lares, dependendo de seu tamanho, mobília, e </a:t>
            </a:r>
            <a:r>
              <a:rPr lang="pt-PT" dirty="0" err="1" smtClean="0"/>
              <a:t>eletrodomésticos</a:t>
            </a:r>
            <a:r>
              <a:rPr lang="pt-PT" dirty="0" smtClean="0"/>
              <a:t>. Se uma máquina de lavar roupa está presente, lavar roupa e secar também é feito na cozinha. A cozinha pode ser também o lugar onde a família come, tendo espaço para isso. Em alguns casos, pode ser o lugar mais confortável da casa, onde a família e visitantes tendem a congregar. 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499157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Marcador de Posição de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55" y="188640"/>
            <a:ext cx="2880320" cy="2520280"/>
          </a:xfr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88640"/>
            <a:ext cx="2664296" cy="252028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88640"/>
            <a:ext cx="2988940" cy="2520280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780928"/>
            <a:ext cx="8677572" cy="407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7394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16</TotalTime>
  <Words>494</Words>
  <Application>Microsoft Office PowerPoint</Application>
  <PresentationFormat>Apresentação no Ecrã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6" baseType="lpstr">
      <vt:lpstr>Tema do Office</vt:lpstr>
      <vt:lpstr>Instalações de Cozinha</vt:lpstr>
      <vt:lpstr>Apresentação do PowerPoint</vt:lpstr>
      <vt:lpstr>Apresentação do PowerPoint</vt:lpstr>
      <vt:lpstr>Cozinha</vt:lpstr>
      <vt:lpstr>Apresentação do PowerPoint</vt:lpstr>
    </vt:vector>
  </TitlesOfParts>
  <Company>M. E. - GEPE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Instalações de Cozinha</dc:title>
  <dc:creator>Marco Antonio Jorge Mendes</dc:creator>
  <cp:lastModifiedBy>Marco Antonio Jorge Mendes</cp:lastModifiedBy>
  <cp:revision>2</cp:revision>
  <dcterms:created xsi:type="dcterms:W3CDTF">2018-10-11T14:36:16Z</dcterms:created>
  <dcterms:modified xsi:type="dcterms:W3CDTF">2018-10-11T14:52:33Z</dcterms:modified>
</cp:coreProperties>
</file>