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2" r:id="rId17"/>
    <p:sldId id="273" r:id="rId18"/>
    <p:sldId id="274" r:id="rId19"/>
    <p:sldId id="275" r:id="rId20"/>
    <p:sldId id="277" r:id="rId21"/>
    <p:sldId id="276" r:id="rId22"/>
    <p:sldId id="279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11/22/2017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11/22/2017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11/22/2017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11/22/2017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11/22/2017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t-PT" smtClean="0"/>
              <a:t>Clique para editar os estilos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t-PT" smtClean="0"/>
              <a:t>Clique para editar os estilos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11/22/2017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11/22/2017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11/22/2017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11/22/2017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11/22/2017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11/22/2017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11/22/2017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11/22/2017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Organização da Cozinha</a:t>
            </a:r>
            <a:r>
              <a:rPr lang="pt-PT" dirty="0" smtClean="0"/>
              <a:t/>
            </a:r>
            <a:br>
              <a:rPr lang="pt-PT" dirty="0" smtClean="0"/>
            </a:br>
            <a:endParaRPr lang="pt-P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 smtClean="0"/>
              <a:t>Disciplina de Serviço de Restaurante-Bar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31148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Chefe </a:t>
            </a:r>
            <a:r>
              <a:rPr lang="pt-PT" dirty="0"/>
              <a:t>de Partida ou </a:t>
            </a:r>
            <a:r>
              <a:rPr lang="pt-PT" dirty="0" err="1"/>
              <a:t>Chef</a:t>
            </a:r>
            <a:r>
              <a:rPr lang="pt-PT" dirty="0"/>
              <a:t> de </a:t>
            </a:r>
            <a:r>
              <a:rPr lang="pt-PT" dirty="0" err="1"/>
              <a:t>Partie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120000" y="1825625"/>
            <a:ext cx="5165470" cy="4351338"/>
          </a:xfrm>
        </p:spPr>
        <p:txBody>
          <a:bodyPr/>
          <a:lstStyle/>
          <a:p>
            <a:pPr marL="0" indent="0">
              <a:buNone/>
            </a:pPr>
            <a:r>
              <a:rPr lang="pt-PT" dirty="0" err="1"/>
              <a:t>Poissonier</a:t>
            </a:r>
            <a:r>
              <a:rPr lang="pt-PT" dirty="0"/>
              <a:t> </a:t>
            </a:r>
            <a:r>
              <a:rPr lang="pt-PT" dirty="0" smtClean="0"/>
              <a:t> </a:t>
            </a:r>
          </a:p>
          <a:p>
            <a:pPr lvl="1"/>
            <a:r>
              <a:rPr lang="pt-PT" dirty="0" smtClean="0"/>
              <a:t>Confeciona </a:t>
            </a:r>
            <a:r>
              <a:rPr lang="pt-PT" dirty="0"/>
              <a:t>todos os peixes,</a:t>
            </a:r>
          </a:p>
          <a:p>
            <a:pPr lvl="1"/>
            <a:r>
              <a:rPr lang="pt-PT" dirty="0" smtClean="0"/>
              <a:t>Prepara </a:t>
            </a:r>
            <a:r>
              <a:rPr lang="pt-PT" dirty="0"/>
              <a:t>molhos e caldos de peixe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741" y="2168766"/>
            <a:ext cx="4786956" cy="270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86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Chefe </a:t>
            </a:r>
            <a:r>
              <a:rPr lang="pt-PT" dirty="0"/>
              <a:t>de Partida ou </a:t>
            </a:r>
            <a:r>
              <a:rPr lang="pt-PT" dirty="0" err="1"/>
              <a:t>Chef</a:t>
            </a:r>
            <a:r>
              <a:rPr lang="pt-PT" dirty="0"/>
              <a:t> de </a:t>
            </a:r>
            <a:r>
              <a:rPr lang="pt-PT" dirty="0" err="1"/>
              <a:t>Partie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120000" y="1825625"/>
            <a:ext cx="516547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PT" dirty="0" err="1"/>
              <a:t>Garde-manger</a:t>
            </a:r>
            <a:r>
              <a:rPr lang="pt-PT" dirty="0"/>
              <a:t> </a:t>
            </a:r>
            <a:r>
              <a:rPr lang="pt-PT" dirty="0" smtClean="0"/>
              <a:t> </a:t>
            </a:r>
          </a:p>
          <a:p>
            <a:pPr lvl="1"/>
            <a:r>
              <a:rPr lang="pt-PT" dirty="0" smtClean="0"/>
              <a:t>Mantém </a:t>
            </a:r>
            <a:r>
              <a:rPr lang="pt-PT" dirty="0"/>
              <a:t>o stock de mercadorias conforme as necessidades do estabelecimento, distribui os </a:t>
            </a:r>
            <a:r>
              <a:rPr lang="pt-PT" dirty="0" smtClean="0"/>
              <a:t>género às </a:t>
            </a:r>
            <a:r>
              <a:rPr lang="pt-PT" dirty="0"/>
              <a:t>restantes partidas durante o serviço, à medida que vão sendo requisitados pelo chefe.</a:t>
            </a:r>
          </a:p>
          <a:p>
            <a:pPr lvl="1"/>
            <a:r>
              <a:rPr lang="pt-PT" dirty="0" smtClean="0"/>
              <a:t>Prepara </a:t>
            </a:r>
            <a:r>
              <a:rPr lang="pt-PT" dirty="0"/>
              <a:t>todas as carnes e peixes ( limpa, corta, ata, tempera ).</a:t>
            </a:r>
          </a:p>
          <a:p>
            <a:pPr lvl="1"/>
            <a:r>
              <a:rPr lang="pt-PT" dirty="0" smtClean="0"/>
              <a:t>Confeciona </a:t>
            </a:r>
            <a:r>
              <a:rPr lang="pt-PT" dirty="0"/>
              <a:t>os pratos frios, molhos frios, saladas e acepipes.</a:t>
            </a:r>
          </a:p>
          <a:p>
            <a:pPr lvl="1"/>
            <a:r>
              <a:rPr lang="pt-PT" dirty="0" smtClean="0"/>
              <a:t>Confeciona e decora todos os buffets frios, tendo as grandes </a:t>
            </a:r>
            <a:r>
              <a:rPr lang="pt-PT" dirty="0"/>
              <a:t>casas o Chefe de Frio.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0243" y="2199502"/>
            <a:ext cx="4533557" cy="340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90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Chefe </a:t>
            </a:r>
            <a:r>
              <a:rPr lang="pt-PT" dirty="0"/>
              <a:t>de Partida ou </a:t>
            </a:r>
            <a:r>
              <a:rPr lang="pt-PT" dirty="0" err="1"/>
              <a:t>Chef</a:t>
            </a:r>
            <a:r>
              <a:rPr lang="pt-PT" dirty="0"/>
              <a:t> de </a:t>
            </a:r>
            <a:r>
              <a:rPr lang="pt-PT" dirty="0" err="1"/>
              <a:t>Partie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120000" y="1825625"/>
            <a:ext cx="51654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 smtClean="0"/>
              <a:t> </a:t>
            </a:r>
            <a:r>
              <a:rPr lang="pt-PT" dirty="0" err="1" smtClean="0"/>
              <a:t>Aboyeur</a:t>
            </a:r>
            <a:endParaRPr lang="pt-PT" dirty="0" smtClean="0"/>
          </a:p>
          <a:p>
            <a:pPr lvl="1"/>
            <a:r>
              <a:rPr lang="pt-PT" dirty="0" smtClean="0"/>
              <a:t>aceita ordens da sala de jantar, transmite-os para as estações apropriadas da cozinha e verifica cada prato antes de sair da cozinha.</a:t>
            </a:r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89" y="2120341"/>
            <a:ext cx="2895600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08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Chefe </a:t>
            </a:r>
            <a:r>
              <a:rPr lang="pt-PT" dirty="0"/>
              <a:t>de Partida ou </a:t>
            </a:r>
            <a:r>
              <a:rPr lang="pt-PT" dirty="0" err="1"/>
              <a:t>Chef</a:t>
            </a:r>
            <a:r>
              <a:rPr lang="pt-PT" dirty="0"/>
              <a:t> de </a:t>
            </a:r>
            <a:r>
              <a:rPr lang="pt-PT" dirty="0" err="1"/>
              <a:t>Partie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120000" y="1825625"/>
            <a:ext cx="51654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/>
              <a:t>Família</a:t>
            </a:r>
            <a:r>
              <a:rPr lang="pt-PT" dirty="0"/>
              <a:t>  </a:t>
            </a:r>
            <a:r>
              <a:rPr lang="pt-PT" dirty="0" smtClean="0"/>
              <a:t>ou </a:t>
            </a:r>
            <a:r>
              <a:rPr lang="pt-PT" dirty="0" err="1" smtClean="0"/>
              <a:t>Communard</a:t>
            </a:r>
            <a:endParaRPr lang="pt-PT" dirty="0" smtClean="0"/>
          </a:p>
          <a:p>
            <a:pPr lvl="1"/>
            <a:r>
              <a:rPr lang="pt-PT" dirty="0"/>
              <a:t> </a:t>
            </a:r>
            <a:r>
              <a:rPr lang="pt-PT" dirty="0" smtClean="0"/>
              <a:t>Confeciona </a:t>
            </a:r>
            <a:r>
              <a:rPr lang="pt-PT" dirty="0"/>
              <a:t>as refeições do pessoal, seguindo as instruções do Chefe de Cozinha.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938" y="2185085"/>
            <a:ext cx="4327954" cy="288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44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Chefe </a:t>
            </a:r>
            <a:r>
              <a:rPr lang="pt-PT" dirty="0"/>
              <a:t>de Partida ou </a:t>
            </a:r>
            <a:r>
              <a:rPr lang="pt-PT" dirty="0" err="1"/>
              <a:t>Chef</a:t>
            </a:r>
            <a:r>
              <a:rPr lang="pt-PT" dirty="0"/>
              <a:t> de </a:t>
            </a:r>
            <a:r>
              <a:rPr lang="pt-PT" dirty="0" err="1"/>
              <a:t>Partie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120000" y="1825625"/>
            <a:ext cx="51654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 err="1" smtClean="0"/>
              <a:t>Potager</a:t>
            </a:r>
            <a:r>
              <a:rPr lang="pt-PT" dirty="0" smtClean="0"/>
              <a:t> </a:t>
            </a:r>
          </a:p>
          <a:p>
            <a:r>
              <a:rPr lang="pt-PT" dirty="0" smtClean="0"/>
              <a:t>Confeciona todas as sopas </a:t>
            </a:r>
            <a:r>
              <a:rPr lang="pt-PT" dirty="0"/>
              <a:t>que esteja no </a:t>
            </a:r>
            <a:r>
              <a:rPr lang="pt-PT" dirty="0" smtClean="0"/>
              <a:t>menu.</a:t>
            </a:r>
            <a:endParaRPr lang="pt-PT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1685" y="1993556"/>
            <a:ext cx="2436775" cy="295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08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Chefe </a:t>
            </a:r>
            <a:r>
              <a:rPr lang="pt-PT" dirty="0"/>
              <a:t>de Partida ou </a:t>
            </a:r>
            <a:r>
              <a:rPr lang="pt-PT" dirty="0" err="1"/>
              <a:t>Chef</a:t>
            </a:r>
            <a:r>
              <a:rPr lang="pt-PT" dirty="0"/>
              <a:t> de </a:t>
            </a:r>
            <a:r>
              <a:rPr lang="pt-PT" dirty="0" err="1"/>
              <a:t>Partie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120000" y="1825625"/>
            <a:ext cx="51654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 err="1"/>
              <a:t>Tournant</a:t>
            </a:r>
            <a:r>
              <a:rPr lang="pt-PT" dirty="0"/>
              <a:t>  </a:t>
            </a:r>
            <a:endParaRPr lang="pt-PT" dirty="0" smtClean="0"/>
          </a:p>
          <a:p>
            <a:pPr lvl="1"/>
            <a:r>
              <a:rPr lang="pt-PT" dirty="0"/>
              <a:t>Substitui o Chefe de Partida nas suas folgas</a:t>
            </a:r>
            <a:r>
              <a:rPr lang="pt-PT" dirty="0"/>
              <a:t> </a:t>
            </a:r>
            <a:endParaRPr lang="pt-PT" dirty="0" smtClean="0"/>
          </a:p>
          <a:p>
            <a:pPr lvl="1"/>
            <a:r>
              <a:rPr lang="pt-PT" dirty="0" smtClean="0"/>
              <a:t>Tem de ter um amplo conhecimento das operações básicas de cada estação, permitindo-lhe intervir quando outro membro de uma área está ausente ou a carga de trabalho se aproxima de um ritmo mais intenso.</a:t>
            </a:r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938" y="2185085"/>
            <a:ext cx="4327954" cy="288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39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Chefe </a:t>
            </a:r>
            <a:r>
              <a:rPr lang="pt-PT" dirty="0"/>
              <a:t>de Partida ou </a:t>
            </a:r>
            <a:r>
              <a:rPr lang="pt-PT" dirty="0" err="1"/>
              <a:t>Chef</a:t>
            </a:r>
            <a:r>
              <a:rPr lang="pt-PT" dirty="0"/>
              <a:t> de </a:t>
            </a:r>
            <a:r>
              <a:rPr lang="pt-PT" dirty="0" err="1"/>
              <a:t>Partie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120000" y="1825625"/>
            <a:ext cx="51654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/>
              <a:t> </a:t>
            </a:r>
            <a:r>
              <a:rPr lang="pt-PT" dirty="0" err="1"/>
              <a:t>Patissier</a:t>
            </a:r>
            <a:r>
              <a:rPr lang="pt-PT" dirty="0"/>
              <a:t> ou Pasteleiro  </a:t>
            </a:r>
            <a:endParaRPr lang="pt-PT" dirty="0" smtClean="0"/>
          </a:p>
          <a:p>
            <a:pPr lvl="1"/>
            <a:r>
              <a:rPr lang="pt-PT" dirty="0"/>
              <a:t> </a:t>
            </a:r>
            <a:r>
              <a:rPr lang="pt-PT" dirty="0" smtClean="0"/>
              <a:t>Confeciona </a:t>
            </a:r>
            <a:r>
              <a:rPr lang="pt-PT" dirty="0"/>
              <a:t>bolos, gelados, sorvetes...</a:t>
            </a:r>
          </a:p>
          <a:p>
            <a:pPr lvl="1"/>
            <a:r>
              <a:rPr lang="pt-PT" dirty="0" smtClean="0"/>
              <a:t>Confeciona </a:t>
            </a:r>
            <a:r>
              <a:rPr lang="pt-PT" dirty="0"/>
              <a:t>todas as massas salgadas para a cozinha (</a:t>
            </a:r>
            <a:r>
              <a:rPr lang="pt-PT" dirty="0" err="1" smtClean="0"/>
              <a:t>vol</a:t>
            </a:r>
            <a:r>
              <a:rPr lang="pt-PT" dirty="0" smtClean="0"/>
              <a:t>-au-</a:t>
            </a:r>
            <a:r>
              <a:rPr lang="pt-PT" dirty="0" err="1" smtClean="0"/>
              <a:t>vents</a:t>
            </a:r>
            <a:r>
              <a:rPr lang="pt-PT" dirty="0" smtClean="0"/>
              <a:t>, </a:t>
            </a:r>
            <a:r>
              <a:rPr lang="pt-PT" dirty="0" err="1" smtClean="0"/>
              <a:t>tarteletes</a:t>
            </a:r>
            <a:r>
              <a:rPr lang="pt-PT" dirty="0" smtClean="0"/>
              <a:t>, florões,…)</a:t>
            </a:r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938" y="2185085"/>
            <a:ext cx="4327954" cy="288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00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Chefe </a:t>
            </a:r>
            <a:r>
              <a:rPr lang="pt-PT" dirty="0"/>
              <a:t>de Partida ou </a:t>
            </a:r>
            <a:r>
              <a:rPr lang="pt-PT" dirty="0" err="1"/>
              <a:t>Chef</a:t>
            </a:r>
            <a:r>
              <a:rPr lang="pt-PT" dirty="0"/>
              <a:t> de </a:t>
            </a:r>
            <a:r>
              <a:rPr lang="pt-PT" dirty="0" err="1"/>
              <a:t>Partie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120000" y="1825625"/>
            <a:ext cx="51654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 smtClean="0"/>
              <a:t>Guarda</a:t>
            </a:r>
            <a:endParaRPr lang="pt-PT" dirty="0"/>
          </a:p>
          <a:p>
            <a:pPr lvl="1"/>
            <a:r>
              <a:rPr lang="pt-PT" dirty="0" smtClean="0"/>
              <a:t>Tem </a:t>
            </a:r>
            <a:r>
              <a:rPr lang="pt-PT" dirty="0"/>
              <a:t>por missão atender algum pedido que surja fora da hora </a:t>
            </a:r>
            <a:r>
              <a:rPr lang="pt-PT" dirty="0" smtClean="0"/>
              <a:t>normal </a:t>
            </a:r>
            <a:r>
              <a:rPr lang="pt-PT" dirty="0"/>
              <a:t>das refeições.</a:t>
            </a:r>
            <a:br>
              <a:rPr lang="pt-PT" dirty="0"/>
            </a:br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938" y="2185085"/>
            <a:ext cx="4327954" cy="288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Ajudantes de </a:t>
            </a:r>
            <a:r>
              <a:rPr lang="pt-PT" dirty="0" smtClean="0"/>
              <a:t>cozinha ou </a:t>
            </a:r>
            <a:r>
              <a:rPr lang="pt-PT" dirty="0" err="1" smtClean="0"/>
              <a:t>commis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120000" y="1825625"/>
            <a:ext cx="5239611" cy="4351338"/>
          </a:xfrm>
        </p:spPr>
        <p:txBody>
          <a:bodyPr/>
          <a:lstStyle/>
          <a:p>
            <a:r>
              <a:rPr lang="pt-PT" dirty="0"/>
              <a:t>Coadjuvam os Chefes de Partida.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313" y="2691485"/>
            <a:ext cx="3932538" cy="261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03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Aprendizes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120000" y="1825625"/>
            <a:ext cx="5239611" cy="4351338"/>
          </a:xfrm>
        </p:spPr>
        <p:txBody>
          <a:bodyPr/>
          <a:lstStyle/>
          <a:p>
            <a:r>
              <a:rPr lang="pt-PT" dirty="0"/>
              <a:t>Coadjuvam os Chefes de Partida e os Ajudantes de Cozinha.</a:t>
            </a:r>
            <a:r>
              <a:rPr lang="pt-PT" dirty="0"/>
              <a:t> </a:t>
            </a:r>
            <a:br>
              <a:rPr lang="pt-PT" dirty="0"/>
            </a:br>
            <a:endParaRPr lang="pt-PT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238" y="3495124"/>
            <a:ext cx="5755123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29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b="1" dirty="0"/>
              <a:t>A </a:t>
            </a:r>
            <a:r>
              <a:rPr lang="pt-PT" b="1" dirty="0" smtClean="0"/>
              <a:t>BRIGADA</a:t>
            </a:r>
            <a:r>
              <a:rPr lang="pt-PT" dirty="0" smtClean="0"/>
              <a:t> 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PT" dirty="0"/>
              <a:t>O trabalho desenvolvido numa cozinha (média/grande dimensão) cabe a um </a:t>
            </a:r>
            <a:r>
              <a:rPr lang="pt-PT" dirty="0" smtClean="0"/>
              <a:t>conjunto </a:t>
            </a:r>
            <a:r>
              <a:rPr lang="pt-PT" dirty="0"/>
              <a:t>de </a:t>
            </a:r>
            <a:r>
              <a:rPr lang="pt-PT" dirty="0" smtClean="0"/>
              <a:t>profissionais, </a:t>
            </a:r>
            <a:r>
              <a:rPr lang="pt-PT" dirty="0"/>
              <a:t>os quais ocupam, na hierarquia de cozinha existente no </a:t>
            </a:r>
            <a:r>
              <a:rPr lang="pt-PT" dirty="0" smtClean="0"/>
              <a:t>estabelecimento</a:t>
            </a:r>
            <a:r>
              <a:rPr lang="pt-PT" dirty="0"/>
              <a:t>, uma determinada posição. Este conjunto de </a:t>
            </a:r>
            <a:r>
              <a:rPr lang="pt-PT" dirty="0" smtClean="0"/>
              <a:t>profissionais </a:t>
            </a:r>
            <a:r>
              <a:rPr lang="pt-PT" dirty="0"/>
              <a:t>é </a:t>
            </a:r>
            <a:r>
              <a:rPr lang="pt-PT" dirty="0" smtClean="0"/>
              <a:t>comum designar-se </a:t>
            </a:r>
            <a:r>
              <a:rPr lang="pt-PT" dirty="0"/>
              <a:t>por </a:t>
            </a:r>
            <a:r>
              <a:rPr lang="pt-PT" b="1" dirty="0"/>
              <a:t>Brigada</a:t>
            </a:r>
            <a:r>
              <a:rPr lang="pt-PT" dirty="0" smtClean="0"/>
              <a:t>.</a:t>
            </a:r>
          </a:p>
          <a:p>
            <a:r>
              <a:rPr lang="pt-PT" dirty="0" smtClean="0"/>
              <a:t>Foi </a:t>
            </a:r>
            <a:r>
              <a:rPr lang="pt-PT" dirty="0"/>
              <a:t>Auguste </a:t>
            </a:r>
            <a:r>
              <a:rPr lang="pt-PT" dirty="0" err="1"/>
              <a:t>Escofer</a:t>
            </a:r>
            <a:r>
              <a:rPr lang="pt-PT" dirty="0"/>
              <a:t> (1846-1953) que desenvolveu um sistema de trabalho, </a:t>
            </a:r>
            <a:r>
              <a:rPr lang="pt-PT" dirty="0" smtClean="0"/>
              <a:t>para resolver </a:t>
            </a:r>
            <a:r>
              <a:rPr lang="pt-PT" dirty="0"/>
              <a:t>a anarquia então existente nas cozinhas </a:t>
            </a:r>
            <a:r>
              <a:rPr lang="pt-PT" dirty="0" smtClean="0"/>
              <a:t>profissionais, </a:t>
            </a:r>
            <a:r>
              <a:rPr lang="pt-PT" dirty="0"/>
              <a:t>criando um </a:t>
            </a:r>
            <a:r>
              <a:rPr lang="pt-PT" dirty="0" smtClean="0"/>
              <a:t>sistema hierárquico </a:t>
            </a:r>
            <a:r>
              <a:rPr lang="pt-PT" dirty="0"/>
              <a:t>de responsabilidades e funções (a Brigada).</a:t>
            </a:r>
            <a:br>
              <a:rPr lang="pt-PT" dirty="0"/>
            </a:br>
            <a:endParaRPr lang="pt-PT" dirty="0" smtClean="0"/>
          </a:p>
          <a:p>
            <a:r>
              <a:rPr lang="pt-PT" dirty="0" smtClean="0"/>
              <a:t>Atualmente </a:t>
            </a:r>
            <a:r>
              <a:rPr lang="pt-PT" dirty="0"/>
              <a:t>a visão de cozinhas com muitos elementos vai diminuindo, devido </a:t>
            </a:r>
            <a:r>
              <a:rPr lang="pt-PT" dirty="0" smtClean="0"/>
              <a:t>não só </a:t>
            </a:r>
            <a:r>
              <a:rPr lang="pt-PT" dirty="0"/>
              <a:t>ao avanço tecnológico dos equipamentos e utensílios mas também a uma </a:t>
            </a:r>
            <a:r>
              <a:rPr lang="pt-PT" dirty="0" smtClean="0"/>
              <a:t>maior especialização </a:t>
            </a:r>
            <a:r>
              <a:rPr lang="pt-PT" dirty="0"/>
              <a:t>da </a:t>
            </a:r>
            <a:r>
              <a:rPr lang="pt-PT" dirty="0" smtClean="0"/>
              <a:t>profissão </a:t>
            </a:r>
            <a:r>
              <a:rPr lang="pt-PT" dirty="0"/>
              <a:t>de cozinheiro.</a:t>
            </a:r>
            <a:r>
              <a:rPr lang="pt-PT" dirty="0"/>
              <a:t> </a:t>
            </a:r>
            <a:br>
              <a:rPr lang="pt-PT" dirty="0"/>
            </a:b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79072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/>
              <a:t>P</a:t>
            </a:r>
            <a:r>
              <a:rPr lang="pt-PT" dirty="0" err="1" smtClean="0"/>
              <a:t>longeur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120000" y="1825625"/>
            <a:ext cx="5239611" cy="4351338"/>
          </a:xfrm>
        </p:spPr>
        <p:txBody>
          <a:bodyPr/>
          <a:lstStyle/>
          <a:p>
            <a:r>
              <a:rPr lang="pt-PT" dirty="0" smtClean="0"/>
              <a:t>Funcionário cuja </a:t>
            </a:r>
            <a:r>
              <a:rPr lang="pt-PT" dirty="0"/>
              <a:t>função é lavar pratos e outros utensílios para ajudar a equipe </a:t>
            </a:r>
            <a:r>
              <a:rPr lang="pt-PT" dirty="0" smtClean="0"/>
              <a:t>e </a:t>
            </a:r>
            <a:r>
              <a:rPr lang="pt-PT" dirty="0"/>
              <a:t>manter a cozinha limpa. Outras tarefas também podem ser confiadas a ele.</a:t>
            </a:r>
            <a:br>
              <a:rPr lang="pt-PT" dirty="0"/>
            </a:br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148" y="1690688"/>
            <a:ext cx="4280458" cy="310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63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Classificação de Brigada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De uma forma geral, mas não rígida ou fixa considera-se um brigada pequena até 7 elementos, uma brigada média de 8 a 14 elementos e uma brigada grande de 15 elementos para cima</a:t>
            </a:r>
            <a:r>
              <a:rPr lang="pt-PT" dirty="0" smtClean="0"/>
              <a:t>.</a:t>
            </a:r>
          </a:p>
          <a:p>
            <a:r>
              <a:rPr lang="pt-PT" dirty="0" smtClean="0"/>
              <a:t>Atualmente </a:t>
            </a:r>
            <a:r>
              <a:rPr lang="pt-PT" dirty="0"/>
              <a:t>são raros os hotéis que possuem brigada completa. As Partidas que </a:t>
            </a:r>
            <a:r>
              <a:rPr lang="pt-PT" dirty="0" smtClean="0"/>
              <a:t>se mantêm </a:t>
            </a:r>
            <a:r>
              <a:rPr lang="pt-PT" dirty="0"/>
              <a:t>são normalmente o </a:t>
            </a:r>
            <a:r>
              <a:rPr lang="pt-PT" dirty="0" err="1"/>
              <a:t>Garde-manger</a:t>
            </a:r>
            <a:r>
              <a:rPr lang="pt-PT" dirty="0"/>
              <a:t> e o </a:t>
            </a:r>
            <a:r>
              <a:rPr lang="pt-PT" dirty="0" smtClean="0"/>
              <a:t>Pasteleiro.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08050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3773" y="365125"/>
            <a:ext cx="5753039" cy="597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01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173" y="290229"/>
            <a:ext cx="11022227" cy="646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93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Chefe </a:t>
            </a:r>
            <a:r>
              <a:rPr lang="pt-PT" dirty="0"/>
              <a:t>de </a:t>
            </a:r>
            <a:r>
              <a:rPr lang="pt-PT" dirty="0" smtClean="0"/>
              <a:t>cozinha ou </a:t>
            </a:r>
            <a:r>
              <a:rPr lang="pt-PT" dirty="0"/>
              <a:t>Chefe Executivo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120000" y="1825625"/>
            <a:ext cx="4712389" cy="4351338"/>
          </a:xfrm>
        </p:spPr>
        <p:txBody>
          <a:bodyPr/>
          <a:lstStyle/>
          <a:p>
            <a:r>
              <a:rPr lang="pt-PT" dirty="0" smtClean="0"/>
              <a:t>Organiza, coordena, dirige e verifica todos os trabalhos de Cozinha</a:t>
            </a:r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886" y="1884921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35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Subchefe de </a:t>
            </a:r>
            <a:r>
              <a:rPr lang="pt-PT" dirty="0" smtClean="0"/>
              <a:t>cozinha ou </a:t>
            </a:r>
            <a:r>
              <a:rPr lang="pt-PT" dirty="0" err="1" smtClean="0"/>
              <a:t>Souschef</a:t>
            </a:r>
            <a:r>
              <a:rPr lang="pt-PT" dirty="0" smtClean="0"/>
              <a:t> 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120000" y="1825625"/>
            <a:ext cx="6343481" cy="4351338"/>
          </a:xfrm>
        </p:spPr>
        <p:txBody>
          <a:bodyPr/>
          <a:lstStyle/>
          <a:p>
            <a:r>
              <a:rPr lang="pt-PT" dirty="0" smtClean="0"/>
              <a:t>Profissional que coadjuva e substitui o chefe de cozinha no </a:t>
            </a:r>
            <a:r>
              <a:rPr lang="pt-PT" dirty="0"/>
              <a:t>exercício das </a:t>
            </a:r>
            <a:r>
              <a:rPr lang="pt-PT" dirty="0" smtClean="0"/>
              <a:t>respetivas </a:t>
            </a:r>
            <a:r>
              <a:rPr lang="pt-PT" dirty="0"/>
              <a:t>funções.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539" y="2953575"/>
            <a:ext cx="5505450" cy="335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22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Chefe </a:t>
            </a:r>
            <a:r>
              <a:rPr lang="pt-PT" dirty="0"/>
              <a:t>de Partida ou </a:t>
            </a:r>
            <a:r>
              <a:rPr lang="pt-PT" dirty="0" err="1"/>
              <a:t>Chef</a:t>
            </a:r>
            <a:r>
              <a:rPr lang="pt-PT" dirty="0"/>
              <a:t> de </a:t>
            </a:r>
            <a:r>
              <a:rPr lang="pt-PT" dirty="0" err="1"/>
              <a:t>Partie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120000" y="1825625"/>
            <a:ext cx="5165470" cy="4351338"/>
          </a:xfrm>
        </p:spPr>
        <p:txBody>
          <a:bodyPr/>
          <a:lstStyle/>
          <a:p>
            <a:pPr marL="0" indent="0">
              <a:buNone/>
            </a:pPr>
            <a:r>
              <a:rPr lang="pt-PT" dirty="0" err="1"/>
              <a:t>Saucier</a:t>
            </a:r>
            <a:endParaRPr lang="pt-PT" dirty="0" smtClean="0"/>
          </a:p>
          <a:p>
            <a:pPr lvl="1"/>
            <a:r>
              <a:rPr lang="pt-PT" dirty="0" smtClean="0"/>
              <a:t>Confeciona </a:t>
            </a:r>
            <a:r>
              <a:rPr lang="pt-PT" dirty="0"/>
              <a:t>as bases e molhos de carne.</a:t>
            </a:r>
          </a:p>
          <a:p>
            <a:pPr lvl="1"/>
            <a:r>
              <a:rPr lang="pt-PT" dirty="0" smtClean="0"/>
              <a:t>Confeciona </a:t>
            </a:r>
            <a:r>
              <a:rPr lang="pt-PT" dirty="0"/>
              <a:t>todas as carnes e aves estufadas e salteadas; a caça, </a:t>
            </a:r>
            <a:r>
              <a:rPr lang="pt-PT" dirty="0" smtClean="0"/>
              <a:t>exceto </a:t>
            </a:r>
            <a:r>
              <a:rPr lang="pt-PT" dirty="0"/>
              <a:t>assada ou grelhada.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272" y="1982229"/>
            <a:ext cx="4267716" cy="284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20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Chefe </a:t>
            </a:r>
            <a:r>
              <a:rPr lang="pt-PT" dirty="0"/>
              <a:t>de Partida ou </a:t>
            </a:r>
            <a:r>
              <a:rPr lang="pt-PT" dirty="0" err="1"/>
              <a:t>Chef</a:t>
            </a:r>
            <a:r>
              <a:rPr lang="pt-PT" dirty="0"/>
              <a:t> de </a:t>
            </a:r>
            <a:r>
              <a:rPr lang="pt-PT" dirty="0" err="1"/>
              <a:t>Partie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120000" y="1825625"/>
            <a:ext cx="5165470" cy="4351338"/>
          </a:xfrm>
        </p:spPr>
        <p:txBody>
          <a:bodyPr/>
          <a:lstStyle/>
          <a:p>
            <a:pPr marL="0" indent="0">
              <a:buNone/>
            </a:pPr>
            <a:r>
              <a:rPr lang="pt-PT" dirty="0" err="1"/>
              <a:t>Rotisseur</a:t>
            </a:r>
            <a:r>
              <a:rPr lang="pt-PT" dirty="0"/>
              <a:t> </a:t>
            </a:r>
            <a:endParaRPr lang="pt-PT" dirty="0" smtClean="0"/>
          </a:p>
          <a:p>
            <a:pPr lvl="1"/>
            <a:r>
              <a:rPr lang="pt-PT" dirty="0" smtClean="0"/>
              <a:t>Confeciona as carnes assadas, grelhadas e fritas</a:t>
            </a:r>
          </a:p>
          <a:p>
            <a:pPr lvl="1"/>
            <a:r>
              <a:rPr lang="pt-PT" dirty="0" smtClean="0"/>
              <a:t>Prepara </a:t>
            </a:r>
            <a:r>
              <a:rPr lang="pt-PT" dirty="0"/>
              <a:t>e </a:t>
            </a:r>
            <a:r>
              <a:rPr lang="pt-PT" dirty="0" smtClean="0"/>
              <a:t>confeciona </a:t>
            </a:r>
            <a:r>
              <a:rPr lang="pt-PT" dirty="0"/>
              <a:t>todas as batatas destinadas a serem fritas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919" y="1968637"/>
            <a:ext cx="4800018" cy="318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15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Chefe </a:t>
            </a:r>
            <a:r>
              <a:rPr lang="pt-PT" dirty="0"/>
              <a:t>de Partida ou </a:t>
            </a:r>
            <a:r>
              <a:rPr lang="pt-PT" dirty="0" err="1"/>
              <a:t>Chef</a:t>
            </a:r>
            <a:r>
              <a:rPr lang="pt-PT" dirty="0"/>
              <a:t> de </a:t>
            </a:r>
            <a:r>
              <a:rPr lang="pt-PT" dirty="0" err="1"/>
              <a:t>Partie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120000" y="1825625"/>
            <a:ext cx="5165470" cy="4351338"/>
          </a:xfrm>
        </p:spPr>
        <p:txBody>
          <a:bodyPr/>
          <a:lstStyle/>
          <a:p>
            <a:pPr marL="0" indent="0">
              <a:buNone/>
            </a:pPr>
            <a:r>
              <a:rPr lang="pt-PT" dirty="0" err="1"/>
              <a:t>Legumier</a:t>
            </a:r>
            <a:r>
              <a:rPr lang="pt-PT" dirty="0"/>
              <a:t> </a:t>
            </a:r>
            <a:r>
              <a:rPr lang="pt-PT" dirty="0" smtClean="0"/>
              <a:t> </a:t>
            </a:r>
          </a:p>
          <a:p>
            <a:pPr lvl="1"/>
            <a:r>
              <a:rPr lang="pt-PT" dirty="0" smtClean="0"/>
              <a:t>Confeciona todos os legumes.</a:t>
            </a:r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259" y="2050707"/>
            <a:ext cx="36004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04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Chefe </a:t>
            </a:r>
            <a:r>
              <a:rPr lang="pt-PT" dirty="0"/>
              <a:t>de Partida ou </a:t>
            </a:r>
            <a:r>
              <a:rPr lang="pt-PT" dirty="0" err="1"/>
              <a:t>Chef</a:t>
            </a:r>
            <a:r>
              <a:rPr lang="pt-PT" dirty="0"/>
              <a:t> de </a:t>
            </a:r>
            <a:r>
              <a:rPr lang="pt-PT" dirty="0" err="1"/>
              <a:t>Partie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120000" y="1825625"/>
            <a:ext cx="5165470" cy="4351338"/>
          </a:xfrm>
        </p:spPr>
        <p:txBody>
          <a:bodyPr/>
          <a:lstStyle/>
          <a:p>
            <a:pPr marL="0" indent="0">
              <a:buNone/>
            </a:pPr>
            <a:r>
              <a:rPr lang="pt-PT" dirty="0" err="1"/>
              <a:t>Entremetier</a:t>
            </a:r>
            <a:r>
              <a:rPr lang="pt-PT" dirty="0"/>
              <a:t> </a:t>
            </a:r>
            <a:r>
              <a:rPr lang="pt-PT" dirty="0" smtClean="0"/>
              <a:t> </a:t>
            </a:r>
          </a:p>
          <a:p>
            <a:pPr lvl="1"/>
            <a:r>
              <a:rPr lang="pt-PT" dirty="0" smtClean="0"/>
              <a:t>Confeciona </a:t>
            </a:r>
            <a:r>
              <a:rPr lang="pt-PT" dirty="0"/>
              <a:t>os pratos de ovos,</a:t>
            </a:r>
          </a:p>
          <a:p>
            <a:pPr lvl="1"/>
            <a:r>
              <a:rPr lang="pt-PT" dirty="0" smtClean="0"/>
              <a:t>Confeciona </a:t>
            </a:r>
            <a:r>
              <a:rPr lang="pt-PT" dirty="0"/>
              <a:t>massas italianas,</a:t>
            </a:r>
          </a:p>
          <a:p>
            <a:pPr lvl="1"/>
            <a:r>
              <a:rPr lang="pt-PT" dirty="0" smtClean="0"/>
              <a:t>Confeciona </a:t>
            </a:r>
            <a:r>
              <a:rPr lang="pt-PT" dirty="0"/>
              <a:t>caldos, consommés, sopas, cremes</a:t>
            </a:r>
          </a:p>
          <a:p>
            <a:pPr lvl="1"/>
            <a:r>
              <a:rPr lang="pt-PT" dirty="0" smtClean="0"/>
              <a:t>Confeciona </a:t>
            </a:r>
            <a:r>
              <a:rPr lang="pt-PT" dirty="0"/>
              <a:t>dietas.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254" y="2250217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93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Chefe </a:t>
            </a:r>
            <a:r>
              <a:rPr lang="pt-PT" dirty="0"/>
              <a:t>de Partida ou </a:t>
            </a:r>
            <a:r>
              <a:rPr lang="pt-PT" dirty="0" err="1"/>
              <a:t>Chef</a:t>
            </a:r>
            <a:r>
              <a:rPr lang="pt-PT" dirty="0"/>
              <a:t> de </a:t>
            </a:r>
            <a:r>
              <a:rPr lang="pt-PT" dirty="0" err="1"/>
              <a:t>Partie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120000" y="1825625"/>
            <a:ext cx="5165470" cy="4351338"/>
          </a:xfrm>
        </p:spPr>
        <p:txBody>
          <a:bodyPr/>
          <a:lstStyle/>
          <a:p>
            <a:pPr marL="0" indent="0">
              <a:buNone/>
            </a:pPr>
            <a:r>
              <a:rPr lang="pt-PT" dirty="0" err="1"/>
              <a:t>Entremetier</a:t>
            </a:r>
            <a:r>
              <a:rPr lang="pt-PT" dirty="0"/>
              <a:t> </a:t>
            </a:r>
            <a:r>
              <a:rPr lang="pt-PT" dirty="0" smtClean="0"/>
              <a:t> </a:t>
            </a:r>
          </a:p>
          <a:p>
            <a:pPr lvl="1"/>
            <a:r>
              <a:rPr lang="pt-PT" dirty="0" smtClean="0"/>
              <a:t>Confeciona </a:t>
            </a:r>
            <a:r>
              <a:rPr lang="pt-PT" dirty="0"/>
              <a:t>os pratos de ovos,</a:t>
            </a:r>
          </a:p>
          <a:p>
            <a:pPr lvl="1"/>
            <a:r>
              <a:rPr lang="pt-PT" dirty="0" smtClean="0"/>
              <a:t>Confeciona </a:t>
            </a:r>
            <a:r>
              <a:rPr lang="pt-PT" dirty="0"/>
              <a:t>massas italianas,</a:t>
            </a:r>
          </a:p>
          <a:p>
            <a:pPr lvl="1"/>
            <a:r>
              <a:rPr lang="pt-PT" dirty="0" smtClean="0"/>
              <a:t>Confeciona </a:t>
            </a:r>
            <a:r>
              <a:rPr lang="pt-PT" dirty="0"/>
              <a:t>caldos, consommés, sopas, cremes</a:t>
            </a:r>
          </a:p>
          <a:p>
            <a:pPr lvl="1"/>
            <a:r>
              <a:rPr lang="pt-PT" dirty="0" smtClean="0"/>
              <a:t>Confeciona </a:t>
            </a:r>
            <a:r>
              <a:rPr lang="pt-PT" dirty="0"/>
              <a:t>dietas.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254" y="2250217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50581"/>
      </p:ext>
    </p:extLst>
  </p:cSld>
  <p:clrMapOvr>
    <a:masterClrMapping/>
  </p:clrMapOvr>
</p:sld>
</file>

<file path=ppt/theme/theme1.xml><?xml version="1.0" encoding="utf-8"?>
<a:theme xmlns:a="http://schemas.openxmlformats.org/drawingml/2006/main" name="Profundidad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Profundidade</Template>
  <TotalTime>912</TotalTime>
  <Words>629</Words>
  <Application>Microsoft Office PowerPoint</Application>
  <PresentationFormat>Ecrã Panorâmico</PresentationFormat>
  <Paragraphs>72</Paragraphs>
  <Slides>23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23</vt:i4>
      </vt:variant>
    </vt:vector>
  </HeadingPairs>
  <TitlesOfParts>
    <vt:vector size="26" baseType="lpstr">
      <vt:lpstr>Arial</vt:lpstr>
      <vt:lpstr>Corbel</vt:lpstr>
      <vt:lpstr>Profundidade</vt:lpstr>
      <vt:lpstr>Organização da Cozinha </vt:lpstr>
      <vt:lpstr>A BRIGADA </vt:lpstr>
      <vt:lpstr>Chefe de cozinha ou Chefe Executivo</vt:lpstr>
      <vt:lpstr>Subchefe de cozinha ou Souschef </vt:lpstr>
      <vt:lpstr>Chefe de Partida ou Chef de Partie</vt:lpstr>
      <vt:lpstr>Chefe de Partida ou Chef de Partie</vt:lpstr>
      <vt:lpstr>Chefe de Partida ou Chef de Partie</vt:lpstr>
      <vt:lpstr>Chefe de Partida ou Chef de Partie</vt:lpstr>
      <vt:lpstr>Chefe de Partida ou Chef de Partie</vt:lpstr>
      <vt:lpstr>Chefe de Partida ou Chef de Partie</vt:lpstr>
      <vt:lpstr>Chefe de Partida ou Chef de Partie</vt:lpstr>
      <vt:lpstr>Chefe de Partida ou Chef de Partie</vt:lpstr>
      <vt:lpstr>Chefe de Partida ou Chef de Partie</vt:lpstr>
      <vt:lpstr>Chefe de Partida ou Chef de Partie</vt:lpstr>
      <vt:lpstr>Chefe de Partida ou Chef de Partie</vt:lpstr>
      <vt:lpstr>Chefe de Partida ou Chef de Partie</vt:lpstr>
      <vt:lpstr>Chefe de Partida ou Chef de Partie</vt:lpstr>
      <vt:lpstr>Ajudantes de cozinha ou commis</vt:lpstr>
      <vt:lpstr>Aprendizes</vt:lpstr>
      <vt:lpstr>Plongeur</vt:lpstr>
      <vt:lpstr>Classificação de Brigada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Classificação de Bebidas</dc:title>
  <dc:creator>LVAZ</dc:creator>
  <cp:lastModifiedBy>LVAZ</cp:lastModifiedBy>
  <cp:revision>73</cp:revision>
  <dcterms:created xsi:type="dcterms:W3CDTF">2016-11-16T22:53:10Z</dcterms:created>
  <dcterms:modified xsi:type="dcterms:W3CDTF">2017-11-22T01:37:24Z</dcterms:modified>
</cp:coreProperties>
</file>