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E437DD3-4764-45CF-8948-68FD43EC23F6}" type="datetimeFigureOut">
              <a:rPr lang="pt-PT" smtClean="0"/>
              <a:t>11-10-2018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7517E3C-78C6-4D40-9E20-FAB47FD506FC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99592" y="764704"/>
            <a:ext cx="7772400" cy="1470025"/>
          </a:xfrm>
        </p:spPr>
        <p:txBody>
          <a:bodyPr/>
          <a:lstStyle/>
          <a:p>
            <a:r>
              <a:rPr lang="pt-PT" b="1" dirty="0" err="1" smtClean="0"/>
              <a:t>Utensilios</a:t>
            </a:r>
            <a:r>
              <a:rPr lang="pt-PT" b="1" dirty="0" smtClean="0"/>
              <a:t> de cozinha</a:t>
            </a:r>
            <a:br>
              <a:rPr lang="pt-PT" b="1" dirty="0" smtClean="0"/>
            </a:br>
            <a:endParaRPr lang="pt-PT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060848"/>
            <a:ext cx="8496944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10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/>
              <a:buChar char="•"/>
            </a:pPr>
            <a:r>
              <a:rPr lang="pt-PT" b="0" i="0" dirty="0" smtClean="0">
                <a:solidFill>
                  <a:srgbClr val="FF0000"/>
                </a:solidFill>
                <a:effectLst/>
                <a:latin typeface="Arial"/>
              </a:rPr>
              <a:t>Congelador:</a:t>
            </a:r>
          </a:p>
          <a:p>
            <a:pPr marL="0" indent="0">
              <a:buNone/>
            </a:pPr>
            <a:r>
              <a:rPr lang="pt-PT" b="0" i="0" dirty="0" smtClean="0">
                <a:effectLst/>
                <a:latin typeface="Arial"/>
              </a:rPr>
              <a:t>Consiste em um armário </a:t>
            </a:r>
            <a:r>
              <a:rPr lang="pt-PT" b="0" i="0" u="none" strike="noStrike" dirty="0" smtClean="0">
                <a:effectLst/>
                <a:latin typeface="Arial"/>
              </a:rPr>
              <a:t>metálico</a:t>
            </a:r>
            <a:r>
              <a:rPr lang="pt-PT" b="0" i="0" dirty="0" smtClean="0">
                <a:effectLst/>
                <a:latin typeface="Arial"/>
              </a:rPr>
              <a:t> com prateleiras e gavetas e uma porta isolante, para manter o </a:t>
            </a:r>
            <a:r>
              <a:rPr lang="pt-PT" b="0" i="0" u="none" strike="noStrike" dirty="0" smtClean="0">
                <a:effectLst/>
                <a:latin typeface="Arial"/>
              </a:rPr>
              <a:t>frio</a:t>
            </a:r>
            <a:r>
              <a:rPr lang="pt-PT" b="0" i="0" dirty="0" smtClean="0">
                <a:effectLst/>
                <a:latin typeface="Arial"/>
              </a:rPr>
              <a:t> no interior do aparelho. O frio é produzido por um </a:t>
            </a:r>
            <a:r>
              <a:rPr lang="pt-PT" b="0" i="0" u="none" strike="noStrike" dirty="0" smtClean="0">
                <a:effectLst/>
                <a:latin typeface="Arial"/>
              </a:rPr>
              <a:t>compressor</a:t>
            </a:r>
            <a:r>
              <a:rPr lang="pt-PT" b="0" i="0" dirty="0" smtClean="0">
                <a:effectLst/>
                <a:latin typeface="Arial"/>
              </a:rPr>
              <a:t>, normalmente movido por um </a:t>
            </a:r>
            <a:r>
              <a:rPr lang="pt-PT" b="0" i="0" u="none" strike="noStrike" dirty="0" smtClean="0">
                <a:effectLst/>
                <a:latin typeface="Arial"/>
              </a:rPr>
              <a:t>motor </a:t>
            </a:r>
            <a:r>
              <a:rPr lang="pt-PT" b="0" i="0" u="none" strike="noStrike" dirty="0" err="1" smtClean="0">
                <a:effectLst/>
                <a:latin typeface="Arial"/>
              </a:rPr>
              <a:t>elétrico</a:t>
            </a:r>
            <a:r>
              <a:rPr lang="pt-PT" b="0" i="0" dirty="0" smtClean="0">
                <a:effectLst/>
                <a:latin typeface="Arial"/>
              </a:rPr>
              <a:t>. Na maior parte dos casos, o frigorífico doméstico possui um compartimento para fabricar </a:t>
            </a:r>
            <a:r>
              <a:rPr lang="pt-PT" b="0" i="0" u="none" strike="noStrike" dirty="0" smtClean="0">
                <a:effectLst/>
                <a:latin typeface="Arial"/>
              </a:rPr>
              <a:t>gelo</a:t>
            </a:r>
            <a:r>
              <a:rPr lang="pt-PT" b="0" i="0" dirty="0" smtClean="0">
                <a:effectLst/>
                <a:latin typeface="Arial"/>
              </a:rPr>
              <a:t> e </a:t>
            </a:r>
            <a:r>
              <a:rPr lang="pt-PT" b="0" i="0" u="none" strike="noStrike" dirty="0" smtClean="0">
                <a:effectLst/>
                <a:latin typeface="Arial"/>
              </a:rPr>
              <a:t>congelar</a:t>
            </a:r>
            <a:r>
              <a:rPr lang="pt-PT" b="0" i="0" dirty="0" smtClean="0">
                <a:effectLst/>
                <a:latin typeface="Arial"/>
              </a:rPr>
              <a:t> produtos frescos, embora uma cozinha possa ter um destes </a:t>
            </a:r>
            <a:r>
              <a:rPr lang="pt-PT" b="0" i="0" dirty="0" err="1" smtClean="0">
                <a:effectLst/>
                <a:latin typeface="Arial"/>
              </a:rPr>
              <a:t>eletrodomésticos</a:t>
            </a:r>
            <a:r>
              <a:rPr lang="pt-PT" b="0" i="0" dirty="0" smtClean="0">
                <a:effectLst/>
                <a:latin typeface="Arial"/>
              </a:rPr>
              <a:t> e ainda um </a:t>
            </a:r>
            <a:r>
              <a:rPr lang="pt-PT" b="0" i="0" u="none" strike="noStrike" dirty="0" smtClean="0">
                <a:effectLst/>
                <a:latin typeface="Arial"/>
              </a:rPr>
              <a:t>congelador</a:t>
            </a:r>
            <a:r>
              <a:rPr lang="pt-PT" b="0" i="0" dirty="0" smtClean="0">
                <a:effectLst/>
                <a:latin typeface="Arial"/>
              </a:rPr>
              <a:t> separado 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7121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pt-PT" b="0" i="0" u="sng" dirty="0" smtClean="0">
                <a:solidFill>
                  <a:srgbClr val="FF0000"/>
                </a:solidFill>
                <a:effectLst/>
                <a:latin typeface="Arial"/>
              </a:rPr>
              <a:t>Garfo:</a:t>
            </a:r>
          </a:p>
          <a:p>
            <a:pPr marL="0" indent="0">
              <a:buNone/>
            </a:pPr>
            <a:r>
              <a:rPr lang="pt-PT" i="0" dirty="0" smtClean="0">
                <a:effectLst/>
                <a:latin typeface="Arial"/>
              </a:rPr>
              <a:t>Garfo </a:t>
            </a:r>
            <a:r>
              <a:rPr lang="pt-PT" b="0" i="0" dirty="0" smtClean="0">
                <a:effectLst/>
                <a:latin typeface="Arial"/>
              </a:rPr>
              <a:t>é um </a:t>
            </a:r>
            <a:r>
              <a:rPr lang="pt-PT" b="0" i="0" u="none" strike="noStrike" dirty="0" smtClean="0">
                <a:effectLst/>
                <a:latin typeface="Arial"/>
              </a:rPr>
              <a:t>utensílio</a:t>
            </a:r>
            <a:r>
              <a:rPr lang="pt-PT" b="0" i="0" dirty="0" smtClean="0">
                <a:effectLst/>
                <a:latin typeface="Arial"/>
              </a:rPr>
              <a:t> </a:t>
            </a:r>
            <a:r>
              <a:rPr lang="pt-PT" b="0" i="0" u="none" strike="noStrike" dirty="0" smtClean="0">
                <a:effectLst/>
                <a:latin typeface="Arial"/>
              </a:rPr>
              <a:t>culinário</a:t>
            </a:r>
            <a:r>
              <a:rPr lang="pt-PT" b="0" i="0" dirty="0" smtClean="0">
                <a:effectLst/>
                <a:latin typeface="Arial"/>
              </a:rPr>
              <a:t> utilizado pela </a:t>
            </a:r>
            <a:r>
              <a:rPr lang="pt-PT" b="0" i="0" u="none" strike="noStrike" dirty="0" smtClean="0">
                <a:effectLst/>
                <a:latin typeface="Arial"/>
              </a:rPr>
              <a:t>civilização</a:t>
            </a:r>
            <a:r>
              <a:rPr lang="pt-PT" b="0" i="0" dirty="0" smtClean="0">
                <a:effectLst/>
                <a:latin typeface="Arial"/>
              </a:rPr>
              <a:t> ocidental moderna para a </a:t>
            </a:r>
            <a:r>
              <a:rPr lang="pt-PT" b="0" i="0" u="none" strike="noStrike" dirty="0" smtClean="0">
                <a:effectLst/>
                <a:latin typeface="Arial"/>
              </a:rPr>
              <a:t>alimentação</a:t>
            </a:r>
            <a:r>
              <a:rPr lang="pt-PT" b="0" i="0" dirty="0" smtClean="0">
                <a:effectLst/>
                <a:latin typeface="Arial"/>
              </a:rPr>
              <a:t>. Serve principalmente para segurar </a:t>
            </a:r>
            <a:r>
              <a:rPr lang="pt-PT" b="0" i="0" u="none" strike="noStrike" dirty="0" smtClean="0">
                <a:effectLst/>
                <a:latin typeface="Arial"/>
              </a:rPr>
              <a:t>alimentos</a:t>
            </a:r>
            <a:r>
              <a:rPr lang="pt-PT" b="0" i="0" dirty="0" smtClean="0">
                <a:effectLst/>
                <a:latin typeface="Arial"/>
              </a:rPr>
              <a:t> rígidos e levá-los à </a:t>
            </a:r>
            <a:r>
              <a:rPr lang="pt-PT" b="0" i="0" u="none" strike="noStrike" dirty="0" smtClean="0">
                <a:effectLst/>
                <a:latin typeface="Arial"/>
              </a:rPr>
              <a:t>boca</a:t>
            </a:r>
            <a:r>
              <a:rPr lang="pt-PT" b="0" i="0" dirty="0" smtClean="0">
                <a:effectLst/>
                <a:latin typeface="Arial"/>
              </a:rPr>
              <a:t>, mas também se usa na </a:t>
            </a:r>
            <a:r>
              <a:rPr lang="pt-PT" b="0" i="0" u="none" strike="noStrike" dirty="0" smtClean="0">
                <a:effectLst/>
                <a:latin typeface="Arial"/>
              </a:rPr>
              <a:t>cozinha</a:t>
            </a:r>
            <a:r>
              <a:rPr lang="pt-PT" b="0" i="0" dirty="0" smtClean="0">
                <a:effectLst/>
                <a:latin typeface="Arial"/>
              </a:rPr>
              <a:t> para segurar os produtos a cozinhar e para pisar, por exemplo, </a:t>
            </a:r>
            <a:r>
              <a:rPr lang="pt-PT" b="0" i="0" u="none" strike="noStrike" dirty="0" smtClean="0">
                <a:effectLst/>
                <a:latin typeface="Arial"/>
              </a:rPr>
              <a:t>batatas</a:t>
            </a:r>
            <a:r>
              <a:rPr lang="pt-PT" b="0" i="0" dirty="0" smtClean="0">
                <a:effectLst/>
                <a:latin typeface="Arial"/>
              </a:rPr>
              <a:t> ou </a:t>
            </a:r>
            <a:r>
              <a:rPr lang="pt-PT" b="0" i="0" u="none" strike="noStrike" dirty="0" smtClean="0">
                <a:effectLst/>
                <a:latin typeface="Arial"/>
              </a:rPr>
              <a:t>cenouras</a:t>
            </a:r>
            <a:r>
              <a:rPr lang="pt-PT" b="0" i="0" dirty="0" smtClean="0">
                <a:effectLst/>
                <a:latin typeface="Arial"/>
              </a:rPr>
              <a:t> cozidas, em </a:t>
            </a:r>
            <a:r>
              <a:rPr lang="pt-PT" b="0" i="0" u="none" strike="noStrike" dirty="0" smtClean="0">
                <a:effectLst/>
                <a:latin typeface="Arial"/>
              </a:rPr>
              <a:t>puré</a:t>
            </a:r>
            <a:r>
              <a:rPr lang="pt-PT" b="0" i="0" dirty="0" smtClean="0">
                <a:effectLst/>
                <a:latin typeface="Arial"/>
              </a:rPr>
              <a:t>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53862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4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6440760" cy="4298032"/>
          </a:xfrm>
        </p:spPr>
        <p:txBody>
          <a:bodyPr>
            <a:normAutofit/>
          </a:bodyPr>
          <a:lstStyle/>
          <a:p>
            <a:pPr algn="l"/>
            <a:r>
              <a:rPr lang="pt-PT" sz="2400" u="sng" dirty="0" smtClean="0">
                <a:solidFill>
                  <a:srgbClr val="FF0000"/>
                </a:solidFill>
              </a:rPr>
              <a:t>Tábua </a:t>
            </a:r>
            <a:r>
              <a:rPr lang="pt-PT" sz="2400" u="sng" dirty="0">
                <a:solidFill>
                  <a:srgbClr val="FF0000"/>
                </a:solidFill>
              </a:rPr>
              <a:t>de </a:t>
            </a:r>
            <a:r>
              <a:rPr lang="pt-PT" sz="2400" u="sng" dirty="0" smtClean="0">
                <a:solidFill>
                  <a:srgbClr val="FF0000"/>
                </a:solidFill>
              </a:rPr>
              <a:t>cortar</a:t>
            </a:r>
          </a:p>
          <a:p>
            <a:pPr algn="l"/>
            <a:endParaRPr lang="pt-PT" sz="2400" u="sng" dirty="0">
              <a:solidFill>
                <a:srgbClr val="FF0000"/>
              </a:solidFill>
            </a:endParaRPr>
          </a:p>
          <a:p>
            <a:pPr algn="l"/>
            <a:r>
              <a:rPr lang="pt-PT" sz="2400" dirty="0">
                <a:solidFill>
                  <a:schemeClr val="tx1"/>
                </a:solidFill>
              </a:rPr>
              <a:t>Em todas as cozinhas existem uma ou mais superfícies usadas para cortar ou realizar outras operações de preparação dos alimentos. A </a:t>
            </a:r>
            <a:r>
              <a:rPr lang="pt-PT" sz="2400" b="1" dirty="0">
                <a:solidFill>
                  <a:schemeClr val="tx1"/>
                </a:solidFill>
              </a:rPr>
              <a:t>tábua de cortar</a:t>
            </a:r>
            <a:r>
              <a:rPr lang="pt-PT" sz="2400" dirty="0">
                <a:solidFill>
                  <a:schemeClr val="tx1"/>
                </a:solidFill>
              </a:rPr>
              <a:t> é um destes </a:t>
            </a:r>
            <a:r>
              <a:rPr lang="pt-PT" sz="2400" dirty="0" smtClean="0">
                <a:solidFill>
                  <a:schemeClr val="tx1"/>
                </a:solidFill>
              </a:rPr>
              <a:t>utensílios culinários</a:t>
            </a:r>
            <a:r>
              <a:rPr lang="pt-PT" sz="2400" dirty="0">
                <a:solidFill>
                  <a:schemeClr val="tx1"/>
                </a:solidFill>
              </a:rPr>
              <a:t> que já </a:t>
            </a:r>
            <a:r>
              <a:rPr lang="pt-PT" sz="2400" dirty="0" err="1">
                <a:solidFill>
                  <a:schemeClr val="tx1"/>
                </a:solidFill>
              </a:rPr>
              <a:t>adotaram</a:t>
            </a:r>
            <a:r>
              <a:rPr lang="pt-PT" sz="2400" dirty="0">
                <a:solidFill>
                  <a:schemeClr val="tx1"/>
                </a:solidFill>
              </a:rPr>
              <a:t> várias formas, mas continuam sendo indispensáveis.</a:t>
            </a:r>
          </a:p>
          <a:p>
            <a:pPr algn="l"/>
            <a:endParaRPr lang="pt-PT" sz="2400" dirty="0"/>
          </a:p>
        </p:txBody>
      </p:sp>
    </p:spTree>
    <p:extLst>
      <p:ext uri="{BB962C8B-B14F-4D97-AF65-F5344CB8AC3E}">
        <p14:creationId xmlns:p14="http://schemas.microsoft.com/office/powerpoint/2010/main" val="114097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u="sng" dirty="0" smtClean="0">
                <a:solidFill>
                  <a:srgbClr val="FF0000"/>
                </a:solidFill>
              </a:rPr>
              <a:t>Ralador</a:t>
            </a:r>
          </a:p>
          <a:p>
            <a:pPr marL="0" indent="0">
              <a:buNone/>
            </a:pPr>
            <a:r>
              <a:rPr lang="pt-PT" dirty="0" smtClean="0"/>
              <a:t> </a:t>
            </a:r>
            <a:r>
              <a:rPr lang="pt-PT" dirty="0"/>
              <a:t>O </a:t>
            </a:r>
            <a:r>
              <a:rPr lang="pt-PT" b="1" dirty="0"/>
              <a:t>ralador</a:t>
            </a:r>
            <a:r>
              <a:rPr lang="pt-PT" dirty="0"/>
              <a:t> é um utensílio culinário usado para ralar alguns alimentos, ou seja, dividi-los em pequenos pedaços ou partículas.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692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Marco Adro nº15</a:t>
            </a:r>
          </a:p>
          <a:p>
            <a:r>
              <a:rPr lang="pt-PT" dirty="0" smtClean="0"/>
              <a:t>Diogo </a:t>
            </a:r>
            <a:r>
              <a:rPr lang="pt-PT" smtClean="0"/>
              <a:t>Neves  nº4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8707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86</TotalTime>
  <Words>27</Words>
  <Application>Microsoft Office PowerPoint</Application>
  <PresentationFormat>Apresentação no Ecrã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Austin</vt:lpstr>
      <vt:lpstr>Utensilios de cozinha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Utensilios de cozinha</dc:title>
  <dc:creator>diogo neves</dc:creator>
  <cp:lastModifiedBy>diogo neves</cp:lastModifiedBy>
  <cp:revision>3</cp:revision>
  <dcterms:created xsi:type="dcterms:W3CDTF">2018-10-11T14:20:48Z</dcterms:created>
  <dcterms:modified xsi:type="dcterms:W3CDTF">2018-10-11T16:44:24Z</dcterms:modified>
</cp:coreProperties>
</file>