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301" r:id="rId37"/>
    <p:sldId id="292" r:id="rId38"/>
    <p:sldId id="302" r:id="rId39"/>
    <p:sldId id="293" r:id="rId40"/>
    <p:sldId id="294" r:id="rId41"/>
    <p:sldId id="295" r:id="rId42"/>
    <p:sldId id="296" r:id="rId43"/>
    <p:sldId id="297" r:id="rId44"/>
    <p:sldId id="300" r:id="rId45"/>
    <p:sldId id="298" r:id="rId46"/>
    <p:sldId id="299" r:id="rId47"/>
  </p:sldIdLst>
  <p:sldSz cx="9144000" cy="6858000" type="screen4x3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Destaqu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717" autoAdjust="0"/>
  </p:normalViewPr>
  <p:slideViewPr>
    <p:cSldViewPr>
      <p:cViewPr varScale="1">
        <p:scale>
          <a:sx n="52" d="100"/>
          <a:sy n="52" d="100"/>
        </p:scale>
        <p:origin x="-1219" y="-91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58" y="14371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PT" smtClean="0"/>
              <a:t>Faça clique para editar o estilo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65D5F-5828-4202-A6FA-EB4C95EA0805}" type="datetimeFigureOut">
              <a:rPr lang="pt-PT" smtClean="0"/>
              <a:pPr/>
              <a:t>16-10-2011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C9182-0B32-415F-91A8-80E2A904A2A2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65D5F-5828-4202-A6FA-EB4C95EA0805}" type="datetimeFigureOut">
              <a:rPr lang="pt-PT" smtClean="0"/>
              <a:pPr/>
              <a:t>16-10-2011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C9182-0B32-415F-91A8-80E2A904A2A2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65D5F-5828-4202-A6FA-EB4C95EA0805}" type="datetimeFigureOut">
              <a:rPr lang="pt-PT" smtClean="0"/>
              <a:pPr/>
              <a:t>16-10-2011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C9182-0B32-415F-91A8-80E2A904A2A2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65D5F-5828-4202-A6FA-EB4C95EA0805}" type="datetimeFigureOut">
              <a:rPr lang="pt-PT" smtClean="0"/>
              <a:pPr/>
              <a:t>16-10-2011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C9182-0B32-415F-91A8-80E2A904A2A2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65D5F-5828-4202-A6FA-EB4C95EA0805}" type="datetimeFigureOut">
              <a:rPr lang="pt-PT" smtClean="0"/>
              <a:pPr/>
              <a:t>16-10-2011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C9182-0B32-415F-91A8-80E2A904A2A2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65D5F-5828-4202-A6FA-EB4C95EA0805}" type="datetimeFigureOut">
              <a:rPr lang="pt-PT" smtClean="0"/>
              <a:pPr/>
              <a:t>16-10-2011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C9182-0B32-415F-91A8-80E2A904A2A2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65D5F-5828-4202-A6FA-EB4C95EA0805}" type="datetimeFigureOut">
              <a:rPr lang="pt-PT" smtClean="0"/>
              <a:pPr/>
              <a:t>16-10-2011</a:t>
            </a:fld>
            <a:endParaRPr lang="pt-PT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C9182-0B32-415F-91A8-80E2A904A2A2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65D5F-5828-4202-A6FA-EB4C95EA0805}" type="datetimeFigureOut">
              <a:rPr lang="pt-PT" smtClean="0"/>
              <a:pPr/>
              <a:t>16-10-2011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C9182-0B32-415F-91A8-80E2A904A2A2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65D5F-5828-4202-A6FA-EB4C95EA0805}" type="datetimeFigureOut">
              <a:rPr lang="pt-PT" smtClean="0"/>
              <a:pPr/>
              <a:t>16-10-2011</a:t>
            </a:fld>
            <a:endParaRPr lang="pt-PT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C9182-0B32-415F-91A8-80E2A904A2A2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65D5F-5828-4202-A6FA-EB4C95EA0805}" type="datetimeFigureOut">
              <a:rPr lang="pt-PT" smtClean="0"/>
              <a:pPr/>
              <a:t>16-10-2011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C9182-0B32-415F-91A8-80E2A904A2A2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65D5F-5828-4202-A6FA-EB4C95EA0805}" type="datetimeFigureOut">
              <a:rPr lang="pt-PT" smtClean="0"/>
              <a:pPr/>
              <a:t>16-10-2011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C9182-0B32-415F-91A8-80E2A904A2A2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A65D5F-5828-4202-A6FA-EB4C95EA0805}" type="datetimeFigureOut">
              <a:rPr lang="pt-PT" smtClean="0"/>
              <a:pPr/>
              <a:t>16-10-2011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CC9182-0B32-415F-91A8-80E2A904A2A2}" type="slidenum">
              <a:rPr lang="pt-PT" smtClean="0"/>
              <a:pPr/>
              <a:t>‹nº›</a:t>
            </a:fld>
            <a:endParaRPr 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3568" y="764704"/>
            <a:ext cx="7772400" cy="2232248"/>
          </a:xfrm>
        </p:spPr>
        <p:txBody>
          <a:bodyPr/>
          <a:lstStyle/>
          <a:p>
            <a:r>
              <a:rPr lang="pt-PT" dirty="0" smtClean="0"/>
              <a:t>Módulo 1</a:t>
            </a:r>
            <a:br>
              <a:rPr lang="pt-PT" dirty="0" smtClean="0"/>
            </a:br>
            <a:r>
              <a:rPr lang="pt-PT" dirty="0" smtClean="0"/>
              <a:t/>
            </a:r>
            <a:br>
              <a:rPr lang="pt-PT" dirty="0" smtClean="0"/>
            </a:br>
            <a:r>
              <a:rPr lang="pt-PT" dirty="0" smtClean="0"/>
              <a:t>O Técnico de Restaurante/Bar</a:t>
            </a:r>
            <a:endParaRPr lang="pt-P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899592" y="4797152"/>
            <a:ext cx="6400800" cy="841648"/>
          </a:xfrm>
        </p:spPr>
        <p:txBody>
          <a:bodyPr>
            <a:normAutofit/>
          </a:bodyPr>
          <a:lstStyle/>
          <a:p>
            <a:endParaRPr lang="pt-PT" sz="2000" dirty="0" smtClean="0"/>
          </a:p>
          <a:p>
            <a:pPr algn="l"/>
            <a:r>
              <a:rPr lang="pt-PT" sz="2000" dirty="0" smtClean="0"/>
              <a:t>Docente: Tiago Costa</a:t>
            </a:r>
            <a:endParaRPr lang="pt-PT" sz="2000" dirty="0"/>
          </a:p>
        </p:txBody>
      </p:sp>
      <p:grpSp>
        <p:nvGrpSpPr>
          <p:cNvPr id="48129" name="Group 1"/>
          <p:cNvGrpSpPr>
            <a:grpSpLocks/>
          </p:cNvGrpSpPr>
          <p:nvPr/>
        </p:nvGrpSpPr>
        <p:grpSpPr bwMode="auto">
          <a:xfrm>
            <a:off x="2627784" y="2924944"/>
            <a:ext cx="4464496" cy="1584176"/>
            <a:chOff x="1695" y="1411"/>
            <a:chExt cx="4065" cy="1554"/>
          </a:xfrm>
        </p:grpSpPr>
        <p:pic>
          <p:nvPicPr>
            <p:cNvPr id="48131" name="Picture 3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3060" y="2431"/>
              <a:ext cx="2700" cy="534"/>
            </a:xfrm>
            <a:prstGeom prst="rect">
              <a:avLst/>
            </a:prstGeom>
            <a:solidFill>
              <a:srgbClr val="CC99FF"/>
            </a:solidFill>
          </p:spPr>
        </p:pic>
        <p:pic>
          <p:nvPicPr>
            <p:cNvPr id="48130" name="Picture 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695" y="1411"/>
              <a:ext cx="3390" cy="930"/>
            </a:xfrm>
            <a:prstGeom prst="rect">
              <a:avLst/>
            </a:prstGeom>
            <a:noFill/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784976" cy="1143000"/>
          </a:xfrm>
        </p:spPr>
        <p:txBody>
          <a:bodyPr>
            <a:normAutofit/>
          </a:bodyPr>
          <a:lstStyle/>
          <a:p>
            <a:r>
              <a:rPr lang="pt-PT" dirty="0" smtClean="0"/>
              <a:t>História da hotelaria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179512" y="1556792"/>
            <a:ext cx="8784976" cy="5040560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pt-PT" sz="2600" dirty="0" smtClean="0">
                <a:latin typeface="+mj-lt"/>
              </a:rPr>
              <a:t> </a:t>
            </a:r>
            <a:r>
              <a:rPr lang="pt-PT" sz="2600" b="1" dirty="0" smtClean="0">
                <a:latin typeface="+mj-lt"/>
              </a:rPr>
              <a:t>Conclusões: </a:t>
            </a:r>
          </a:p>
          <a:p>
            <a:pPr algn="just">
              <a:buNone/>
            </a:pPr>
            <a:endParaRPr lang="pt-PT" sz="2600" b="1" dirty="0" smtClean="0">
              <a:latin typeface="+mj-lt"/>
            </a:endParaRPr>
          </a:p>
          <a:p>
            <a:pPr marL="0" lvl="1" algn="just">
              <a:buFontTx/>
              <a:buBlip>
                <a:blip r:embed="rId2"/>
              </a:buBlip>
            </a:pPr>
            <a:r>
              <a:rPr lang="pt-PT" sz="2600" dirty="0" smtClean="0">
                <a:latin typeface="+mj-lt"/>
              </a:rPr>
              <a:t> A evolução das sociedades criou a necessidade de se viajar mais, devido a negócios, turismo ou religião;</a:t>
            </a:r>
          </a:p>
          <a:p>
            <a:pPr marL="0" lvl="1" algn="just">
              <a:buFontTx/>
              <a:buBlip>
                <a:blip r:embed="rId2"/>
              </a:buBlip>
            </a:pPr>
            <a:endParaRPr lang="pt-PT" sz="2600" dirty="0" smtClean="0">
              <a:latin typeface="+mj-lt"/>
            </a:endParaRPr>
          </a:p>
          <a:p>
            <a:pPr marL="0" lvl="1" algn="just">
              <a:buFontTx/>
              <a:buBlip>
                <a:blip r:embed="rId2"/>
              </a:buBlip>
            </a:pPr>
            <a:r>
              <a:rPr lang="pt-PT" sz="2600" dirty="0" smtClean="0">
                <a:latin typeface="+mj-lt"/>
              </a:rPr>
              <a:t> O desenvolvimento da hotelaria está intimamente ligado ao acto de viajar e à existência de uma boa rede de comunicação;</a:t>
            </a:r>
          </a:p>
          <a:p>
            <a:pPr marL="0" lvl="1" algn="just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endParaRPr lang="pt-PT" sz="2600" dirty="0">
              <a:latin typeface="+mj-lt"/>
            </a:endParaRPr>
          </a:p>
          <a:p>
            <a:pPr algn="just">
              <a:buFontTx/>
              <a:buBlip>
                <a:blip r:embed="rId2"/>
              </a:buBlip>
            </a:pPr>
            <a:endParaRPr lang="pt-PT" sz="2600" dirty="0" smtClean="0">
              <a:latin typeface="+mj-lt"/>
            </a:endParaRPr>
          </a:p>
          <a:p>
            <a:pPr algn="just">
              <a:buFontTx/>
              <a:buBlip>
                <a:blip r:embed="rId2"/>
              </a:buBlip>
            </a:pPr>
            <a:endParaRPr lang="pt-PT" sz="26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1520" y="2348880"/>
            <a:ext cx="8640960" cy="1440160"/>
          </a:xfrm>
        </p:spPr>
        <p:txBody>
          <a:bodyPr>
            <a:normAutofit/>
          </a:bodyPr>
          <a:lstStyle/>
          <a:p>
            <a:r>
              <a:rPr lang="pt-PT" dirty="0" smtClean="0"/>
              <a:t>- Evolução do restaurante</a:t>
            </a:r>
            <a:br>
              <a:rPr lang="pt-PT" dirty="0" smtClean="0"/>
            </a:br>
            <a:r>
              <a:rPr lang="pt-PT" dirty="0" smtClean="0"/>
              <a:t>- Evolução do bar</a:t>
            </a:r>
            <a:endParaRPr lang="pt-P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784976" cy="1143000"/>
          </a:xfrm>
        </p:spPr>
        <p:txBody>
          <a:bodyPr>
            <a:normAutofit/>
          </a:bodyPr>
          <a:lstStyle/>
          <a:p>
            <a:r>
              <a:rPr lang="pt-PT" dirty="0" smtClean="0"/>
              <a:t>Evolução do restaurante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179512" y="1412776"/>
            <a:ext cx="8784976" cy="5184576"/>
          </a:xfrm>
        </p:spPr>
        <p:txBody>
          <a:bodyPr>
            <a:noAutofit/>
          </a:bodyPr>
          <a:lstStyle/>
          <a:p>
            <a:pPr algn="just">
              <a:buFont typeface="Wingdings" pitchFamily="2" charset="2"/>
              <a:buChar char="v"/>
            </a:pPr>
            <a:r>
              <a:rPr lang="pt-PT" sz="2600" dirty="0" smtClean="0"/>
              <a:t>A origem dos restaurantes tal como são hoje, remonta ao ano de 1765;</a:t>
            </a:r>
          </a:p>
          <a:p>
            <a:pPr algn="just">
              <a:buFont typeface="Wingdings" pitchFamily="2" charset="2"/>
              <a:buChar char="v"/>
            </a:pPr>
            <a:endParaRPr lang="pt-PT" sz="2600" dirty="0" smtClean="0"/>
          </a:p>
          <a:p>
            <a:pPr algn="just">
              <a:buFont typeface="Wingdings" pitchFamily="2" charset="2"/>
              <a:buChar char="v"/>
            </a:pPr>
            <a:r>
              <a:rPr lang="pt-PT" sz="2600" dirty="0" smtClean="0"/>
              <a:t>Em França (Paris), um tal de </a:t>
            </a:r>
            <a:r>
              <a:rPr lang="pt-PT" sz="2600" dirty="0" err="1" smtClean="0"/>
              <a:t>Boulanger</a:t>
            </a:r>
            <a:r>
              <a:rPr lang="pt-PT" sz="2600" dirty="0" smtClean="0"/>
              <a:t>, negociante de caldos, dá ás suas sopas o nome de </a:t>
            </a:r>
            <a:r>
              <a:rPr lang="pt-PT" sz="2600" i="1" dirty="0" err="1" smtClean="0"/>
              <a:t>restaurants</a:t>
            </a:r>
            <a:r>
              <a:rPr lang="pt-PT" sz="2600" i="1" dirty="0" smtClean="0"/>
              <a:t> (acreditava-se naquela época que as sopas e caldos restauravam as forças, dai a generalização do termo “restauração”); </a:t>
            </a:r>
          </a:p>
          <a:p>
            <a:pPr algn="just">
              <a:buFont typeface="Wingdings" pitchFamily="2" charset="2"/>
              <a:buChar char="v"/>
            </a:pPr>
            <a:endParaRPr lang="pt-PT" sz="2600" i="1" dirty="0" smtClean="0"/>
          </a:p>
          <a:p>
            <a:pPr algn="just">
              <a:buFont typeface="Wingdings" pitchFamily="2" charset="2"/>
              <a:buChar char="v"/>
            </a:pPr>
            <a:r>
              <a:rPr lang="pt-PT" sz="2600" dirty="0" smtClean="0"/>
              <a:t>Este senhor colocou á venda no seu estabelecimento não só </a:t>
            </a:r>
            <a:r>
              <a:rPr lang="pt-PT" sz="2600" dirty="0" err="1" smtClean="0"/>
              <a:t>restaurants</a:t>
            </a:r>
            <a:r>
              <a:rPr lang="pt-PT" sz="2600" dirty="0" smtClean="0"/>
              <a:t> como doses individuais de comida;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784976" cy="1143000"/>
          </a:xfrm>
        </p:spPr>
        <p:txBody>
          <a:bodyPr>
            <a:normAutofit/>
          </a:bodyPr>
          <a:lstStyle/>
          <a:p>
            <a:r>
              <a:rPr lang="pt-PT" dirty="0" smtClean="0"/>
              <a:t>Evolução do restaurante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179512" y="1412776"/>
            <a:ext cx="8784976" cy="5184576"/>
          </a:xfrm>
        </p:spPr>
        <p:txBody>
          <a:bodyPr>
            <a:noAutofit/>
          </a:bodyPr>
          <a:lstStyle/>
          <a:p>
            <a:pPr algn="just">
              <a:buFont typeface="Wingdings" pitchFamily="2" charset="2"/>
              <a:buChar char="v"/>
            </a:pPr>
            <a:r>
              <a:rPr lang="pt-PT" sz="2600" dirty="0" smtClean="0"/>
              <a:t>A sua casa inovou também devido á oferta de mesas individuais, diferenciando-se sobretudo das tavernas que só tinham mesas corridas que os diversos clientes tinham de partilhar;</a:t>
            </a:r>
          </a:p>
          <a:p>
            <a:pPr algn="just">
              <a:buFont typeface="Wingdings" pitchFamily="2" charset="2"/>
              <a:buChar char="v"/>
            </a:pPr>
            <a:endParaRPr lang="pt-PT" sz="2600" dirty="0"/>
          </a:p>
          <a:p>
            <a:pPr algn="just">
              <a:buFont typeface="Wingdings" pitchFamily="2" charset="2"/>
              <a:buChar char="v"/>
            </a:pPr>
            <a:r>
              <a:rPr lang="pt-PT" sz="2600" dirty="0" smtClean="0"/>
              <a:t>Em breve todos os estabelecimentos que proporcionavam este serviço seriam apelidados de </a:t>
            </a:r>
            <a:r>
              <a:rPr lang="pt-PT" sz="2600" b="1" dirty="0" smtClean="0"/>
              <a:t>“</a:t>
            </a:r>
            <a:r>
              <a:rPr lang="pt-PT" sz="2600" b="1" dirty="0" err="1" smtClean="0"/>
              <a:t>Restaurants</a:t>
            </a:r>
            <a:r>
              <a:rPr lang="pt-PT" sz="2600" b="1" dirty="0" smtClean="0"/>
              <a:t>”</a:t>
            </a:r>
            <a:r>
              <a:rPr lang="pt-PT" sz="2600" dirty="0"/>
              <a:t>;</a:t>
            </a:r>
            <a:endParaRPr lang="pt-PT" sz="2600" dirty="0" smtClean="0"/>
          </a:p>
          <a:p>
            <a:pPr algn="just">
              <a:buFont typeface="Wingdings" pitchFamily="2" charset="2"/>
              <a:buChar char="v"/>
            </a:pPr>
            <a:endParaRPr lang="pt-PT" sz="2600" dirty="0" smtClean="0"/>
          </a:p>
          <a:p>
            <a:pPr algn="just">
              <a:buFont typeface="Wingdings" pitchFamily="2" charset="2"/>
              <a:buChar char="v"/>
            </a:pPr>
            <a:r>
              <a:rPr lang="pt-PT" sz="2600" dirty="0" smtClean="0"/>
              <a:t>Em Portugal os primeiros estabelecimentos deste tipos foram o </a:t>
            </a:r>
            <a:r>
              <a:rPr lang="pt-PT" sz="2600" b="1" dirty="0" smtClean="0"/>
              <a:t>“Martinho”</a:t>
            </a:r>
            <a:r>
              <a:rPr lang="pt-PT" sz="2600" dirty="0" smtClean="0"/>
              <a:t> (1780) e o </a:t>
            </a:r>
            <a:r>
              <a:rPr lang="pt-PT" sz="2600" b="1" dirty="0" smtClean="0"/>
              <a:t>“Nicola”</a:t>
            </a:r>
            <a:r>
              <a:rPr lang="pt-PT" sz="2600" dirty="0" smtClean="0"/>
              <a:t> (1783);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784976" cy="1143000"/>
          </a:xfrm>
        </p:spPr>
        <p:txBody>
          <a:bodyPr>
            <a:normAutofit/>
          </a:bodyPr>
          <a:lstStyle/>
          <a:p>
            <a:r>
              <a:rPr lang="pt-PT" dirty="0" smtClean="0"/>
              <a:t>Evolução do restaurante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179512" y="1412776"/>
            <a:ext cx="8784976" cy="5184576"/>
          </a:xfrm>
        </p:spPr>
        <p:txBody>
          <a:bodyPr>
            <a:noAutofit/>
          </a:bodyPr>
          <a:lstStyle/>
          <a:p>
            <a:pPr algn="just">
              <a:buFont typeface="Wingdings" pitchFamily="2" charset="2"/>
              <a:buChar char="v"/>
            </a:pPr>
            <a:r>
              <a:rPr lang="pt-PT" sz="2600" u="sng" dirty="0" smtClean="0"/>
              <a:t>O primeiro grande restaurante</a:t>
            </a:r>
            <a:r>
              <a:rPr lang="pt-PT" sz="2600" dirty="0" smtClean="0"/>
              <a:t> abre em Paris, corria o ano de 1782, por </a:t>
            </a:r>
            <a:r>
              <a:rPr lang="pt-PT" sz="2600" dirty="0" err="1" smtClean="0"/>
              <a:t>Antoine</a:t>
            </a:r>
            <a:r>
              <a:rPr lang="pt-PT" sz="2600" dirty="0" smtClean="0"/>
              <a:t> </a:t>
            </a:r>
            <a:r>
              <a:rPr lang="pt-PT" sz="2600" dirty="0" err="1" smtClean="0"/>
              <a:t>Beauvillier’s</a:t>
            </a:r>
            <a:r>
              <a:rPr lang="pt-PT" sz="2600" dirty="0" smtClean="0"/>
              <a:t>, chamava-se </a:t>
            </a:r>
            <a:r>
              <a:rPr lang="pt-PT" sz="2600" i="1" dirty="0" smtClean="0"/>
              <a:t>“</a:t>
            </a:r>
            <a:r>
              <a:rPr lang="pt-PT" sz="2600" i="1" dirty="0" err="1" smtClean="0"/>
              <a:t>La</a:t>
            </a:r>
            <a:r>
              <a:rPr lang="pt-PT" sz="2600" i="1" dirty="0" smtClean="0"/>
              <a:t>  Grande </a:t>
            </a:r>
            <a:r>
              <a:rPr lang="pt-PT" sz="2600" i="1" dirty="0" err="1" smtClean="0"/>
              <a:t>Taverne</a:t>
            </a:r>
            <a:r>
              <a:rPr lang="pt-PT" sz="2600" i="1" dirty="0" smtClean="0"/>
              <a:t> de Londres”</a:t>
            </a:r>
            <a:r>
              <a:rPr lang="pt-PT" sz="2600" dirty="0"/>
              <a:t>;</a:t>
            </a:r>
            <a:endParaRPr lang="pt-PT" sz="2600" dirty="0" smtClean="0"/>
          </a:p>
          <a:p>
            <a:pPr algn="just">
              <a:buFont typeface="Wingdings" pitchFamily="2" charset="2"/>
              <a:buChar char="v"/>
            </a:pPr>
            <a:endParaRPr lang="pt-PT" sz="2600" i="1" dirty="0"/>
          </a:p>
          <a:p>
            <a:pPr algn="just">
              <a:buFont typeface="Wingdings" pitchFamily="2" charset="2"/>
              <a:buChar char="v"/>
            </a:pPr>
            <a:r>
              <a:rPr lang="pt-PT" sz="2600" i="1" dirty="0" smtClean="0"/>
              <a:t>De menos de uma centena em 1789 , os restaurantes parisienses passaram a mais de quinhentos no inicio do </a:t>
            </a:r>
            <a:r>
              <a:rPr lang="pt-PT" sz="2600" i="1" dirty="0" err="1" smtClean="0"/>
              <a:t>Séc.</a:t>
            </a:r>
            <a:r>
              <a:rPr lang="pt-PT" sz="2600" i="1" dirty="0" smtClean="0"/>
              <a:t> XIX;</a:t>
            </a:r>
          </a:p>
          <a:p>
            <a:pPr algn="just">
              <a:buFont typeface="Wingdings" pitchFamily="2" charset="2"/>
              <a:buChar char="v"/>
            </a:pPr>
            <a:endParaRPr lang="pt-PT" sz="2600" i="1" dirty="0" smtClean="0"/>
          </a:p>
          <a:p>
            <a:pPr algn="just">
              <a:buFont typeface="Wingdings" pitchFamily="2" charset="2"/>
              <a:buChar char="v"/>
            </a:pPr>
            <a:r>
              <a:rPr lang="pt-PT" sz="2600" dirty="0" smtClean="0"/>
              <a:t>A França estará assim intimamente ligada ao aparecimento dos estabelecimentos de restauração e bebidas como os conhecemos hoje.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784976" cy="1143000"/>
          </a:xfrm>
        </p:spPr>
        <p:txBody>
          <a:bodyPr>
            <a:normAutofit/>
          </a:bodyPr>
          <a:lstStyle/>
          <a:p>
            <a:r>
              <a:rPr lang="pt-PT" dirty="0" smtClean="0"/>
              <a:t>Evolução do bar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179512" y="1412776"/>
            <a:ext cx="8784976" cy="5184576"/>
          </a:xfrm>
        </p:spPr>
        <p:txBody>
          <a:bodyPr>
            <a:noAutofit/>
          </a:bodyPr>
          <a:lstStyle/>
          <a:p>
            <a:pPr algn="just">
              <a:buFont typeface="Wingdings" pitchFamily="2" charset="2"/>
              <a:buChar char="v"/>
            </a:pPr>
            <a:r>
              <a:rPr lang="pt-PT" sz="2600" dirty="0" smtClean="0"/>
              <a:t>Acredita-se </a:t>
            </a:r>
            <a:r>
              <a:rPr lang="pt-PT" sz="2600" dirty="0"/>
              <a:t>que, também o termo </a:t>
            </a:r>
            <a:r>
              <a:rPr lang="pt-PT" sz="2600" b="1" i="1" dirty="0"/>
              <a:t>Bar</a:t>
            </a:r>
            <a:r>
              <a:rPr lang="pt-PT" sz="2600" b="1" dirty="0"/>
              <a:t>, </a:t>
            </a:r>
            <a:r>
              <a:rPr lang="pt-PT" sz="2600" dirty="0"/>
              <a:t>tenha a sua origem neste país (meados </a:t>
            </a:r>
            <a:r>
              <a:rPr lang="pt-PT" sz="2600" dirty="0" smtClean="0"/>
              <a:t>do séc</a:t>
            </a:r>
            <a:r>
              <a:rPr lang="pt-PT" sz="2600" dirty="0"/>
              <a:t>. XVIII</a:t>
            </a:r>
            <a:r>
              <a:rPr lang="pt-PT" sz="2600" dirty="0" smtClean="0"/>
              <a:t>).</a:t>
            </a:r>
          </a:p>
          <a:p>
            <a:pPr algn="just">
              <a:buFont typeface="Wingdings" pitchFamily="2" charset="2"/>
              <a:buChar char="v"/>
            </a:pPr>
            <a:endParaRPr lang="pt-PT" sz="2600" dirty="0"/>
          </a:p>
          <a:p>
            <a:pPr algn="just">
              <a:buFont typeface="Wingdings" pitchFamily="2" charset="2"/>
              <a:buChar char="v"/>
            </a:pPr>
            <a:r>
              <a:rPr lang="pt-PT" sz="2600" dirty="0"/>
              <a:t>Dois jovens </a:t>
            </a:r>
            <a:r>
              <a:rPr lang="pt-PT" sz="2600" dirty="0" smtClean="0"/>
              <a:t>americanos, estudantes </a:t>
            </a:r>
            <a:r>
              <a:rPr lang="pt-PT" sz="2600" dirty="0"/>
              <a:t>em Paris seriam assíduos frequentadores </a:t>
            </a:r>
            <a:r>
              <a:rPr lang="pt-PT" sz="2600" dirty="0" smtClean="0"/>
              <a:t>das tabernas </a:t>
            </a:r>
            <a:r>
              <a:rPr lang="pt-PT" sz="2600" dirty="0"/>
              <a:t>aí existentes. </a:t>
            </a:r>
            <a:endParaRPr lang="pt-PT" sz="2600" dirty="0" smtClean="0"/>
          </a:p>
          <a:p>
            <a:pPr algn="just">
              <a:buFont typeface="Wingdings" pitchFamily="2" charset="2"/>
              <a:buChar char="v"/>
            </a:pPr>
            <a:endParaRPr lang="pt-PT" sz="2600" dirty="0" smtClean="0"/>
          </a:p>
          <a:p>
            <a:pPr algn="just">
              <a:buFont typeface="Wingdings" pitchFamily="2" charset="2"/>
              <a:buChar char="v"/>
            </a:pPr>
            <a:r>
              <a:rPr lang="pt-PT" sz="2600" dirty="0" smtClean="0"/>
              <a:t>Algumas </a:t>
            </a:r>
            <a:r>
              <a:rPr lang="pt-PT" sz="2600" dirty="0"/>
              <a:t>delas apresentavam uma barra (</a:t>
            </a:r>
            <a:r>
              <a:rPr lang="pt-PT" sz="2600" dirty="0" err="1"/>
              <a:t>fr</a:t>
            </a:r>
            <a:r>
              <a:rPr lang="pt-PT" sz="2600" dirty="0"/>
              <a:t>.:</a:t>
            </a:r>
            <a:r>
              <a:rPr lang="pt-PT" sz="2600" i="1" dirty="0"/>
              <a:t>barre) que se </a:t>
            </a:r>
            <a:r>
              <a:rPr lang="pt-PT" sz="2600" i="1" dirty="0" smtClean="0"/>
              <a:t>estendia </a:t>
            </a:r>
            <a:r>
              <a:rPr lang="pt-PT" sz="2600" dirty="0" smtClean="0"/>
              <a:t>ao </a:t>
            </a:r>
            <a:r>
              <a:rPr lang="pt-PT" sz="2600" dirty="0"/>
              <a:t>longo de todo o </a:t>
            </a:r>
            <a:r>
              <a:rPr lang="pt-PT" sz="2600" dirty="0" smtClean="0"/>
              <a:t>balcão</a:t>
            </a:r>
            <a:r>
              <a:rPr lang="pt-PT" sz="2600" dirty="0"/>
              <a:t>, com a  </a:t>
            </a:r>
            <a:r>
              <a:rPr lang="pt-PT" sz="2600" dirty="0" smtClean="0"/>
              <a:t>finalidade </a:t>
            </a:r>
            <a:r>
              <a:rPr lang="pt-PT" sz="2600" dirty="0"/>
              <a:t>de evitar </a:t>
            </a:r>
            <a:r>
              <a:rPr lang="pt-PT" sz="2600" dirty="0" smtClean="0"/>
              <a:t>que os </a:t>
            </a:r>
            <a:r>
              <a:rPr lang="pt-PT" sz="2600" dirty="0"/>
              <a:t>clientes </a:t>
            </a:r>
            <a:r>
              <a:rPr lang="pt-PT" sz="2600" dirty="0" smtClean="0"/>
              <a:t>se encostassem demasiado, </a:t>
            </a:r>
            <a:r>
              <a:rPr lang="pt-PT" sz="2600" dirty="0"/>
              <a:t>bem como para servir de apoio, </a:t>
            </a:r>
            <a:r>
              <a:rPr lang="pt-PT" sz="2600" dirty="0" smtClean="0"/>
              <a:t>incutindo um </a:t>
            </a:r>
            <a:r>
              <a:rPr lang="pt-PT" sz="2600" dirty="0"/>
              <a:t>sentido estético funcional</a:t>
            </a:r>
            <a:r>
              <a:rPr lang="pt-PT" sz="2600" dirty="0" smtClean="0"/>
              <a:t>.</a:t>
            </a:r>
            <a:endParaRPr lang="pt-PT" sz="2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784976" cy="1143000"/>
          </a:xfrm>
        </p:spPr>
        <p:txBody>
          <a:bodyPr>
            <a:normAutofit/>
          </a:bodyPr>
          <a:lstStyle/>
          <a:p>
            <a:r>
              <a:rPr lang="pt-PT" dirty="0" smtClean="0"/>
              <a:t>Evolução do bar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179512" y="1916832"/>
            <a:ext cx="8784976" cy="4680520"/>
          </a:xfrm>
        </p:spPr>
        <p:txBody>
          <a:bodyPr>
            <a:noAutofit/>
          </a:bodyPr>
          <a:lstStyle/>
          <a:p>
            <a:pPr algn="just">
              <a:buFont typeface="Wingdings" pitchFamily="2" charset="2"/>
              <a:buChar char="v"/>
            </a:pPr>
            <a:r>
              <a:rPr lang="pt-PT" sz="2600" dirty="0" smtClean="0"/>
              <a:t>De </a:t>
            </a:r>
            <a:r>
              <a:rPr lang="pt-PT" sz="2600" dirty="0"/>
              <a:t>regresso à América, os estudantes instalaram ali um novo estabelecimento </a:t>
            </a:r>
            <a:r>
              <a:rPr lang="pt-PT" sz="2600" dirty="0" smtClean="0"/>
              <a:t>inspirado nos </a:t>
            </a:r>
            <a:r>
              <a:rPr lang="pt-PT" sz="2600" dirty="0"/>
              <a:t>moldes do francês, que logo fez sucesso e se tornou </a:t>
            </a:r>
            <a:r>
              <a:rPr lang="pt-PT" sz="2600" dirty="0" smtClean="0"/>
              <a:t>moda;</a:t>
            </a:r>
          </a:p>
          <a:p>
            <a:pPr algn="just">
              <a:buFont typeface="Wingdings" pitchFamily="2" charset="2"/>
              <a:buChar char="v"/>
            </a:pPr>
            <a:endParaRPr lang="pt-PT" sz="2600" dirty="0" smtClean="0"/>
          </a:p>
          <a:p>
            <a:pPr algn="just">
              <a:buFont typeface="Wingdings" pitchFamily="2" charset="2"/>
              <a:buChar char="v"/>
            </a:pPr>
            <a:r>
              <a:rPr lang="pt-PT" sz="2600" dirty="0" smtClean="0"/>
              <a:t> O termo “</a:t>
            </a:r>
            <a:r>
              <a:rPr lang="pt-PT" sz="2600" i="1" dirty="0" smtClean="0"/>
              <a:t>barre” </a:t>
            </a:r>
            <a:r>
              <a:rPr lang="pt-PT" sz="2600" dirty="0" smtClean="0"/>
              <a:t>evoluiu </a:t>
            </a:r>
            <a:r>
              <a:rPr lang="pt-PT" sz="2600" dirty="0"/>
              <a:t>rapidamente e naturalmente para a designação que </a:t>
            </a:r>
            <a:r>
              <a:rPr lang="pt-PT" sz="2600" dirty="0" smtClean="0"/>
              <a:t>conhecemos hoje: </a:t>
            </a:r>
            <a:r>
              <a:rPr lang="pt-PT" sz="2600" b="1" dirty="0" smtClean="0"/>
              <a:t>Bar</a:t>
            </a:r>
            <a:r>
              <a:rPr lang="pt-PT" sz="2600" b="1" dirty="0"/>
              <a:t>.</a:t>
            </a:r>
            <a:endParaRPr lang="pt-PT" sz="2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1520" y="2348880"/>
            <a:ext cx="8640960" cy="1440160"/>
          </a:xfrm>
        </p:spPr>
        <p:txBody>
          <a:bodyPr>
            <a:normAutofit/>
          </a:bodyPr>
          <a:lstStyle/>
          <a:p>
            <a:r>
              <a:rPr lang="pt-PT" dirty="0" smtClean="0"/>
              <a:t>- Aspectos pessoais e sociais de um empregado de mesa/bar</a:t>
            </a:r>
            <a:endParaRPr lang="pt-P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784976" cy="1143000"/>
          </a:xfrm>
        </p:spPr>
        <p:txBody>
          <a:bodyPr>
            <a:normAutofit fontScale="90000"/>
          </a:bodyPr>
          <a:lstStyle/>
          <a:p>
            <a:r>
              <a:rPr lang="pt-PT" dirty="0" smtClean="0"/>
              <a:t>Aspectos pessoais e sociais de um empregado de mesa/bar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179512" y="1628800"/>
            <a:ext cx="8784976" cy="5229200"/>
          </a:xfrm>
        </p:spPr>
        <p:txBody>
          <a:bodyPr>
            <a:no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pt-PT" sz="2600" dirty="0" smtClean="0"/>
              <a:t>O </a:t>
            </a:r>
            <a:r>
              <a:rPr lang="pt-PT" sz="2600" dirty="0"/>
              <a:t>pessoal é um dos elementos mais influentes na produção e no rendimento dos estabelecimentos hoteleiros e similares, concorrendo com o seu esforço, dedicação e capacidade de trabalho para o êxito </a:t>
            </a:r>
            <a:r>
              <a:rPr lang="pt-PT" sz="2600" dirty="0" smtClean="0"/>
              <a:t>funcional </a:t>
            </a:r>
            <a:r>
              <a:rPr lang="pt-PT" sz="2600" dirty="0"/>
              <a:t>e comercial do empreendimento que serve</a:t>
            </a:r>
            <a:r>
              <a:rPr lang="pt-PT" sz="2600" dirty="0" smtClean="0"/>
              <a:t>.</a:t>
            </a:r>
          </a:p>
          <a:p>
            <a:pPr algn="just">
              <a:buFont typeface="Wingdings" pitchFamily="2" charset="2"/>
              <a:buChar char="Ø"/>
            </a:pPr>
            <a:endParaRPr lang="pt-PT" sz="2600" dirty="0" smtClean="0"/>
          </a:p>
          <a:p>
            <a:pPr algn="just">
              <a:buFont typeface="Wingdings" pitchFamily="2" charset="2"/>
              <a:buChar char="Ø"/>
            </a:pPr>
            <a:r>
              <a:rPr lang="pt-PT" sz="2600" dirty="0" smtClean="0"/>
              <a:t>O </a:t>
            </a:r>
            <a:r>
              <a:rPr lang="pt-PT" sz="2600" dirty="0"/>
              <a:t>profissional do ramo hoteleiro deverá reunir </a:t>
            </a:r>
            <a:r>
              <a:rPr lang="pt-PT" sz="2600" u="sng" dirty="0" smtClean="0"/>
              <a:t>atributos </a:t>
            </a:r>
            <a:r>
              <a:rPr lang="pt-PT" sz="2600" u="sng" dirty="0"/>
              <a:t>físicos, qualidades morais e aptidões </a:t>
            </a:r>
            <a:r>
              <a:rPr lang="pt-PT" sz="2600" u="sng" dirty="0" smtClean="0"/>
              <a:t>técnicas</a:t>
            </a:r>
            <a:r>
              <a:rPr lang="pt-PT" sz="2600" dirty="0" smtClean="0"/>
              <a:t>, </a:t>
            </a:r>
            <a:r>
              <a:rPr lang="pt-PT" sz="2600" dirty="0"/>
              <a:t>permitindo-lhe extrair do esforço </a:t>
            </a:r>
            <a:r>
              <a:rPr lang="pt-PT" sz="2600" dirty="0" smtClean="0"/>
              <a:t>desenvolvido, </a:t>
            </a:r>
            <a:r>
              <a:rPr lang="pt-PT" sz="2600" dirty="0"/>
              <a:t>das instalações e equipamentos postos à sua disposição, o melhor resultado possível. </a:t>
            </a:r>
            <a:endParaRPr lang="pt-PT" sz="2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784976" cy="1143000"/>
          </a:xfrm>
        </p:spPr>
        <p:txBody>
          <a:bodyPr>
            <a:normAutofit fontScale="90000"/>
          </a:bodyPr>
          <a:lstStyle/>
          <a:p>
            <a:r>
              <a:rPr lang="pt-PT" dirty="0" smtClean="0"/>
              <a:t>Aspectos pessoais e sociais de um empregado de mesa/bar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179512" y="1628800"/>
            <a:ext cx="8784976" cy="5229200"/>
          </a:xfrm>
        </p:spPr>
        <p:txBody>
          <a:bodyPr>
            <a:no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pt-PT" sz="2600" dirty="0" smtClean="0"/>
              <a:t>Qualidades </a:t>
            </a:r>
            <a:r>
              <a:rPr lang="pt-PT" sz="2600" dirty="0"/>
              <a:t>físicas e morais que um empregado de mesa deve possuir: </a:t>
            </a:r>
            <a:endParaRPr lang="pt-PT" sz="2600" dirty="0" smtClean="0"/>
          </a:p>
          <a:p>
            <a:pPr lvl="1" algn="just">
              <a:buFont typeface="Wingdings" pitchFamily="2" charset="2"/>
              <a:buChar char="Ø"/>
            </a:pPr>
            <a:r>
              <a:rPr lang="pt-PT" sz="2200" dirty="0" smtClean="0"/>
              <a:t> Ser pontual e cumpridor;</a:t>
            </a:r>
          </a:p>
          <a:p>
            <a:pPr lvl="1" algn="just">
              <a:buFont typeface="Wingdings" pitchFamily="2" charset="2"/>
              <a:buChar char="Ø"/>
            </a:pPr>
            <a:r>
              <a:rPr lang="pt-PT" sz="2200" dirty="0"/>
              <a:t> </a:t>
            </a:r>
            <a:r>
              <a:rPr lang="pt-PT" sz="2200" dirty="0" smtClean="0"/>
              <a:t>Deve ser saudável;</a:t>
            </a:r>
          </a:p>
          <a:p>
            <a:pPr lvl="1" algn="just">
              <a:buFont typeface="Wingdings" pitchFamily="2" charset="2"/>
              <a:buChar char="Ø"/>
            </a:pPr>
            <a:r>
              <a:rPr lang="pt-PT" sz="2200" dirty="0"/>
              <a:t> </a:t>
            </a:r>
            <a:r>
              <a:rPr lang="pt-PT" sz="2200" dirty="0" smtClean="0"/>
              <a:t>Cuidar da sua higiene pessoal;</a:t>
            </a:r>
          </a:p>
          <a:p>
            <a:pPr lvl="1" algn="just">
              <a:buFont typeface="Wingdings" pitchFamily="2" charset="2"/>
              <a:buChar char="Ø"/>
            </a:pPr>
            <a:r>
              <a:rPr lang="pt-PT" sz="2200" dirty="0"/>
              <a:t> </a:t>
            </a:r>
            <a:r>
              <a:rPr lang="pt-PT" sz="2200" dirty="0" smtClean="0"/>
              <a:t>Não descurar a sua apresentação: barbeado, penteado, unhas curtas e limpas, vestuário asseado;</a:t>
            </a:r>
          </a:p>
          <a:p>
            <a:pPr lvl="1" algn="just">
              <a:buFont typeface="Wingdings" pitchFamily="2" charset="2"/>
              <a:buChar char="Ø"/>
            </a:pPr>
            <a:r>
              <a:rPr lang="pt-PT" sz="2200" dirty="0"/>
              <a:t> </a:t>
            </a:r>
            <a:r>
              <a:rPr lang="pt-PT" sz="2200" dirty="0" smtClean="0"/>
              <a:t>Usar sapatos pretos e peúgas da mesma cor;</a:t>
            </a:r>
          </a:p>
          <a:p>
            <a:pPr lvl="1" algn="just">
              <a:buFont typeface="Wingdings" pitchFamily="2" charset="2"/>
              <a:buChar char="Ø"/>
            </a:pPr>
            <a:r>
              <a:rPr lang="pt-PT" sz="2200" dirty="0"/>
              <a:t> </a:t>
            </a:r>
            <a:r>
              <a:rPr lang="pt-PT" sz="2200" dirty="0" smtClean="0"/>
              <a:t>Procurar ser discreto nos seus gestos;</a:t>
            </a:r>
          </a:p>
          <a:p>
            <a:pPr lvl="1" algn="just">
              <a:buFont typeface="Wingdings" pitchFamily="2" charset="2"/>
              <a:buChar char="Ø"/>
            </a:pPr>
            <a:r>
              <a:rPr lang="pt-PT" sz="2200" dirty="0"/>
              <a:t> </a:t>
            </a:r>
            <a:r>
              <a:rPr lang="pt-PT" sz="2200" dirty="0" smtClean="0"/>
              <a:t>Não usar jóias, apenas aliança;</a:t>
            </a:r>
          </a:p>
          <a:p>
            <a:pPr lvl="1" algn="just">
              <a:buFont typeface="Wingdings" pitchFamily="2" charset="2"/>
              <a:buChar char="Ø"/>
            </a:pPr>
            <a:r>
              <a:rPr lang="pt-PT" sz="2200" dirty="0"/>
              <a:t> </a:t>
            </a:r>
            <a:r>
              <a:rPr lang="pt-PT" sz="2200" dirty="0" smtClean="0"/>
              <a:t>Sorrir mas não rir;</a:t>
            </a:r>
          </a:p>
          <a:p>
            <a:pPr algn="just">
              <a:buFont typeface="Wingdings" pitchFamily="2" charset="2"/>
              <a:buChar char="Ø"/>
            </a:pPr>
            <a:endParaRPr lang="pt-PT" sz="2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784976" cy="1143000"/>
          </a:xfrm>
        </p:spPr>
        <p:txBody>
          <a:bodyPr>
            <a:normAutofit fontScale="90000"/>
          </a:bodyPr>
          <a:lstStyle/>
          <a:p>
            <a:r>
              <a:rPr lang="pt-PT" dirty="0" smtClean="0"/>
              <a:t>O que é um técnico de Restaurante/Bar!?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457200" y="2132856"/>
            <a:ext cx="8229600" cy="3993307"/>
          </a:xfrm>
        </p:spPr>
        <p:txBody>
          <a:bodyPr>
            <a:normAutofit/>
          </a:bodyPr>
          <a:lstStyle/>
          <a:p>
            <a:pPr algn="just"/>
            <a:r>
              <a:rPr lang="pt-PT" sz="3000" dirty="0" smtClean="0"/>
              <a:t>É </a:t>
            </a:r>
            <a:r>
              <a:rPr lang="pt-PT" sz="3000" dirty="0"/>
              <a:t>o profissional que, no domínio das normas de segurança e higiene alimentar, planifica, dirige e efectua o serviço de alimentos e bebidas à mesa e ao balcão, em estabelecimentos de restauração e bebidas integrados ou não em unidades hoteleiras.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784976" cy="1143000"/>
          </a:xfrm>
        </p:spPr>
        <p:txBody>
          <a:bodyPr>
            <a:normAutofit fontScale="90000"/>
          </a:bodyPr>
          <a:lstStyle/>
          <a:p>
            <a:r>
              <a:rPr lang="pt-PT" dirty="0" smtClean="0"/>
              <a:t>Aspectos pessoais e sociais de um empregado de mesa/bar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179512" y="1844824"/>
            <a:ext cx="8784976" cy="3960440"/>
          </a:xfrm>
        </p:spPr>
        <p:txBody>
          <a:bodyPr>
            <a:noAutofit/>
          </a:bodyPr>
          <a:lstStyle/>
          <a:p>
            <a:pPr lvl="1" algn="just">
              <a:buFont typeface="Wingdings" pitchFamily="2" charset="2"/>
              <a:buChar char="Ø"/>
            </a:pPr>
            <a:r>
              <a:rPr lang="pt-PT" sz="2200" dirty="0" smtClean="0"/>
              <a:t> Falar pouco, responder com atenção e precisão;</a:t>
            </a:r>
          </a:p>
          <a:p>
            <a:pPr lvl="1" algn="just">
              <a:buFont typeface="Wingdings" pitchFamily="2" charset="2"/>
              <a:buChar char="Ø"/>
            </a:pPr>
            <a:r>
              <a:rPr lang="pt-PT" sz="2200" dirty="0" smtClean="0"/>
              <a:t> Cortesia e simpatia natural;</a:t>
            </a:r>
          </a:p>
          <a:p>
            <a:pPr lvl="1" algn="just">
              <a:buFont typeface="Wingdings" pitchFamily="2" charset="2"/>
              <a:buChar char="Ø"/>
            </a:pPr>
            <a:r>
              <a:rPr lang="pt-PT" sz="2200" dirty="0" smtClean="0"/>
              <a:t> Manter uma atitude/postura correcta, nunca se apoiar nem encostar a uma mesa, cadeira, parede ou aparador;</a:t>
            </a:r>
          </a:p>
          <a:p>
            <a:pPr lvl="1" algn="just">
              <a:buFont typeface="Wingdings" pitchFamily="2" charset="2"/>
              <a:buChar char="Ø"/>
            </a:pPr>
            <a:r>
              <a:rPr lang="pt-PT" sz="2200" dirty="0" smtClean="0"/>
              <a:t> Andar fluentemente, mas não correr, aproveitar os passos planificando o serviço antecipadamente;</a:t>
            </a:r>
          </a:p>
          <a:p>
            <a:pPr lvl="1" algn="just">
              <a:buFont typeface="Wingdings" pitchFamily="2" charset="2"/>
              <a:buChar char="Ø"/>
            </a:pPr>
            <a:r>
              <a:rPr lang="pt-PT" sz="2200" dirty="0" smtClean="0"/>
              <a:t>Permanente desejo de colaboração;</a:t>
            </a:r>
          </a:p>
          <a:p>
            <a:pPr lvl="1" algn="just">
              <a:buFont typeface="Wingdings" pitchFamily="2" charset="2"/>
              <a:buChar char="Ø"/>
            </a:pPr>
            <a:r>
              <a:rPr lang="pt-PT" sz="2200" dirty="0" smtClean="0"/>
              <a:t>Durante o serviço deve estar sempre munido de um saca-rolhas, fósforos ou isqueiro, caneta e bloco de notas;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784976" cy="1143000"/>
          </a:xfrm>
        </p:spPr>
        <p:txBody>
          <a:bodyPr>
            <a:normAutofit fontScale="90000"/>
          </a:bodyPr>
          <a:lstStyle/>
          <a:p>
            <a:r>
              <a:rPr lang="pt-PT" dirty="0" smtClean="0"/>
              <a:t>Aspectos pessoais e sociais de um empregado de mesa/bar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179512" y="1844824"/>
            <a:ext cx="8784976" cy="3816424"/>
          </a:xfrm>
        </p:spPr>
        <p:txBody>
          <a:bodyPr>
            <a:no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pt-PT" sz="2200" dirty="0" smtClean="0"/>
              <a:t> No entanto os atributos físicos e qualidades morais atrás referidas não serão suficientes se não tiverem a completá-las uma adequada preparação técnica profissional. </a:t>
            </a:r>
          </a:p>
          <a:p>
            <a:pPr algn="just">
              <a:buFont typeface="Wingdings" pitchFamily="2" charset="2"/>
              <a:buChar char="Ø"/>
            </a:pPr>
            <a:endParaRPr lang="pt-PT" sz="2600" dirty="0"/>
          </a:p>
          <a:p>
            <a:pPr algn="just">
              <a:buFont typeface="Wingdings" pitchFamily="2" charset="2"/>
              <a:buChar char="Ø"/>
            </a:pPr>
            <a:r>
              <a:rPr lang="pt-PT" sz="2200" dirty="0" smtClean="0"/>
              <a:t>Na </a:t>
            </a:r>
            <a:r>
              <a:rPr lang="pt-PT" sz="2200" dirty="0"/>
              <a:t>posse </a:t>
            </a:r>
            <a:r>
              <a:rPr lang="pt-PT" sz="2200" dirty="0" smtClean="0"/>
              <a:t>das qualidades atrás referidas </a:t>
            </a:r>
            <a:r>
              <a:rPr lang="pt-PT" sz="2200" dirty="0"/>
              <a:t>(e, porventura, outras), juntamente </a:t>
            </a:r>
            <a:r>
              <a:rPr lang="pt-PT" sz="2200" dirty="0" smtClean="0"/>
              <a:t>com a preparação técnica profissional </a:t>
            </a:r>
            <a:r>
              <a:rPr lang="pt-PT" sz="2200" dirty="0"/>
              <a:t>determina, de forma absolutamente inequívoca, a diferença entre um </a:t>
            </a:r>
            <a:r>
              <a:rPr lang="pt-PT" sz="2200" dirty="0" smtClean="0"/>
              <a:t>verdadeiro</a:t>
            </a:r>
            <a:r>
              <a:rPr lang="pt-PT" sz="2200" dirty="0"/>
              <a:t> </a:t>
            </a:r>
            <a:r>
              <a:rPr lang="pt-PT" sz="2200" dirty="0" smtClean="0"/>
              <a:t>profissional </a:t>
            </a:r>
            <a:r>
              <a:rPr lang="pt-PT" sz="2200" dirty="0"/>
              <a:t>e um mero executante de tarefas.</a:t>
            </a:r>
            <a:r>
              <a:rPr lang="pt-PT" sz="2200" dirty="0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784976" cy="1143000"/>
          </a:xfrm>
        </p:spPr>
        <p:txBody>
          <a:bodyPr>
            <a:normAutofit fontScale="90000"/>
          </a:bodyPr>
          <a:lstStyle/>
          <a:p>
            <a:r>
              <a:rPr lang="pt-PT" dirty="0" smtClean="0"/>
              <a:t>Aspectos pessoais e sociais de um empregado de mesa/bar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179512" y="1844824"/>
            <a:ext cx="8784976" cy="4752528"/>
          </a:xfrm>
        </p:spPr>
        <p:txBody>
          <a:bodyPr>
            <a:no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pt-PT" sz="2600" dirty="0" smtClean="0"/>
              <a:t> </a:t>
            </a:r>
            <a:r>
              <a:rPr lang="pt-PT" sz="2600" b="1" u="sng" dirty="0" smtClean="0"/>
              <a:t>A higiene pessoal</a:t>
            </a:r>
            <a:r>
              <a:rPr lang="pt-PT" sz="2600" dirty="0" smtClean="0"/>
              <a:t> </a:t>
            </a:r>
            <a:r>
              <a:rPr lang="pt-PT" sz="2600" dirty="0"/>
              <a:t>é</a:t>
            </a:r>
            <a:r>
              <a:rPr lang="pt-PT" sz="2600" dirty="0" smtClean="0"/>
              <a:t>, </a:t>
            </a:r>
            <a:r>
              <a:rPr lang="pt-PT" sz="2600" dirty="0"/>
              <a:t>um dever que jamais deve ser esquecido, por quantos exercem esta </a:t>
            </a:r>
            <a:r>
              <a:rPr lang="pt-PT" sz="2600" dirty="0" smtClean="0"/>
              <a:t>profissão.</a:t>
            </a:r>
          </a:p>
          <a:p>
            <a:pPr algn="just">
              <a:buFont typeface="Wingdings" pitchFamily="2" charset="2"/>
              <a:buChar char="Ø"/>
            </a:pPr>
            <a:endParaRPr lang="pt-PT" sz="1000" dirty="0" smtClean="0"/>
          </a:p>
          <a:p>
            <a:pPr lvl="1" algn="just">
              <a:buFont typeface="Wingdings" pitchFamily="2" charset="2"/>
              <a:buChar char="Ø"/>
            </a:pPr>
            <a:r>
              <a:rPr lang="pt-PT" sz="2400" dirty="0"/>
              <a:t>É exigido aos profissionais, o corte de barba diário, o cabelo devidamente tratado, bem como tratamento geral da boca e </a:t>
            </a:r>
            <a:r>
              <a:rPr lang="pt-PT" sz="2400" dirty="0" smtClean="0"/>
              <a:t>dentes;</a:t>
            </a:r>
            <a:endParaRPr lang="pt-PT" sz="2400" dirty="0" smtClean="0"/>
          </a:p>
          <a:p>
            <a:pPr lvl="1" algn="just">
              <a:buFont typeface="Wingdings" pitchFamily="2" charset="2"/>
              <a:buChar char="Ø"/>
            </a:pPr>
            <a:endParaRPr lang="pt-PT" sz="2400" dirty="0"/>
          </a:p>
          <a:p>
            <a:pPr lvl="1" algn="just">
              <a:buFont typeface="Wingdings" pitchFamily="2" charset="2"/>
              <a:buChar char="Ø"/>
            </a:pPr>
            <a:r>
              <a:rPr lang="pt-PT" sz="2400" dirty="0" smtClean="0"/>
              <a:t>Não </a:t>
            </a:r>
            <a:r>
              <a:rPr lang="pt-PT" sz="2400" dirty="0"/>
              <a:t>fumar durante as horas de serviço nem ingerir alimentos com odor forte, tais como: alho, cebola ou </a:t>
            </a:r>
            <a:r>
              <a:rPr lang="pt-PT" sz="2400" dirty="0" smtClean="0"/>
              <a:t>semelhantes;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784976" cy="1143000"/>
          </a:xfrm>
        </p:spPr>
        <p:txBody>
          <a:bodyPr>
            <a:normAutofit fontScale="90000"/>
          </a:bodyPr>
          <a:lstStyle/>
          <a:p>
            <a:r>
              <a:rPr lang="pt-PT" dirty="0" smtClean="0"/>
              <a:t>Aspectos pessoais e sociais de um empregado de mesa/bar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179512" y="1844824"/>
            <a:ext cx="8784976" cy="4752528"/>
          </a:xfrm>
        </p:spPr>
        <p:txBody>
          <a:bodyPr>
            <a:noAutofit/>
          </a:bodyPr>
          <a:lstStyle/>
          <a:p>
            <a:pPr lvl="1" algn="just">
              <a:buFont typeface="Wingdings" pitchFamily="2" charset="2"/>
              <a:buChar char="Ø"/>
            </a:pPr>
            <a:r>
              <a:rPr lang="pt-PT" sz="2400" dirty="0" smtClean="0"/>
              <a:t>Indispensável o banho diário e higiene das roupas interiores e exteriores, bem como o uso de desodorizante que não seja demasiado activo;</a:t>
            </a:r>
            <a:endParaRPr lang="pt-PT" sz="2200" dirty="0" smtClean="0"/>
          </a:p>
          <a:p>
            <a:pPr lvl="1" algn="just">
              <a:buFont typeface="Wingdings" pitchFamily="2" charset="2"/>
              <a:buChar char="Ø"/>
            </a:pPr>
            <a:endParaRPr lang="pt-PT" sz="2400" dirty="0"/>
          </a:p>
          <a:p>
            <a:pPr lvl="1" algn="just">
              <a:buFont typeface="Wingdings" pitchFamily="2" charset="2"/>
              <a:buChar char="Ø"/>
            </a:pPr>
            <a:r>
              <a:rPr lang="pt-PT" sz="2400" dirty="0" smtClean="0"/>
              <a:t>Não esquecer o corte e </a:t>
            </a:r>
            <a:r>
              <a:rPr lang="pt-PT" sz="2400" dirty="0"/>
              <a:t>a limpeza das </a:t>
            </a:r>
            <a:r>
              <a:rPr lang="pt-PT" sz="2400" dirty="0" smtClean="0"/>
              <a:t>unhas e limpeza das mãos;</a:t>
            </a:r>
          </a:p>
          <a:p>
            <a:pPr lvl="1" algn="just">
              <a:buNone/>
            </a:pPr>
            <a:r>
              <a:rPr lang="pt-PT" sz="2400" dirty="0" smtClean="0"/>
              <a:t> </a:t>
            </a:r>
          </a:p>
          <a:p>
            <a:pPr lvl="1" algn="just">
              <a:buFont typeface="Wingdings" pitchFamily="2" charset="2"/>
              <a:buChar char="Ø"/>
            </a:pPr>
            <a:r>
              <a:rPr lang="pt-PT" sz="2400" dirty="0"/>
              <a:t>As empregadas de mesa, quando </a:t>
            </a:r>
            <a:r>
              <a:rPr lang="pt-PT" sz="2400" dirty="0" smtClean="0"/>
              <a:t>usam </a:t>
            </a:r>
            <a:r>
              <a:rPr lang="pt-PT" sz="2400" dirty="0"/>
              <a:t>cabelos compridos, devem, além de limpos e bem tratados, usar qualquer adorno que os mantenha </a:t>
            </a:r>
            <a:r>
              <a:rPr lang="pt-PT" sz="2400" dirty="0" smtClean="0"/>
              <a:t>fixos.</a:t>
            </a:r>
            <a:endParaRPr lang="pt-PT" sz="2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1520" y="2348880"/>
            <a:ext cx="8640960" cy="1440160"/>
          </a:xfrm>
        </p:spPr>
        <p:txBody>
          <a:bodyPr>
            <a:normAutofit/>
          </a:bodyPr>
          <a:lstStyle/>
          <a:p>
            <a:r>
              <a:rPr lang="pt-PT" dirty="0" smtClean="0"/>
              <a:t>- Brigadas dos estabelecimentos de restauração e bebidas</a:t>
            </a:r>
            <a:endParaRPr lang="pt-P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784976" cy="1143000"/>
          </a:xfrm>
        </p:spPr>
        <p:txBody>
          <a:bodyPr>
            <a:normAutofit fontScale="90000"/>
          </a:bodyPr>
          <a:lstStyle/>
          <a:p>
            <a:r>
              <a:rPr lang="pt-PT" dirty="0" smtClean="0"/>
              <a:t>Brigadas dos estabelecimentos de restauração e bebidas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179512" y="1700808"/>
            <a:ext cx="8784976" cy="4896544"/>
          </a:xfrm>
        </p:spPr>
        <p:txBody>
          <a:bodyPr>
            <a:no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pt-PT" sz="2600" dirty="0" smtClean="0"/>
              <a:t>Conjunto de profissionais que compõem a equipa de trabalho;</a:t>
            </a:r>
          </a:p>
          <a:p>
            <a:pPr algn="just">
              <a:buFont typeface="Wingdings" pitchFamily="2" charset="2"/>
              <a:buChar char="Ø"/>
            </a:pPr>
            <a:endParaRPr lang="pt-PT" sz="2600" dirty="0" smtClean="0"/>
          </a:p>
          <a:p>
            <a:pPr algn="just">
              <a:buFont typeface="Wingdings" pitchFamily="2" charset="2"/>
              <a:buChar char="Ø"/>
            </a:pPr>
            <a:r>
              <a:rPr lang="pt-PT" sz="2600" dirty="0" smtClean="0"/>
              <a:t>A </a:t>
            </a:r>
            <a:r>
              <a:rPr lang="pt-PT" sz="2600" dirty="0"/>
              <a:t>brigada é composta por </a:t>
            </a:r>
            <a:r>
              <a:rPr lang="pt-PT" sz="2600" dirty="0" smtClean="0"/>
              <a:t>profissionais </a:t>
            </a:r>
            <a:r>
              <a:rPr lang="pt-PT" sz="2600" dirty="0"/>
              <a:t>de diversas categorias que asseguram as </a:t>
            </a:r>
            <a:r>
              <a:rPr lang="pt-PT" sz="2600" dirty="0" smtClean="0"/>
              <a:t>diferentes tarefas </a:t>
            </a:r>
            <a:r>
              <a:rPr lang="pt-PT" sz="2600" dirty="0"/>
              <a:t>de acordo com o nível de competência e conhecimentos que </a:t>
            </a:r>
            <a:r>
              <a:rPr lang="pt-PT" sz="2600" dirty="0" smtClean="0"/>
              <a:t>possuem;</a:t>
            </a:r>
          </a:p>
          <a:p>
            <a:pPr algn="just">
              <a:buFont typeface="Wingdings" pitchFamily="2" charset="2"/>
              <a:buChar char="Ø"/>
            </a:pPr>
            <a:endParaRPr lang="pt-PT" sz="2600" dirty="0" smtClean="0"/>
          </a:p>
          <a:p>
            <a:pPr algn="just">
              <a:buFont typeface="Wingdings" pitchFamily="2" charset="2"/>
              <a:buChar char="Ø"/>
            </a:pPr>
            <a:r>
              <a:rPr lang="pt-PT" sz="2600" dirty="0" smtClean="0"/>
              <a:t>Tendo </a:t>
            </a:r>
            <a:r>
              <a:rPr lang="pt-PT" sz="2600" dirty="0"/>
              <a:t>em conta as necessidades e recursos existentes, a constituição de uma </a:t>
            </a:r>
            <a:r>
              <a:rPr lang="pt-PT" sz="2600" dirty="0" smtClean="0"/>
              <a:t>brigada pode </a:t>
            </a:r>
            <a:r>
              <a:rPr lang="pt-PT" sz="2600" dirty="0"/>
              <a:t>variar na forma (categorias) e quantidade de </a:t>
            </a:r>
            <a:r>
              <a:rPr lang="pt-PT" sz="2600" dirty="0" smtClean="0"/>
              <a:t>profissionais</a:t>
            </a:r>
            <a:r>
              <a:rPr lang="pt-PT" sz="2600" dirty="0"/>
              <a:t>.</a:t>
            </a:r>
            <a:endParaRPr lang="pt-PT" sz="2600" dirty="0" smtClean="0"/>
          </a:p>
          <a:p>
            <a:pPr algn="just">
              <a:buFont typeface="Wingdings" pitchFamily="2" charset="2"/>
              <a:buChar char="Ø"/>
            </a:pPr>
            <a:endParaRPr lang="pt-PT" sz="2600" dirty="0"/>
          </a:p>
          <a:p>
            <a:pPr algn="just">
              <a:buNone/>
            </a:pPr>
            <a:endParaRPr lang="pt-PT" sz="2600" dirty="0"/>
          </a:p>
          <a:p>
            <a:pPr algn="just">
              <a:buFont typeface="Wingdings" pitchFamily="2" charset="2"/>
              <a:buChar char="Ø"/>
            </a:pPr>
            <a:endParaRPr lang="pt-PT" sz="2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784976" cy="1143000"/>
          </a:xfrm>
        </p:spPr>
        <p:txBody>
          <a:bodyPr>
            <a:normAutofit fontScale="90000"/>
          </a:bodyPr>
          <a:lstStyle/>
          <a:p>
            <a:r>
              <a:rPr lang="pt-PT" dirty="0" smtClean="0"/>
              <a:t>Brigadas dos estabelecimentos de restauração e bebidas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179512" y="1700808"/>
            <a:ext cx="8784976" cy="4896544"/>
          </a:xfrm>
        </p:spPr>
        <p:txBody>
          <a:bodyPr>
            <a:no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pt-PT" sz="2600" dirty="0" smtClean="0"/>
              <a:t>Uma brigada completa é constituída hierarquicamente por:</a:t>
            </a:r>
          </a:p>
          <a:p>
            <a:pPr algn="just">
              <a:buNone/>
            </a:pPr>
            <a:endParaRPr lang="pt-PT" sz="2600" dirty="0" smtClean="0"/>
          </a:p>
          <a:p>
            <a:pPr lvl="1" algn="just">
              <a:buFont typeface="Wingdings" pitchFamily="2" charset="2"/>
              <a:buChar char="Ø"/>
            </a:pPr>
            <a:r>
              <a:rPr lang="pt-PT" sz="2200" dirty="0" smtClean="0"/>
              <a:t>Director de restaurante / supervisor de bar;</a:t>
            </a:r>
          </a:p>
          <a:p>
            <a:pPr lvl="1" algn="just">
              <a:buFont typeface="Wingdings" pitchFamily="2" charset="2"/>
              <a:buChar char="Ø"/>
            </a:pPr>
            <a:r>
              <a:rPr lang="pt-PT" sz="2200" dirty="0" smtClean="0"/>
              <a:t>Chefe de mesa / chefe de bar;</a:t>
            </a:r>
          </a:p>
          <a:p>
            <a:pPr lvl="1" algn="just">
              <a:buFont typeface="Wingdings" pitchFamily="2" charset="2"/>
              <a:buChar char="Ø"/>
            </a:pPr>
            <a:r>
              <a:rPr lang="pt-PT" sz="2200" dirty="0" err="1" smtClean="0"/>
              <a:t>Sub-chefe</a:t>
            </a:r>
            <a:r>
              <a:rPr lang="pt-PT" sz="2200" dirty="0" smtClean="0"/>
              <a:t> de mesa;</a:t>
            </a:r>
            <a:endParaRPr lang="pt-PT" sz="2200" dirty="0"/>
          </a:p>
          <a:p>
            <a:pPr lvl="1" algn="just">
              <a:buFont typeface="Wingdings" pitchFamily="2" charset="2"/>
              <a:buChar char="Ø"/>
            </a:pPr>
            <a:r>
              <a:rPr lang="pt-PT" sz="2200" dirty="0" smtClean="0"/>
              <a:t>Escanção;</a:t>
            </a:r>
          </a:p>
          <a:p>
            <a:pPr lvl="1" algn="just">
              <a:buFont typeface="Wingdings" pitchFamily="2" charset="2"/>
              <a:buChar char="Ø"/>
            </a:pPr>
            <a:r>
              <a:rPr lang="pt-PT" sz="2200" dirty="0" smtClean="0"/>
              <a:t>Empregado de mesa 1ª / Barman de 1ª</a:t>
            </a:r>
            <a:endParaRPr lang="pt-PT" sz="2200" dirty="0"/>
          </a:p>
          <a:p>
            <a:pPr lvl="1" algn="just">
              <a:buFont typeface="Wingdings" pitchFamily="2" charset="2"/>
              <a:buChar char="Ø"/>
            </a:pPr>
            <a:r>
              <a:rPr lang="pt-PT" sz="2200" dirty="0" smtClean="0"/>
              <a:t>Empregado de mesa 2ª / Barman de 2ª</a:t>
            </a:r>
          </a:p>
          <a:p>
            <a:pPr lvl="1" algn="just">
              <a:buFont typeface="Wingdings" pitchFamily="2" charset="2"/>
              <a:buChar char="Ø"/>
            </a:pPr>
            <a:r>
              <a:rPr lang="pt-PT" sz="2200" dirty="0" smtClean="0"/>
              <a:t>Aprendiz</a:t>
            </a:r>
          </a:p>
          <a:p>
            <a:pPr lvl="1" algn="just">
              <a:buFont typeface="Wingdings" pitchFamily="2" charset="2"/>
              <a:buChar char="Ø"/>
            </a:pPr>
            <a:endParaRPr lang="pt-PT" sz="2200" dirty="0"/>
          </a:p>
          <a:p>
            <a:pPr algn="just">
              <a:buFont typeface="Wingdings" pitchFamily="2" charset="2"/>
              <a:buChar char="Ø"/>
            </a:pPr>
            <a:endParaRPr lang="pt-PT" sz="2600" dirty="0"/>
          </a:p>
          <a:p>
            <a:pPr algn="just">
              <a:buFont typeface="Wingdings" pitchFamily="2" charset="2"/>
              <a:buChar char="Ø"/>
            </a:pPr>
            <a:endParaRPr lang="pt-PT" sz="2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rmAutofit fontScale="90000"/>
          </a:bodyPr>
          <a:lstStyle/>
          <a:p>
            <a:r>
              <a:rPr lang="pt-PT" dirty="0" smtClean="0"/>
              <a:t>Brigadas dos estabelecimentos de restauração e bebidas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179512" y="1700808"/>
            <a:ext cx="8784976" cy="4896544"/>
          </a:xfrm>
        </p:spPr>
        <p:txBody>
          <a:bodyPr>
            <a:noAutofit/>
          </a:bodyPr>
          <a:lstStyle/>
          <a:p>
            <a:pPr algn="just">
              <a:buFont typeface="Wingdings" pitchFamily="2" charset="2"/>
              <a:buChar char="Ø"/>
            </a:pPr>
            <a:endParaRPr lang="pt-PT" sz="2600" dirty="0"/>
          </a:p>
          <a:p>
            <a:pPr algn="just">
              <a:buFont typeface="Wingdings" pitchFamily="2" charset="2"/>
              <a:buChar char="Ø"/>
            </a:pPr>
            <a:endParaRPr lang="pt-PT" sz="2600" dirty="0" smtClean="0"/>
          </a:p>
        </p:txBody>
      </p:sp>
      <p:graphicFrame>
        <p:nvGraphicFramePr>
          <p:cNvPr id="4" name="Tabela 3"/>
          <p:cNvGraphicFramePr>
            <a:graphicFrameLocks noGrp="1"/>
          </p:cNvGraphicFramePr>
          <p:nvPr/>
        </p:nvGraphicFramePr>
        <p:xfrm>
          <a:off x="395536" y="1484784"/>
          <a:ext cx="8136903" cy="4583638"/>
        </p:xfrm>
        <a:graphic>
          <a:graphicData uri="http://schemas.openxmlformats.org/drawingml/2006/table">
            <a:tbl>
              <a:tblPr/>
              <a:tblGrid>
                <a:gridCol w="1641055"/>
                <a:gridCol w="1641055"/>
                <a:gridCol w="649587"/>
                <a:gridCol w="683773"/>
                <a:gridCol w="1641055"/>
                <a:gridCol w="1880378"/>
              </a:tblGrid>
              <a:tr h="388482">
                <a:tc>
                  <a:txBody>
                    <a:bodyPr/>
                    <a:lstStyle/>
                    <a:p>
                      <a:pPr algn="l" fontAlgn="b"/>
                      <a:endParaRPr lang="pt-PT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PT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PT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PT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PT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PT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88482">
                <a:tc>
                  <a:txBody>
                    <a:bodyPr/>
                    <a:lstStyle/>
                    <a:p>
                      <a:pPr algn="l" fontAlgn="b"/>
                      <a:endParaRPr lang="pt-PT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pt-P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Director de restaurante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pt-PT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88482">
                <a:tc>
                  <a:txBody>
                    <a:bodyPr/>
                    <a:lstStyle/>
                    <a:p>
                      <a:pPr algn="l" fontAlgn="b"/>
                      <a:endParaRPr lang="pt-PT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PT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PT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P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PT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PT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88482">
                <a:tc>
                  <a:txBody>
                    <a:bodyPr/>
                    <a:lstStyle/>
                    <a:p>
                      <a:pPr algn="l" fontAlgn="b"/>
                      <a:endParaRPr lang="pt-PT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pt-PT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Chefe de mesa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pt-PT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88482">
                <a:tc>
                  <a:txBody>
                    <a:bodyPr/>
                    <a:lstStyle/>
                    <a:p>
                      <a:pPr algn="l" fontAlgn="b"/>
                      <a:endParaRPr lang="pt-PT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P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PT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PT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PT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P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8482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P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Escanção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endParaRPr lang="pt-PT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PT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P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Sub-chefe de mesa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</a:tr>
              <a:tr h="432017">
                <a:tc>
                  <a:txBody>
                    <a:bodyPr/>
                    <a:lstStyle/>
                    <a:p>
                      <a:pPr algn="l" fontAlgn="b"/>
                      <a:endParaRPr lang="pt-PT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PT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PT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PT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PT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P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6990">
                <a:tc>
                  <a:txBody>
                    <a:bodyPr/>
                    <a:lstStyle/>
                    <a:p>
                      <a:pPr algn="l" fontAlgn="b"/>
                      <a:endParaRPr lang="pt-PT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PT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PT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PT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PT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Empregado de mesa 1ª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</a:tr>
              <a:tr h="388482">
                <a:tc>
                  <a:txBody>
                    <a:bodyPr/>
                    <a:lstStyle/>
                    <a:p>
                      <a:pPr algn="l" fontAlgn="b"/>
                      <a:endParaRPr lang="pt-PT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PT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PT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PT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PT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P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8293">
                <a:tc>
                  <a:txBody>
                    <a:bodyPr/>
                    <a:lstStyle/>
                    <a:p>
                      <a:pPr algn="l" fontAlgn="b"/>
                      <a:endParaRPr lang="pt-PT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PT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PT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PT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P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Empregado de mesa 2ª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</a:tr>
              <a:tr h="388482">
                <a:tc>
                  <a:txBody>
                    <a:bodyPr/>
                    <a:lstStyle/>
                    <a:p>
                      <a:pPr algn="l" fontAlgn="b"/>
                      <a:endParaRPr lang="pt-PT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PT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PT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PT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PT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P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8482">
                <a:tc>
                  <a:txBody>
                    <a:bodyPr/>
                    <a:lstStyle/>
                    <a:p>
                      <a:pPr algn="l" fontAlgn="b"/>
                      <a:endParaRPr lang="pt-PT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PT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PT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PT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PT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Aprendiz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784976" cy="1143000"/>
          </a:xfrm>
        </p:spPr>
        <p:txBody>
          <a:bodyPr>
            <a:normAutofit fontScale="90000"/>
          </a:bodyPr>
          <a:lstStyle/>
          <a:p>
            <a:r>
              <a:rPr lang="pt-PT" dirty="0" smtClean="0"/>
              <a:t>Brigadas dos estabelecimentos de restauração e bebidas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179512" y="1700808"/>
            <a:ext cx="8784976" cy="4896544"/>
          </a:xfrm>
        </p:spPr>
        <p:txBody>
          <a:bodyPr>
            <a:no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pt-PT" sz="2600" dirty="0" smtClean="0"/>
              <a:t>Atribuições profissionais de cada elemento:</a:t>
            </a:r>
          </a:p>
          <a:p>
            <a:pPr algn="just">
              <a:buFont typeface="Wingdings" pitchFamily="2" charset="2"/>
              <a:buChar char="Ø"/>
            </a:pPr>
            <a:endParaRPr lang="pt-PT" sz="1300" dirty="0" smtClean="0"/>
          </a:p>
          <a:p>
            <a:pPr lvl="1" algn="just">
              <a:buFont typeface="Wingdings" pitchFamily="2" charset="2"/>
              <a:buChar char="Ø"/>
            </a:pPr>
            <a:r>
              <a:rPr lang="pt-PT" sz="2200" b="1" u="sng" dirty="0" smtClean="0"/>
              <a:t>Director de restaurante / supervisor de bar</a:t>
            </a:r>
          </a:p>
          <a:p>
            <a:pPr lvl="1" algn="just">
              <a:buFont typeface="Wingdings" pitchFamily="2" charset="2"/>
              <a:buChar char="Ø"/>
            </a:pPr>
            <a:endParaRPr lang="pt-PT" sz="500" b="1" u="sng" dirty="0" smtClean="0"/>
          </a:p>
          <a:p>
            <a:pPr lvl="1" algn="just"/>
            <a:r>
              <a:rPr lang="pt-PT" sz="2000" dirty="0" smtClean="0"/>
              <a:t>Elemento de ligação entre a Direcção - Director de F &amp; B;</a:t>
            </a:r>
          </a:p>
          <a:p>
            <a:pPr lvl="1" algn="just"/>
            <a:endParaRPr lang="pt-PT" sz="500" dirty="0" smtClean="0"/>
          </a:p>
          <a:p>
            <a:pPr lvl="1" algn="just"/>
            <a:r>
              <a:rPr lang="pt-PT" sz="2000" dirty="0" smtClean="0"/>
              <a:t>Assegura a gestão do sector de Restauração e Bebidas, supervisionando o funcionamento das diversas secções em colaboração com o chefe de mesa;</a:t>
            </a:r>
          </a:p>
          <a:p>
            <a:pPr lvl="1" algn="just"/>
            <a:endParaRPr lang="pt-PT" sz="500" dirty="0" smtClean="0"/>
          </a:p>
          <a:p>
            <a:pPr lvl="1" algn="just"/>
            <a:r>
              <a:rPr lang="pt-PT" sz="2000" dirty="0" smtClean="0"/>
              <a:t>Deve possuir psicologia suficiente que lhe permita lidar facilmente com clientes, superiores e subordinados;</a:t>
            </a:r>
          </a:p>
          <a:p>
            <a:pPr lvl="1" algn="just"/>
            <a:endParaRPr lang="pt-PT" sz="500" dirty="0" smtClean="0"/>
          </a:p>
          <a:p>
            <a:pPr lvl="1" algn="just"/>
            <a:r>
              <a:rPr lang="pt-PT" sz="2000" dirty="0" smtClean="0"/>
              <a:t>Deve dar ordens claras e concisas, mantendo a mais estreita colaboração com outros departamentos.</a:t>
            </a:r>
            <a:endParaRPr lang="pt-PT" sz="2000" dirty="0"/>
          </a:p>
          <a:p>
            <a:pPr algn="just">
              <a:buFont typeface="Wingdings" pitchFamily="2" charset="2"/>
              <a:buChar char="Ø"/>
            </a:pPr>
            <a:endParaRPr lang="pt-PT" sz="2600" dirty="0"/>
          </a:p>
          <a:p>
            <a:pPr algn="just">
              <a:buFont typeface="Wingdings" pitchFamily="2" charset="2"/>
              <a:buChar char="Ø"/>
            </a:pPr>
            <a:endParaRPr lang="pt-PT" sz="2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784976" cy="1143000"/>
          </a:xfrm>
        </p:spPr>
        <p:txBody>
          <a:bodyPr>
            <a:normAutofit fontScale="90000"/>
          </a:bodyPr>
          <a:lstStyle/>
          <a:p>
            <a:r>
              <a:rPr lang="pt-PT" dirty="0" smtClean="0"/>
              <a:t>Brigadas dos estabelecimentos de restauração e bebidas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179512" y="1700808"/>
            <a:ext cx="8784976" cy="4896544"/>
          </a:xfrm>
        </p:spPr>
        <p:txBody>
          <a:bodyPr>
            <a:noAutofit/>
          </a:bodyPr>
          <a:lstStyle/>
          <a:p>
            <a:pPr lvl="1" algn="just">
              <a:buFont typeface="Wingdings" pitchFamily="2" charset="2"/>
              <a:buChar char="Ø"/>
            </a:pPr>
            <a:r>
              <a:rPr lang="pt-PT" sz="2200" b="1" u="sng" dirty="0" smtClean="0"/>
              <a:t>Chefe de mesa </a:t>
            </a:r>
          </a:p>
          <a:p>
            <a:pPr lvl="1" algn="just">
              <a:buFont typeface="Wingdings" pitchFamily="2" charset="2"/>
              <a:buChar char="Ø"/>
            </a:pPr>
            <a:endParaRPr lang="pt-PT" sz="500" b="1" u="sng" dirty="0" smtClean="0"/>
          </a:p>
          <a:p>
            <a:pPr lvl="1" algn="just"/>
            <a:r>
              <a:rPr lang="pt-PT" sz="2000" dirty="0" smtClean="0"/>
              <a:t>Elaboram os horários de pessoal, organizam e orientam todos os serviços do restaurante/bar e secções anexas (cave do dia, cafetaria e copa);</a:t>
            </a:r>
          </a:p>
          <a:p>
            <a:pPr lvl="1" algn="just"/>
            <a:endParaRPr lang="pt-PT" sz="500" dirty="0" smtClean="0"/>
          </a:p>
          <a:p>
            <a:pPr lvl="1" algn="just"/>
            <a:r>
              <a:rPr lang="pt-PT" sz="2000" dirty="0" smtClean="0"/>
              <a:t>Instruem os seus colaboradores sobre a forma como deverão efectuar os respectivos serviços;</a:t>
            </a:r>
          </a:p>
          <a:p>
            <a:pPr lvl="1" algn="just"/>
            <a:endParaRPr lang="pt-PT" sz="500" dirty="0" smtClean="0"/>
          </a:p>
          <a:p>
            <a:pPr lvl="1" algn="just"/>
            <a:r>
              <a:rPr lang="pt-PT" sz="2000" dirty="0" smtClean="0"/>
              <a:t>Recebem os clientes, à entrada do restaurante / bar, e depois de os cumprimentar, acompanha-os à mesa que lhes é destinada;</a:t>
            </a:r>
          </a:p>
          <a:p>
            <a:pPr lvl="1" algn="just"/>
            <a:endParaRPr lang="pt-PT" sz="500" dirty="0" smtClean="0"/>
          </a:p>
          <a:p>
            <a:pPr lvl="1" algn="just"/>
            <a:r>
              <a:rPr lang="pt-PT" sz="2000" dirty="0" smtClean="0"/>
              <a:t>Toma nota do pedido (salvo se esta função estiver designada a outra pessoa), auxilia e aconselha os clientes nas suas escolhas, se o Escanção estiver ocupado, pode tirar o pedido de bebidas. </a:t>
            </a:r>
            <a:endParaRPr lang="pt-PT" sz="2000" dirty="0"/>
          </a:p>
          <a:p>
            <a:pPr algn="just">
              <a:buFont typeface="Wingdings" pitchFamily="2" charset="2"/>
              <a:buChar char="Ø"/>
            </a:pPr>
            <a:endParaRPr lang="pt-PT" sz="2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2492896"/>
            <a:ext cx="8229600" cy="1143000"/>
          </a:xfrm>
        </p:spPr>
        <p:txBody>
          <a:bodyPr/>
          <a:lstStyle/>
          <a:p>
            <a:r>
              <a:rPr lang="pt-PT" dirty="0" smtClean="0"/>
              <a:t>- Breve história da hotelaria</a:t>
            </a:r>
            <a:endParaRPr lang="pt-P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784976" cy="1143000"/>
          </a:xfrm>
        </p:spPr>
        <p:txBody>
          <a:bodyPr>
            <a:normAutofit fontScale="90000"/>
          </a:bodyPr>
          <a:lstStyle/>
          <a:p>
            <a:r>
              <a:rPr lang="pt-PT" dirty="0" smtClean="0"/>
              <a:t>Brigadas dos estabelecimentos de restauração e bebidas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179512" y="1700808"/>
            <a:ext cx="8784976" cy="4896544"/>
          </a:xfrm>
        </p:spPr>
        <p:txBody>
          <a:bodyPr>
            <a:noAutofit/>
          </a:bodyPr>
          <a:lstStyle/>
          <a:p>
            <a:pPr lvl="1" algn="just">
              <a:buFont typeface="Wingdings" pitchFamily="2" charset="2"/>
              <a:buChar char="Ø"/>
            </a:pPr>
            <a:r>
              <a:rPr lang="pt-PT" sz="2200" b="1" u="sng" dirty="0" err="1" smtClean="0"/>
              <a:t>Sub-chefe</a:t>
            </a:r>
            <a:r>
              <a:rPr lang="pt-PT" sz="2200" b="1" u="sng" dirty="0" smtClean="0"/>
              <a:t> de mesa / chefe de bar</a:t>
            </a:r>
          </a:p>
          <a:p>
            <a:pPr lvl="1" algn="just">
              <a:buFont typeface="Wingdings" pitchFamily="2" charset="2"/>
              <a:buChar char="Ø"/>
            </a:pPr>
            <a:endParaRPr lang="pt-PT" sz="500" b="1" u="sng" dirty="0" smtClean="0"/>
          </a:p>
          <a:p>
            <a:pPr lvl="1"/>
            <a:r>
              <a:rPr lang="pt-PT" sz="2000" dirty="0" smtClean="0"/>
              <a:t>Substitui o Escanção e o chefe de restaurante nas suas ausências e impedimentos ou desempenha essas funções quando aquele não exista; </a:t>
            </a:r>
          </a:p>
          <a:p>
            <a:pPr lvl="1"/>
            <a:endParaRPr lang="pt-PT" sz="500" dirty="0" smtClean="0"/>
          </a:p>
          <a:p>
            <a:pPr lvl="1" algn="just"/>
            <a:r>
              <a:rPr lang="pt-PT" sz="2000" dirty="0" smtClean="0"/>
              <a:t>Compete dirigir os trabalhos de “mise-en-place”;</a:t>
            </a:r>
          </a:p>
          <a:p>
            <a:pPr lvl="1" algn="just"/>
            <a:endParaRPr lang="pt-PT" sz="500" dirty="0" smtClean="0"/>
          </a:p>
          <a:p>
            <a:pPr lvl="1"/>
            <a:r>
              <a:rPr lang="pt-PT" sz="2000" dirty="0" smtClean="0"/>
              <a:t>Ajuda o chefe de restaurante na recepção dos convivas, a tirar pedidos aos clientes e fazer sugestões sobre a iguarias constantes na ementa;</a:t>
            </a:r>
          </a:p>
          <a:p>
            <a:pPr lvl="1"/>
            <a:endParaRPr lang="pt-PT" sz="500" dirty="0" smtClean="0"/>
          </a:p>
          <a:p>
            <a:pPr lvl="1"/>
            <a:r>
              <a:rPr lang="pt-PT" sz="2000" dirty="0" smtClean="0"/>
              <a:t>Executa os serviços de cozinha de sala;</a:t>
            </a:r>
          </a:p>
          <a:p>
            <a:pPr lvl="1"/>
            <a:endParaRPr lang="pt-PT" sz="500" dirty="0" smtClean="0"/>
          </a:p>
          <a:p>
            <a:pPr lvl="1"/>
            <a:r>
              <a:rPr lang="pt-PT" sz="2000" dirty="0" smtClean="0"/>
              <a:t>O subchefe de restaurante deve ter os mesmos conhecimentos, ou muito aproximados, do Chefe de restaurante.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784976" cy="1143000"/>
          </a:xfrm>
        </p:spPr>
        <p:txBody>
          <a:bodyPr>
            <a:normAutofit fontScale="90000"/>
          </a:bodyPr>
          <a:lstStyle/>
          <a:p>
            <a:r>
              <a:rPr lang="pt-PT" dirty="0" smtClean="0"/>
              <a:t>Brigadas dos estabelecimentos de restauração e bebidas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179512" y="1700808"/>
            <a:ext cx="8784976" cy="4896544"/>
          </a:xfrm>
        </p:spPr>
        <p:txBody>
          <a:bodyPr>
            <a:noAutofit/>
          </a:bodyPr>
          <a:lstStyle/>
          <a:p>
            <a:pPr lvl="1" algn="just">
              <a:buFont typeface="Wingdings" pitchFamily="2" charset="2"/>
              <a:buChar char="Ø"/>
            </a:pPr>
            <a:r>
              <a:rPr lang="pt-PT" sz="2200" b="1" u="sng" dirty="0" smtClean="0"/>
              <a:t>Escanção</a:t>
            </a:r>
          </a:p>
          <a:p>
            <a:pPr lvl="1" algn="just">
              <a:buFont typeface="Wingdings" pitchFamily="2" charset="2"/>
              <a:buChar char="Ø"/>
            </a:pPr>
            <a:endParaRPr lang="pt-PT" sz="500" b="1" u="sng" dirty="0" smtClean="0"/>
          </a:p>
          <a:p>
            <a:pPr lvl="1"/>
            <a:r>
              <a:rPr lang="pt-PT" sz="2000" dirty="0" smtClean="0"/>
              <a:t>Dotado de formação especifica, é o responsável por todo o serviço de vinhos e outras bebidas servidas durante as refeições;</a:t>
            </a:r>
          </a:p>
          <a:p>
            <a:pPr lvl="1"/>
            <a:r>
              <a:rPr lang="pt-PT" sz="2000" dirty="0" smtClean="0"/>
              <a:t>Sugere o aperitivo, e após a escolha da ementa, aconselha os vinhos adequados para a mesma ou aceita simplesmente o pedido do cliente;</a:t>
            </a:r>
          </a:p>
          <a:p>
            <a:pPr lvl="1"/>
            <a:r>
              <a:rPr lang="pt-PT" sz="2000" dirty="0" smtClean="0"/>
              <a:t>Deve executar o serviço de vinhos, provando ou dando a provar antes de servir o vinho;</a:t>
            </a:r>
          </a:p>
          <a:p>
            <a:pPr lvl="1"/>
            <a:r>
              <a:rPr lang="pt-PT" sz="2000" dirty="0" smtClean="0"/>
              <a:t>Deve possuir conhecimentos além dos da sua especialidade, que lhe permitam substituir o chefe ou subchefe em qualquer impedimento;</a:t>
            </a:r>
          </a:p>
          <a:p>
            <a:pPr lvl="1"/>
            <a:r>
              <a:rPr lang="pt-PT" sz="2000" dirty="0" smtClean="0"/>
              <a:t>Deve ter conhecimentos de bar, pois é vulgar ser solicitado para esse tipo de serviço;</a:t>
            </a:r>
          </a:p>
          <a:p>
            <a:pPr lvl="1"/>
            <a:r>
              <a:rPr lang="pt-PT" sz="2000" dirty="0" smtClean="0"/>
              <a:t>Deve conhecer tanto os vinhos nacionais como os vinhos estrangeiros.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784976" cy="1143000"/>
          </a:xfrm>
        </p:spPr>
        <p:txBody>
          <a:bodyPr>
            <a:normAutofit fontScale="90000"/>
          </a:bodyPr>
          <a:lstStyle/>
          <a:p>
            <a:r>
              <a:rPr lang="pt-PT" dirty="0" smtClean="0"/>
              <a:t>Brigadas dos estabelecimentos de restauração e bebidas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179512" y="1700808"/>
            <a:ext cx="8784976" cy="4896544"/>
          </a:xfrm>
        </p:spPr>
        <p:txBody>
          <a:bodyPr>
            <a:noAutofit/>
          </a:bodyPr>
          <a:lstStyle/>
          <a:p>
            <a:pPr lvl="1" algn="just">
              <a:buFont typeface="Wingdings" pitchFamily="2" charset="2"/>
              <a:buChar char="Ø"/>
            </a:pPr>
            <a:r>
              <a:rPr lang="pt-PT" sz="2200" b="1" u="sng" dirty="0" smtClean="0"/>
              <a:t>Empregado de mesa de 1ª / Barman de 1ª</a:t>
            </a:r>
          </a:p>
          <a:p>
            <a:pPr lvl="1" algn="just">
              <a:buFont typeface="Wingdings" pitchFamily="2" charset="2"/>
              <a:buChar char="Ø"/>
            </a:pPr>
            <a:endParaRPr lang="pt-PT" sz="500" b="1" u="sng" dirty="0" smtClean="0"/>
          </a:p>
          <a:p>
            <a:pPr lvl="1" algn="just"/>
            <a:r>
              <a:rPr lang="pt-PT" sz="2000" dirty="0" smtClean="0"/>
              <a:t>Executa a pré-preparação da sala (mesas);</a:t>
            </a:r>
          </a:p>
          <a:p>
            <a:pPr lvl="1" algn="just"/>
            <a:r>
              <a:rPr lang="pt-PT" sz="2000" dirty="0" smtClean="0"/>
              <a:t>Durante as refeições é responsável pelo turno que lhe for atribuído, servindo os clientes;</a:t>
            </a:r>
          </a:p>
          <a:p>
            <a:pPr lvl="1" algn="just"/>
            <a:r>
              <a:rPr lang="pt-PT" sz="2000" dirty="0" smtClean="0"/>
              <a:t>Pode ter um ajudante (commis) que será “orientado” pelo próprio;</a:t>
            </a:r>
          </a:p>
          <a:p>
            <a:pPr lvl="1" algn="just"/>
            <a:r>
              <a:rPr lang="pt-PT" sz="2000" dirty="0" smtClean="0"/>
              <a:t>Deve saber espinhar e dividir peixes de várias espécies, desossar e trinchar várias carnes e aves, bem como descascar, descaroçar e dividir frutas, entre outras tarefas;</a:t>
            </a:r>
          </a:p>
          <a:p>
            <a:pPr lvl="1" algn="just"/>
            <a:r>
              <a:rPr lang="pt-PT" sz="2000" dirty="0" smtClean="0"/>
              <a:t>Deve conhecer as regras de serviços e a etiqueta, não esquecendo os requisitos de higiene, segurança e disciplina. Também deve possuir alguns conhecimentos de vinhos, de bar, de cozinha, entre outras secções.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784976" cy="1143000"/>
          </a:xfrm>
        </p:spPr>
        <p:txBody>
          <a:bodyPr>
            <a:normAutofit fontScale="90000"/>
          </a:bodyPr>
          <a:lstStyle/>
          <a:p>
            <a:r>
              <a:rPr lang="pt-PT" dirty="0" smtClean="0"/>
              <a:t>Brigadas dos estabelecimentos de restauração e bebidas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179512" y="1700808"/>
            <a:ext cx="8784976" cy="4896544"/>
          </a:xfrm>
        </p:spPr>
        <p:txBody>
          <a:bodyPr>
            <a:noAutofit/>
          </a:bodyPr>
          <a:lstStyle/>
          <a:p>
            <a:pPr lvl="1" algn="just">
              <a:buFont typeface="Wingdings" pitchFamily="2" charset="2"/>
              <a:buChar char="Ø"/>
            </a:pPr>
            <a:r>
              <a:rPr lang="pt-PT" sz="2200" b="1" u="sng" dirty="0" smtClean="0"/>
              <a:t>Empregado de mesa de 2ª / Barman de 2ª</a:t>
            </a:r>
          </a:p>
          <a:p>
            <a:pPr lvl="1" algn="just">
              <a:buNone/>
            </a:pPr>
            <a:endParaRPr lang="pt-PT" sz="2000" b="1" u="sng" dirty="0" smtClean="0"/>
          </a:p>
          <a:p>
            <a:pPr lvl="1" algn="just">
              <a:buFont typeface="Wingdings" pitchFamily="2" charset="2"/>
              <a:buChar char="Ø"/>
            </a:pPr>
            <a:endParaRPr lang="pt-PT" sz="500" b="1" u="sng" dirty="0" smtClean="0"/>
          </a:p>
          <a:p>
            <a:pPr lvl="1" algn="just"/>
            <a:r>
              <a:rPr lang="pt-PT" sz="2000" dirty="0" smtClean="0"/>
              <a:t>Prepara os carros de restaurante, aparadores, limpa copos/louça/talher e faz a troca da roupa;</a:t>
            </a:r>
          </a:p>
          <a:p>
            <a:pPr lvl="1" algn="just"/>
            <a:endParaRPr lang="pt-PT" sz="2000" dirty="0" smtClean="0"/>
          </a:p>
          <a:p>
            <a:pPr lvl="1" algn="just"/>
            <a:r>
              <a:rPr lang="pt-PT" sz="2000" dirty="0" smtClean="0"/>
              <a:t>Ajuda o chefe de turno na preparação da sala;</a:t>
            </a:r>
          </a:p>
          <a:p>
            <a:pPr lvl="1" algn="just"/>
            <a:endParaRPr lang="pt-PT" sz="2000" dirty="0" smtClean="0"/>
          </a:p>
          <a:p>
            <a:pPr lvl="1" algn="just"/>
            <a:r>
              <a:rPr lang="pt-PT" sz="2000" dirty="0" smtClean="0"/>
              <a:t>Faz o levantamento das requisições e arruma as bebidas/géneros necessários para o serviço; </a:t>
            </a:r>
          </a:p>
          <a:p>
            <a:pPr lvl="1" algn="just"/>
            <a:endParaRPr lang="pt-PT" sz="2000" dirty="0" smtClean="0"/>
          </a:p>
          <a:p>
            <a:pPr lvl="1" algn="just"/>
            <a:r>
              <a:rPr lang="pt-PT" sz="2000" dirty="0" smtClean="0"/>
              <a:t>Durante a refeição ajuda no serviço do seu turno (commis).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784976" cy="1143000"/>
          </a:xfrm>
        </p:spPr>
        <p:txBody>
          <a:bodyPr>
            <a:normAutofit fontScale="90000"/>
          </a:bodyPr>
          <a:lstStyle/>
          <a:p>
            <a:r>
              <a:rPr lang="pt-PT" dirty="0" smtClean="0"/>
              <a:t>Brigadas dos estabelecimentos de restauração e bebidas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179512" y="1700808"/>
            <a:ext cx="8784976" cy="4896544"/>
          </a:xfrm>
        </p:spPr>
        <p:txBody>
          <a:bodyPr>
            <a:noAutofit/>
          </a:bodyPr>
          <a:lstStyle/>
          <a:p>
            <a:pPr lvl="1" algn="just">
              <a:buFont typeface="Wingdings" pitchFamily="2" charset="2"/>
              <a:buChar char="Ø"/>
            </a:pPr>
            <a:r>
              <a:rPr lang="pt-PT" sz="2200" b="1" u="sng" dirty="0" smtClean="0"/>
              <a:t>Aprendiz</a:t>
            </a:r>
          </a:p>
          <a:p>
            <a:pPr lvl="1" algn="just">
              <a:buFont typeface="Wingdings" pitchFamily="2" charset="2"/>
              <a:buChar char="Ø"/>
            </a:pPr>
            <a:endParaRPr lang="pt-PT" sz="500" b="1" u="sng" dirty="0" smtClean="0"/>
          </a:p>
          <a:p>
            <a:pPr lvl="1" algn="just"/>
            <a:r>
              <a:rPr lang="pt-PT" sz="2000" dirty="0" smtClean="0"/>
              <a:t>Vai tornando conhecimento dos trabalhos atribuídos ao ajudante de turno (empregado de mesa de 2ª);</a:t>
            </a:r>
          </a:p>
          <a:p>
            <a:pPr lvl="1" algn="just"/>
            <a:endParaRPr lang="pt-PT" sz="2000" dirty="0" smtClean="0"/>
          </a:p>
          <a:p>
            <a:pPr lvl="1" algn="just"/>
            <a:r>
              <a:rPr lang="pt-PT" sz="2000" dirty="0" smtClean="0"/>
              <a:t>Ajuda na execução das tarefas do ajudante de turno;</a:t>
            </a:r>
          </a:p>
          <a:p>
            <a:pPr lvl="1" algn="just"/>
            <a:endParaRPr lang="pt-PT" sz="2000" dirty="0" smtClean="0"/>
          </a:p>
          <a:p>
            <a:pPr lvl="1" algn="just"/>
            <a:r>
              <a:rPr lang="pt-PT" sz="2000" dirty="0" smtClean="0"/>
              <a:t>Normalmente esta função é desempenhada por estagiários, ou seja, é comum ser um posto temporário;</a:t>
            </a:r>
          </a:p>
          <a:p>
            <a:pPr lvl="1" algn="just"/>
            <a:endParaRPr lang="pt-PT" sz="2000" dirty="0" smtClean="0"/>
          </a:p>
          <a:p>
            <a:pPr lvl="1" algn="just"/>
            <a:r>
              <a:rPr lang="pt-PT" sz="2000" dirty="0" smtClean="0"/>
              <a:t>Em alguns </a:t>
            </a:r>
            <a:r>
              <a:rPr lang="pt-PT" sz="2000" dirty="0" smtClean="0"/>
              <a:t>casos, mediante a experiência ou nível de aprendizagem/conhecimentos do aprendiz este pode desempenhar funções de ajudante de turno.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784976" cy="1143000"/>
          </a:xfrm>
        </p:spPr>
        <p:txBody>
          <a:bodyPr>
            <a:normAutofit fontScale="90000"/>
          </a:bodyPr>
          <a:lstStyle/>
          <a:p>
            <a:r>
              <a:rPr lang="pt-PT" dirty="0" smtClean="0"/>
              <a:t>Brigadas dos estabelecimentos de restauração e bebidas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179512" y="1700808"/>
            <a:ext cx="8784976" cy="4896544"/>
          </a:xfrm>
        </p:spPr>
        <p:txBody>
          <a:bodyPr>
            <a:noAutofit/>
          </a:bodyPr>
          <a:lstStyle/>
          <a:p>
            <a:pPr lvl="1" algn="just">
              <a:buFont typeface="Wingdings" pitchFamily="2" charset="2"/>
              <a:buChar char="q"/>
            </a:pPr>
            <a:r>
              <a:rPr lang="pt-PT" sz="2200" b="1" u="sng" dirty="0" smtClean="0"/>
              <a:t>Fardamento da brigada de restaurante</a:t>
            </a:r>
          </a:p>
          <a:p>
            <a:pPr lvl="1" algn="just">
              <a:buFont typeface="Wingdings" pitchFamily="2" charset="2"/>
              <a:buChar char="Ø"/>
            </a:pPr>
            <a:endParaRPr lang="pt-PT" sz="500" b="1" u="sng" dirty="0" smtClean="0"/>
          </a:p>
          <a:p>
            <a:pPr algn="just">
              <a:buFont typeface="Wingdings" pitchFamily="2" charset="2"/>
              <a:buChar char="§"/>
            </a:pPr>
            <a:r>
              <a:rPr lang="pt-PT" sz="2000" dirty="0" smtClean="0"/>
              <a:t>As indumentárias dos empregados de mesa, de serviço em restaurantes ou hotéis, variam de casa para casa, dependendo ainda da categoria das mesmas, bem como do estilo e decoração das salas, entre outras coisas;</a:t>
            </a:r>
          </a:p>
          <a:p>
            <a:pPr algn="just">
              <a:buFont typeface="Wingdings" pitchFamily="2" charset="2"/>
              <a:buChar char="§"/>
            </a:pPr>
            <a:endParaRPr lang="pt-PT" sz="500" dirty="0" smtClean="0"/>
          </a:p>
          <a:p>
            <a:pPr algn="just">
              <a:buFont typeface="Wingdings" pitchFamily="2" charset="2"/>
              <a:buChar char="§"/>
            </a:pPr>
            <a:r>
              <a:rPr lang="pt-PT" sz="2000" dirty="0" smtClean="0"/>
              <a:t>De um modo geral, parte das fardas utilizadas são fornecidas pela entidade empregadora (restaurante / hotel), o que permite uma mais fácil uniformização dos mesmo;</a:t>
            </a:r>
          </a:p>
          <a:p>
            <a:pPr algn="just">
              <a:buFont typeface="Wingdings" pitchFamily="2" charset="2"/>
              <a:buChar char="§"/>
            </a:pPr>
            <a:endParaRPr lang="pt-PT" sz="500" dirty="0" smtClean="0"/>
          </a:p>
          <a:p>
            <a:pPr algn="just">
              <a:buFont typeface="Wingdings" pitchFamily="2" charset="2"/>
              <a:buChar char="§"/>
            </a:pPr>
            <a:r>
              <a:rPr lang="pt-PT" sz="2000" dirty="0" smtClean="0"/>
              <a:t>Por norma o empregado de mesa possui algumas peças de roupa, devendo para isso o responsável do restaurante indicar ao empregado o que deverá obter;</a:t>
            </a:r>
          </a:p>
          <a:p>
            <a:pPr algn="just">
              <a:buFont typeface="Wingdings" pitchFamily="2" charset="2"/>
              <a:buChar char="§"/>
            </a:pPr>
            <a:endParaRPr lang="pt-PT" sz="500" dirty="0" smtClean="0"/>
          </a:p>
          <a:p>
            <a:pPr algn="just">
              <a:buFont typeface="Wingdings" pitchFamily="2" charset="2"/>
              <a:buChar char="§"/>
            </a:pPr>
            <a:r>
              <a:rPr lang="pt-PT" sz="2000" dirty="0" smtClean="0"/>
              <a:t>Em qualquer dos casos, o empregado é responsável pelas suas fardas, as quais deverá manter em perfeito estado de conservação e sempre muito limpas.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784976" cy="1143000"/>
          </a:xfrm>
        </p:spPr>
        <p:txBody>
          <a:bodyPr>
            <a:normAutofit fontScale="90000"/>
          </a:bodyPr>
          <a:lstStyle/>
          <a:p>
            <a:r>
              <a:rPr lang="pt-PT" dirty="0" smtClean="0"/>
              <a:t>Brigadas dos estabelecimentos de restauração e bebidas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179512" y="1700808"/>
            <a:ext cx="8784976" cy="4896544"/>
          </a:xfrm>
        </p:spPr>
        <p:txBody>
          <a:bodyPr>
            <a:noAutofit/>
          </a:bodyPr>
          <a:lstStyle/>
          <a:p>
            <a:pPr algn="just">
              <a:buFont typeface="Wingdings" pitchFamily="2" charset="2"/>
              <a:buChar char="§"/>
              <a:defRPr/>
            </a:pPr>
            <a:endParaRPr lang="pt-PT" sz="2000" dirty="0" smtClean="0">
              <a:ln w="50800"/>
            </a:endParaRPr>
          </a:p>
          <a:p>
            <a:pPr algn="just">
              <a:buFont typeface="Wingdings" pitchFamily="2" charset="2"/>
              <a:buChar char="§"/>
              <a:defRPr/>
            </a:pPr>
            <a:r>
              <a:rPr lang="pt-PT" sz="2000" dirty="0" smtClean="0">
                <a:ln w="50800"/>
              </a:rPr>
              <a:t>A indumentária normal, constituindo pertença dos profissionais é a seguinte:</a:t>
            </a:r>
          </a:p>
          <a:p>
            <a:pPr lvl="1" algn="just">
              <a:buFont typeface="Wingdings" pitchFamily="2" charset="2"/>
              <a:buChar char="§"/>
              <a:defRPr/>
            </a:pPr>
            <a:r>
              <a:rPr lang="pt-PT" sz="1600" dirty="0" smtClean="0">
                <a:ln w="50800"/>
              </a:rPr>
              <a:t>Homens – Calça preta, sapatos e meias pretas, colete preto ou casaco branco, camisa branca e gravata ou laço preto. </a:t>
            </a:r>
          </a:p>
          <a:p>
            <a:pPr lvl="1" algn="just">
              <a:buFont typeface="Wingdings" pitchFamily="2" charset="2"/>
              <a:buChar char="§"/>
              <a:defRPr/>
            </a:pPr>
            <a:r>
              <a:rPr lang="pt-PT" sz="1600" dirty="0" smtClean="0">
                <a:ln w="50800"/>
              </a:rPr>
              <a:t>Mulheres – Saia preta, blusa branca, gravata ou laço preto casaco preto, sapatos pretos e meias cor da pele.</a:t>
            </a:r>
          </a:p>
          <a:p>
            <a:pPr lvl="1" algn="just">
              <a:buNone/>
              <a:defRPr/>
            </a:pPr>
            <a:endParaRPr lang="pt-PT" sz="1600" dirty="0" smtClean="0">
              <a:ln w="50800"/>
            </a:endParaRPr>
          </a:p>
          <a:p>
            <a:pPr algn="just">
              <a:buFont typeface="Wingdings" pitchFamily="2" charset="2"/>
              <a:buChar char="§"/>
              <a:defRPr/>
            </a:pPr>
            <a:r>
              <a:rPr lang="pt-PT" sz="2000" dirty="0" smtClean="0">
                <a:ln w="50800"/>
              </a:rPr>
              <a:t>A indumentária de Escanção ou Chefe de Vinhos é a seguinte:</a:t>
            </a:r>
          </a:p>
          <a:p>
            <a:pPr lvl="1" algn="just">
              <a:buFont typeface="Wingdings" pitchFamily="2" charset="2"/>
              <a:buChar char="§"/>
              <a:defRPr/>
            </a:pPr>
            <a:r>
              <a:rPr lang="pt-PT" sz="1600" dirty="0" smtClean="0">
                <a:ln w="50800"/>
              </a:rPr>
              <a:t>Calça preta, camisa branca, casaco </a:t>
            </a:r>
            <a:r>
              <a:rPr lang="pt-PT" sz="1600" dirty="0" err="1" smtClean="0">
                <a:ln w="50800"/>
              </a:rPr>
              <a:t>bordeaux</a:t>
            </a:r>
            <a:r>
              <a:rPr lang="pt-PT" sz="1600" dirty="0" smtClean="0">
                <a:ln w="50800"/>
              </a:rPr>
              <a:t> com emblema da Associação, pode usar avental de pele com bolso grande, gravata preta, meias pretas e sapatos clássicos pretos.</a:t>
            </a:r>
          </a:p>
          <a:p>
            <a:pPr lvl="1" algn="just">
              <a:buNone/>
              <a:defRPr/>
            </a:pPr>
            <a:endParaRPr lang="pt-PT" sz="1000" dirty="0" smtClean="0">
              <a:ln w="50800"/>
            </a:endParaRPr>
          </a:p>
          <a:p>
            <a:pPr algn="just">
              <a:buFont typeface="Wingdings" pitchFamily="2" charset="2"/>
              <a:buChar char="§"/>
              <a:defRPr/>
            </a:pPr>
            <a:r>
              <a:rPr lang="pt-PT" sz="2000" dirty="0" smtClean="0">
                <a:ln w="50800"/>
              </a:rPr>
              <a:t>Qualquer outra indumentária seja qual for a categoria do profissional, será paga pela entidade patronal.</a:t>
            </a:r>
          </a:p>
          <a:p>
            <a:pPr algn="just">
              <a:buNone/>
              <a:defRPr/>
            </a:pPr>
            <a:endParaRPr lang="pt-PT" sz="2000" dirty="0" smtClean="0">
              <a:ln w="50800"/>
            </a:endParaRPr>
          </a:p>
          <a:p>
            <a:pPr lvl="1" algn="just">
              <a:buFont typeface="Wingdings" pitchFamily="2" charset="2"/>
              <a:buChar char="Ø"/>
            </a:pPr>
            <a:endParaRPr lang="pt-PT" sz="500" u="sng" dirty="0" smtClean="0"/>
          </a:p>
          <a:p>
            <a:pPr lvl="1" algn="just">
              <a:buFont typeface="Wingdings" pitchFamily="2" charset="2"/>
              <a:buChar char="Ø"/>
            </a:pPr>
            <a:endParaRPr lang="pt-PT" sz="500" u="sng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784976" cy="1143000"/>
          </a:xfrm>
        </p:spPr>
        <p:txBody>
          <a:bodyPr>
            <a:normAutofit fontScale="90000"/>
          </a:bodyPr>
          <a:lstStyle/>
          <a:p>
            <a:r>
              <a:rPr lang="pt-PT" dirty="0" smtClean="0"/>
              <a:t>Brigadas dos estabelecimentos de restauração e bebidas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179512" y="1700808"/>
            <a:ext cx="8784976" cy="4896544"/>
          </a:xfrm>
        </p:spPr>
        <p:txBody>
          <a:bodyPr>
            <a:noAutofit/>
          </a:bodyPr>
          <a:lstStyle/>
          <a:p>
            <a:pPr lvl="1" algn="just">
              <a:buFont typeface="Wingdings" pitchFamily="2" charset="2"/>
              <a:buChar char="q"/>
            </a:pPr>
            <a:r>
              <a:rPr lang="pt-PT" sz="2200" b="1" u="sng" dirty="0" smtClean="0"/>
              <a:t>Cuidados a ter com a farda</a:t>
            </a:r>
          </a:p>
          <a:p>
            <a:pPr lvl="1" algn="just">
              <a:buNone/>
            </a:pPr>
            <a:endParaRPr lang="pt-PT" sz="1100" b="1" u="sng" dirty="0" smtClean="0"/>
          </a:p>
          <a:p>
            <a:pPr lvl="1" algn="just">
              <a:buFont typeface="Wingdings" pitchFamily="2" charset="2"/>
              <a:buChar char="Ø"/>
            </a:pPr>
            <a:endParaRPr lang="pt-PT" sz="500" b="1" u="sng" dirty="0" smtClean="0"/>
          </a:p>
          <a:p>
            <a:pPr algn="just">
              <a:buFont typeface="Wingdings" pitchFamily="2" charset="2"/>
              <a:buChar char="§"/>
            </a:pPr>
            <a:r>
              <a:rPr lang="pt-PT" sz="2000" dirty="0" smtClean="0">
                <a:ln w="50800"/>
              </a:rPr>
              <a:t>As roupas devem primar sempre pela ausência de nódoas;</a:t>
            </a:r>
          </a:p>
          <a:p>
            <a:pPr algn="just">
              <a:buFont typeface="Wingdings" pitchFamily="2" charset="2"/>
              <a:buChar char="§"/>
            </a:pPr>
            <a:endParaRPr lang="pt-PT" sz="1500" dirty="0" smtClean="0">
              <a:ln w="50800"/>
            </a:endParaRPr>
          </a:p>
          <a:p>
            <a:pPr algn="just">
              <a:buFont typeface="Wingdings" pitchFamily="2" charset="2"/>
              <a:buChar char="§"/>
            </a:pPr>
            <a:r>
              <a:rPr lang="pt-PT" sz="2000" dirty="0" smtClean="0">
                <a:ln w="50800"/>
              </a:rPr>
              <a:t>Calças bem vincadas, todo o fato bem limpo e não amarrotado</a:t>
            </a:r>
            <a:r>
              <a:rPr lang="pt-PT" sz="2000" dirty="0" smtClean="0"/>
              <a:t>;</a:t>
            </a:r>
          </a:p>
          <a:p>
            <a:pPr algn="just">
              <a:buNone/>
            </a:pPr>
            <a:endParaRPr lang="pt-PT" sz="1500" dirty="0" smtClean="0"/>
          </a:p>
          <a:p>
            <a:pPr algn="just">
              <a:buFont typeface="Wingdings" pitchFamily="2" charset="2"/>
              <a:buChar char="§"/>
              <a:defRPr/>
            </a:pPr>
            <a:r>
              <a:rPr lang="pt-PT" sz="2000" dirty="0" smtClean="0">
                <a:ln w="50800"/>
              </a:rPr>
              <a:t>Os sapatos devem andar sempre bem engraxados, para evitar ruído, os sapatos devem ser de borracha;</a:t>
            </a:r>
          </a:p>
          <a:p>
            <a:pPr algn="just">
              <a:buFont typeface="Wingdings" pitchFamily="2" charset="2"/>
              <a:buChar char="§"/>
              <a:defRPr/>
            </a:pPr>
            <a:endParaRPr lang="pt-PT" sz="1500" dirty="0" smtClean="0">
              <a:ln w="50800"/>
            </a:endParaRPr>
          </a:p>
          <a:p>
            <a:pPr algn="just">
              <a:buFont typeface="Wingdings" pitchFamily="2" charset="2"/>
              <a:buChar char="§"/>
              <a:defRPr/>
            </a:pPr>
            <a:r>
              <a:rPr lang="pt-PT" sz="2000" dirty="0" smtClean="0">
                <a:ln w="50800"/>
              </a:rPr>
              <a:t>É conivente possuir dois pares ou mais de sapatos, para evitar a acumulação de suor e possível mau cheiro, e peúgas pretas em abundância, para mudas frequentes.</a:t>
            </a:r>
            <a:endParaRPr lang="pt-PT" sz="5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784976" cy="1143000"/>
          </a:xfrm>
        </p:spPr>
        <p:txBody>
          <a:bodyPr>
            <a:normAutofit fontScale="90000"/>
          </a:bodyPr>
          <a:lstStyle/>
          <a:p>
            <a:r>
              <a:rPr lang="pt-PT" dirty="0" smtClean="0"/>
              <a:t>Brigadas dos estabelecimentos de restauração e bebidas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179512" y="1700808"/>
            <a:ext cx="8784976" cy="4896544"/>
          </a:xfrm>
        </p:spPr>
        <p:txBody>
          <a:bodyPr>
            <a:noAutofit/>
          </a:bodyPr>
          <a:lstStyle/>
          <a:p>
            <a:pPr lvl="1" algn="just">
              <a:buFont typeface="Courier New" pitchFamily="49" charset="0"/>
              <a:buChar char="o"/>
            </a:pPr>
            <a:r>
              <a:rPr lang="pt-PT" sz="2200" b="1" u="sng" dirty="0" smtClean="0"/>
              <a:t>Como calcular uma brigada</a:t>
            </a:r>
          </a:p>
          <a:p>
            <a:pPr lvl="1" algn="just">
              <a:buNone/>
            </a:pPr>
            <a:endParaRPr lang="pt-PT" sz="1100" b="1" u="sng" dirty="0" smtClean="0"/>
          </a:p>
          <a:p>
            <a:pPr lvl="1" algn="just">
              <a:buFont typeface="Wingdings" pitchFamily="2" charset="2"/>
              <a:buChar char="Ø"/>
            </a:pPr>
            <a:endParaRPr lang="pt-PT" sz="500" b="1" u="sng" dirty="0" smtClean="0"/>
          </a:p>
          <a:p>
            <a:pPr algn="just"/>
            <a:r>
              <a:rPr lang="pt-PT" sz="2000" dirty="0" smtClean="0"/>
              <a:t>Para restaurantes clássicos, independentemente da sua categoria, é sempre necessária a existência de um chefe de mesa. Os restantes elementos já variam em virtude da categoria do restaurante e capacidade do mesmo;</a:t>
            </a:r>
          </a:p>
          <a:p>
            <a:pPr algn="just"/>
            <a:endParaRPr lang="pt-PT" sz="1000" dirty="0" smtClean="0"/>
          </a:p>
          <a:p>
            <a:pPr algn="just"/>
            <a:r>
              <a:rPr lang="pt-PT" sz="2000" dirty="0" smtClean="0"/>
              <a:t>Os subchefes de mesa só se justificam para hotéis de quatro e cinco estrelas, ou de três, mas com mais de 50 mesas;	</a:t>
            </a:r>
          </a:p>
          <a:p>
            <a:pPr algn="just"/>
            <a:endParaRPr lang="pt-PT" sz="1000" dirty="0" smtClean="0"/>
          </a:p>
          <a:p>
            <a:pPr algn="just">
              <a:buFont typeface="Wingdings" pitchFamily="2" charset="2"/>
              <a:buChar char="§"/>
            </a:pPr>
            <a:endParaRPr lang="pt-PT" sz="500" dirty="0" smtClean="0"/>
          </a:p>
          <a:p>
            <a:r>
              <a:rPr lang="pt-PT" sz="2000" dirty="0" smtClean="0"/>
              <a:t>A existência de um escanção só se justifica se o restaurante for de luxo, caso contrário haverá somente um chefe de vinhos;</a:t>
            </a:r>
          </a:p>
          <a:p>
            <a:endParaRPr lang="pt-PT" sz="1000" dirty="0" smtClean="0"/>
          </a:p>
          <a:p>
            <a:endParaRPr lang="pt-PT" sz="500" dirty="0" smtClean="0"/>
          </a:p>
          <a:p>
            <a:pPr algn="just"/>
            <a:r>
              <a:rPr lang="pt-PT" sz="2000" dirty="0" smtClean="0"/>
              <a:t>O número de chefes de turno acha-se dividindo o nº de mesas necessárias pelo nº de mesas que cada um tem a seu cargo;</a:t>
            </a:r>
          </a:p>
          <a:p>
            <a:pPr algn="just">
              <a:buFont typeface="Wingdings" pitchFamily="2" charset="2"/>
              <a:buChar char="§"/>
            </a:pPr>
            <a:endParaRPr lang="pt-PT" sz="5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784976" cy="1143000"/>
          </a:xfrm>
        </p:spPr>
        <p:txBody>
          <a:bodyPr>
            <a:normAutofit fontScale="90000"/>
          </a:bodyPr>
          <a:lstStyle/>
          <a:p>
            <a:r>
              <a:rPr lang="pt-PT" dirty="0" smtClean="0"/>
              <a:t>Brigadas dos estabelecimentos de restauração e bebidas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179512" y="1700808"/>
            <a:ext cx="8784976" cy="4896544"/>
          </a:xfrm>
        </p:spPr>
        <p:txBody>
          <a:bodyPr>
            <a:noAutofit/>
          </a:bodyPr>
          <a:lstStyle/>
          <a:p>
            <a:pPr algn="just">
              <a:buNone/>
            </a:pPr>
            <a:endParaRPr lang="pt-PT" sz="500" dirty="0" smtClean="0"/>
          </a:p>
          <a:p>
            <a:pPr algn="just"/>
            <a:r>
              <a:rPr lang="pt-PT" sz="2000" dirty="0" smtClean="0"/>
              <a:t>O nº de mesas a cargo de cada chefe de turno está em função essencialmente da categoria do estabelecimento e do tipo de serviço aí efectuado, por exemplo:	</a:t>
            </a:r>
          </a:p>
          <a:p>
            <a:pPr lvl="4" algn="just">
              <a:buNone/>
            </a:pPr>
            <a:r>
              <a:rPr lang="pt-PT" dirty="0" smtClean="0"/>
              <a:t>- Hotéis de 5 estrelas: 4 a 6 mesas por turno;</a:t>
            </a:r>
          </a:p>
          <a:p>
            <a:pPr algn="just">
              <a:buNone/>
            </a:pPr>
            <a:r>
              <a:rPr lang="pt-PT" sz="2000" dirty="0" smtClean="0"/>
              <a:t>			- Hotéis de 4 estrelas: 6 a 8 mesas por turno;</a:t>
            </a:r>
          </a:p>
          <a:p>
            <a:pPr algn="just">
              <a:buNone/>
            </a:pPr>
            <a:r>
              <a:rPr lang="pt-PT" sz="2000" dirty="0" smtClean="0"/>
              <a:t>			- Hotéis de 3 estrelas: 8 a 10 mesas por turno;</a:t>
            </a:r>
          </a:p>
          <a:p>
            <a:pPr algn="just">
              <a:buNone/>
            </a:pPr>
            <a:endParaRPr lang="pt-PT" sz="1000" dirty="0" smtClean="0"/>
          </a:p>
          <a:p>
            <a:pPr algn="just"/>
            <a:r>
              <a:rPr lang="pt-PT" sz="2000" dirty="0" smtClean="0"/>
              <a:t>O nº de ajudantes de turno é aproximadamente metade do nº de chefes de turno;</a:t>
            </a:r>
          </a:p>
          <a:p>
            <a:pPr algn="just"/>
            <a:endParaRPr lang="pt-PT" sz="1000" dirty="0" smtClean="0"/>
          </a:p>
          <a:p>
            <a:pPr algn="just"/>
            <a:r>
              <a:rPr lang="pt-PT" sz="2000" dirty="0" smtClean="0"/>
              <a:t>Para os ajudantes de vinhos o nº é calculado, sabendo que se por 50 mesas são precisos 4 ajudantes, para 100 são precisos 7 (tiram-se sempre 1);</a:t>
            </a:r>
          </a:p>
          <a:p>
            <a:pPr algn="just"/>
            <a:endParaRPr lang="pt-PT" sz="2000" dirty="0" smtClean="0"/>
          </a:p>
          <a:p>
            <a:pPr algn="just"/>
            <a:endParaRPr lang="pt-PT" sz="2000" dirty="0" smtClean="0"/>
          </a:p>
          <a:p>
            <a:pPr algn="just"/>
            <a:endParaRPr lang="pt-PT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784976" cy="1143000"/>
          </a:xfrm>
        </p:spPr>
        <p:txBody>
          <a:bodyPr>
            <a:normAutofit/>
          </a:bodyPr>
          <a:lstStyle/>
          <a:p>
            <a:r>
              <a:rPr lang="pt-PT" dirty="0" smtClean="0"/>
              <a:t>História da hotelaria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179512" y="1412776"/>
            <a:ext cx="8784976" cy="4824536"/>
          </a:xfrm>
        </p:spPr>
        <p:txBody>
          <a:bodyPr>
            <a:no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buFontTx/>
              <a:buBlip>
                <a:blip r:embed="rId2"/>
              </a:buBlip>
              <a:defRPr/>
            </a:pPr>
            <a:r>
              <a:rPr lang="pt-PT" sz="2600" dirty="0"/>
              <a:t>A Hotelaria é uma das mais antigas actividades humanas;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pt-PT" sz="2600" dirty="0"/>
          </a:p>
          <a:p>
            <a:pPr fontAlgn="auto">
              <a:spcBef>
                <a:spcPts val="0"/>
              </a:spcBef>
              <a:spcAft>
                <a:spcPts val="0"/>
              </a:spcAft>
              <a:buFontTx/>
              <a:buBlip>
                <a:blip r:embed="rId2"/>
              </a:buBlip>
              <a:defRPr/>
            </a:pPr>
            <a:r>
              <a:rPr lang="pt-PT" sz="2600" dirty="0"/>
              <a:t> As pessoas deslocavam-se por motivos religiosos ou comerciais;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Tx/>
              <a:buBlip>
                <a:blip r:embed="rId2"/>
              </a:buBlip>
              <a:defRPr/>
            </a:pPr>
            <a:endParaRPr lang="pt-PT" sz="2600" dirty="0"/>
          </a:p>
          <a:p>
            <a:pPr fontAlgn="auto">
              <a:spcBef>
                <a:spcPts val="0"/>
              </a:spcBef>
              <a:spcAft>
                <a:spcPts val="0"/>
              </a:spcAft>
              <a:buFontTx/>
              <a:buBlip>
                <a:blip r:embed="rId2"/>
              </a:buBlip>
              <a:defRPr/>
            </a:pPr>
            <a:r>
              <a:rPr lang="pt-PT" sz="2600" dirty="0"/>
              <a:t> Surgiu a necessidade de abrigo e alimentação</a:t>
            </a:r>
            <a:r>
              <a:rPr lang="pt-PT" sz="2600" dirty="0" smtClean="0"/>
              <a:t>;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Tx/>
              <a:buBlip>
                <a:blip r:embed="rId2"/>
              </a:buBlip>
              <a:defRPr/>
            </a:pPr>
            <a:endParaRPr lang="pt-PT" sz="2600" dirty="0"/>
          </a:p>
          <a:p>
            <a:pPr algn="just">
              <a:spcBef>
                <a:spcPts val="0"/>
              </a:spcBef>
              <a:buFontTx/>
              <a:buBlip>
                <a:blip r:embed="rId2"/>
              </a:buBlip>
              <a:defRPr/>
            </a:pPr>
            <a:r>
              <a:rPr lang="pt-PT" sz="2600" dirty="0" smtClean="0"/>
              <a:t> </a:t>
            </a:r>
            <a:r>
              <a:rPr lang="pt-PT" sz="2600" dirty="0"/>
              <a:t>I</a:t>
            </a:r>
            <a:r>
              <a:rPr lang="pt-PT" sz="2600" dirty="0" smtClean="0"/>
              <a:t>nicialmente </a:t>
            </a:r>
            <a:r>
              <a:rPr lang="pt-PT" sz="2600" dirty="0"/>
              <a:t>os peregrinos ou comerciantes desfrutavam da hospitalidade </a:t>
            </a:r>
            <a:r>
              <a:rPr lang="pt-PT" sz="2600" dirty="0" smtClean="0"/>
              <a:t>caseira, com </a:t>
            </a:r>
            <a:r>
              <a:rPr lang="pt-PT" sz="2600" dirty="0"/>
              <a:t>estes nasce a ideia de “</a:t>
            </a:r>
            <a:r>
              <a:rPr lang="pt-PT" sz="2600" u="sng" dirty="0"/>
              <a:t>hospitalidade</a:t>
            </a:r>
            <a:r>
              <a:rPr lang="pt-PT" sz="2600" dirty="0"/>
              <a:t>” – atitude alicerçada na forma de bem receber</a:t>
            </a:r>
            <a:r>
              <a:rPr lang="pt-PT" sz="2600" dirty="0" smtClean="0"/>
              <a:t>, </a:t>
            </a:r>
            <a:r>
              <a:rPr lang="pt-PT" sz="2600" dirty="0"/>
              <a:t>mais tarde, surgiram as hospedarias (</a:t>
            </a:r>
            <a:r>
              <a:rPr lang="pt-PT" sz="2600" b="1" dirty="0" err="1"/>
              <a:t>Séc.</a:t>
            </a:r>
            <a:r>
              <a:rPr lang="pt-PT" sz="2600" b="1" dirty="0"/>
              <a:t> IV a. C.);</a:t>
            </a:r>
          </a:p>
          <a:p>
            <a:pPr lvl="1" algn="just">
              <a:spcBef>
                <a:spcPts val="0"/>
              </a:spcBef>
              <a:defRPr/>
            </a:pPr>
            <a:r>
              <a:rPr lang="pt-PT" sz="2600" dirty="0"/>
              <a:t>“Casa que recebe todos</a:t>
            </a:r>
            <a:r>
              <a:rPr lang="pt-PT" sz="2600" dirty="0" smtClean="0"/>
              <a:t>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784976" cy="1143000"/>
          </a:xfrm>
        </p:spPr>
        <p:txBody>
          <a:bodyPr>
            <a:normAutofit fontScale="90000"/>
          </a:bodyPr>
          <a:lstStyle/>
          <a:p>
            <a:r>
              <a:rPr lang="pt-PT" dirty="0" smtClean="0"/>
              <a:t>Brigadas dos estabelecimentos de restauração e bebidas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179512" y="1700808"/>
            <a:ext cx="8784976" cy="4896544"/>
          </a:xfrm>
        </p:spPr>
        <p:txBody>
          <a:bodyPr>
            <a:noAutofit/>
          </a:bodyPr>
          <a:lstStyle/>
          <a:p>
            <a:pPr algn="just">
              <a:buNone/>
            </a:pPr>
            <a:endParaRPr lang="pt-PT" sz="500" dirty="0" smtClean="0"/>
          </a:p>
          <a:p>
            <a:pPr algn="just"/>
            <a:endParaRPr lang="pt-PT" sz="3000" b="1" i="1" u="sng" dirty="0" smtClean="0"/>
          </a:p>
          <a:p>
            <a:pPr algn="ctr">
              <a:buNone/>
            </a:pPr>
            <a:r>
              <a:rPr lang="pt-PT" sz="3000" b="1" i="1" u="sng" dirty="0" smtClean="0"/>
              <a:t>Exercício prático</a:t>
            </a:r>
          </a:p>
          <a:p>
            <a:pPr algn="just"/>
            <a:endParaRPr lang="pt-PT" sz="3000" b="1" i="1" u="sng" dirty="0" smtClean="0"/>
          </a:p>
          <a:p>
            <a:pPr algn="just"/>
            <a:endParaRPr lang="pt-PT" sz="1000" b="1" i="1" u="sng" dirty="0" smtClean="0"/>
          </a:p>
          <a:p>
            <a:pPr algn="just"/>
            <a:r>
              <a:rPr lang="pt-PT" sz="2000" dirty="0" smtClean="0"/>
              <a:t>Calcula a brigada de um restaurante (nº de chefes de turno, nº ajudantes de turno,  se existe ou não um escanção, ajudantes de vinhos, se tem ou não sub-chefe de mesa, etc.) num hotel de cinco estrelas onde  existe um restaurante de luxo e tem 40 mesas ao dispor dos clientes!</a:t>
            </a:r>
          </a:p>
          <a:p>
            <a:pPr algn="just"/>
            <a:endParaRPr lang="pt-PT" sz="2000" dirty="0" smtClean="0"/>
          </a:p>
          <a:p>
            <a:pPr algn="just"/>
            <a:endParaRPr lang="pt-PT" sz="2000" dirty="0" smtClean="0"/>
          </a:p>
          <a:p>
            <a:pPr algn="just"/>
            <a:endParaRPr lang="pt-PT" sz="2000" dirty="0" smtClean="0"/>
          </a:p>
          <a:p>
            <a:pPr algn="just"/>
            <a:endParaRPr lang="pt-PT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784976" cy="1143000"/>
          </a:xfrm>
        </p:spPr>
        <p:txBody>
          <a:bodyPr>
            <a:normAutofit fontScale="90000"/>
          </a:bodyPr>
          <a:lstStyle/>
          <a:p>
            <a:r>
              <a:rPr lang="pt-PT" dirty="0" smtClean="0"/>
              <a:t>Brigadas dos estabelecimentos de restauração e bebidas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179512" y="1700808"/>
            <a:ext cx="8784976" cy="4896544"/>
          </a:xfrm>
        </p:spPr>
        <p:txBody>
          <a:bodyPr>
            <a:noAutofit/>
          </a:bodyPr>
          <a:lstStyle/>
          <a:p>
            <a:pPr algn="just">
              <a:buNone/>
            </a:pPr>
            <a:endParaRPr lang="pt-PT" sz="500" dirty="0" smtClean="0"/>
          </a:p>
          <a:p>
            <a:pPr algn="ctr">
              <a:buNone/>
            </a:pPr>
            <a:r>
              <a:rPr lang="pt-PT" sz="3000" b="1" i="1" u="sng" dirty="0" smtClean="0"/>
              <a:t>RESPOSTA</a:t>
            </a:r>
          </a:p>
          <a:p>
            <a:pPr algn="just"/>
            <a:r>
              <a:rPr lang="pt-PT" sz="2000" dirty="0" smtClean="0"/>
              <a:t>DIRECTOR </a:t>
            </a:r>
            <a:r>
              <a:rPr lang="pt-PT" sz="2000" smtClean="0"/>
              <a:t>DE RESTAURANTE </a:t>
            </a:r>
            <a:r>
              <a:rPr lang="pt-PT" sz="2000" dirty="0" smtClean="0"/>
              <a:t>– 1</a:t>
            </a:r>
          </a:p>
          <a:p>
            <a:pPr algn="just"/>
            <a:r>
              <a:rPr lang="pt-PT" sz="2000" dirty="0" smtClean="0"/>
              <a:t> CHEFE DE MESA – 1 </a:t>
            </a:r>
          </a:p>
          <a:p>
            <a:pPr algn="just"/>
            <a:r>
              <a:rPr lang="pt-PT" sz="2000" dirty="0" smtClean="0"/>
              <a:t>SUB-CHEFE DE MESA – 1 </a:t>
            </a:r>
            <a:r>
              <a:rPr lang="pt-PT" sz="1500" dirty="0" smtClean="0"/>
              <a:t>(POR SER UM HOTEL DE 5 ESTRELAS)</a:t>
            </a:r>
          </a:p>
          <a:p>
            <a:pPr algn="just"/>
            <a:r>
              <a:rPr lang="pt-PT" sz="2000" dirty="0" smtClean="0"/>
              <a:t>ESCANÇÃO – 1 </a:t>
            </a:r>
            <a:r>
              <a:rPr lang="pt-PT" sz="1500" dirty="0" smtClean="0"/>
              <a:t>(POR SER UM RESTAURANTE DE LUXO)</a:t>
            </a:r>
          </a:p>
          <a:p>
            <a:pPr algn="just"/>
            <a:r>
              <a:rPr lang="pt-PT" sz="2000" dirty="0" smtClean="0"/>
              <a:t>AJUDANTE DE VINHOS – 3 </a:t>
            </a:r>
          </a:p>
          <a:p>
            <a:pPr algn="just"/>
            <a:endParaRPr lang="pt-PT" sz="2000" dirty="0" smtClean="0"/>
          </a:p>
          <a:p>
            <a:pPr algn="just">
              <a:buNone/>
            </a:pPr>
            <a:endParaRPr lang="pt-PT" sz="2000" dirty="0" smtClean="0"/>
          </a:p>
          <a:p>
            <a:pPr algn="just"/>
            <a:endParaRPr lang="pt-PT" sz="2000" dirty="0" smtClean="0"/>
          </a:p>
          <a:p>
            <a:pPr algn="just"/>
            <a:endParaRPr lang="pt-PT" sz="2000" dirty="0" smtClean="0"/>
          </a:p>
          <a:p>
            <a:pPr algn="just"/>
            <a:endParaRPr lang="pt-PT" sz="1000" b="1" i="1" u="sng" dirty="0" smtClean="0"/>
          </a:p>
          <a:p>
            <a:pPr algn="just"/>
            <a:endParaRPr lang="pt-PT" sz="2000" dirty="0" smtClean="0"/>
          </a:p>
          <a:p>
            <a:pPr algn="just"/>
            <a:endParaRPr lang="pt-PT" sz="2000" dirty="0" smtClean="0"/>
          </a:p>
          <a:p>
            <a:pPr algn="just"/>
            <a:endParaRPr lang="pt-PT" sz="2000" dirty="0" smtClean="0"/>
          </a:p>
          <a:p>
            <a:pPr algn="just"/>
            <a:endParaRPr lang="pt-PT" sz="2000" dirty="0" smtClean="0"/>
          </a:p>
        </p:txBody>
      </p:sp>
      <p:graphicFrame>
        <p:nvGraphicFramePr>
          <p:cNvPr id="4" name="Tabela 3"/>
          <p:cNvGraphicFramePr>
            <a:graphicFrameLocks noGrp="1"/>
          </p:cNvGraphicFramePr>
          <p:nvPr/>
        </p:nvGraphicFramePr>
        <p:xfrm>
          <a:off x="395536" y="4581128"/>
          <a:ext cx="8208912" cy="148336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tableStyleId>{5C22544A-7EE6-4342-B048-85BDC9FD1C3A}</a:tableStyleId>
              </a:tblPr>
              <a:tblGrid>
                <a:gridCol w="3024336"/>
                <a:gridCol w="1584176"/>
                <a:gridCol w="1872208"/>
                <a:gridCol w="1728192"/>
              </a:tblGrid>
              <a:tr h="370840">
                <a:tc>
                  <a:txBody>
                    <a:bodyPr/>
                    <a:lstStyle/>
                    <a:p>
                      <a:endParaRPr lang="pt-PT" dirty="0"/>
                    </a:p>
                  </a:txBody>
                  <a:tcPr>
                    <a:lnL w="12700" cmpd="sng">
                      <a:noFill/>
                    </a:ln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pt-PT" dirty="0" smtClean="0"/>
                        <a:t>TURNO</a:t>
                      </a:r>
                      <a:endParaRPr lang="pt-PT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pt-PT" dirty="0"/>
                    </a:p>
                  </a:txBody>
                  <a:tcPr>
                    <a:lnL w="12700" cmpd="sng">
                      <a:noFill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dirty="0" smtClean="0"/>
                        <a:t>DE 4 MESAS</a:t>
                      </a:r>
                      <a:endParaRPr lang="pt-P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dirty="0" smtClean="0"/>
                        <a:t>DE 5 MESAS</a:t>
                      </a:r>
                      <a:endParaRPr lang="pt-P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dirty="0" smtClean="0"/>
                        <a:t>DE 6 MESAS</a:t>
                      </a:r>
                      <a:endParaRPr lang="pt-PT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PT" dirty="0" smtClean="0"/>
                        <a:t>Nº DE CHEFE DE TURNO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dirty="0" smtClean="0"/>
                        <a:t>10</a:t>
                      </a:r>
                      <a:endParaRPr lang="pt-P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dirty="0" smtClean="0"/>
                        <a:t>8</a:t>
                      </a:r>
                      <a:endParaRPr lang="pt-P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dirty="0" smtClean="0"/>
                        <a:t>6</a:t>
                      </a:r>
                      <a:endParaRPr lang="pt-PT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PT" dirty="0" smtClean="0"/>
                        <a:t>Nº DE AJUDANTES DE TURNO</a:t>
                      </a:r>
                      <a:endParaRPr lang="pt-P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dirty="0" smtClean="0"/>
                        <a:t>5</a:t>
                      </a:r>
                      <a:endParaRPr lang="pt-P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dirty="0" smtClean="0"/>
                        <a:t>4</a:t>
                      </a:r>
                      <a:endParaRPr lang="pt-P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dirty="0" smtClean="0"/>
                        <a:t>3</a:t>
                      </a:r>
                      <a:endParaRPr lang="pt-PT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784976" cy="1143000"/>
          </a:xfrm>
        </p:spPr>
        <p:txBody>
          <a:bodyPr>
            <a:normAutofit fontScale="90000"/>
          </a:bodyPr>
          <a:lstStyle/>
          <a:p>
            <a:r>
              <a:rPr lang="pt-PT" dirty="0" smtClean="0"/>
              <a:t>Brigadas dos estabelecimentos de restauração e bebidas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179512" y="1700808"/>
            <a:ext cx="8784976" cy="4896544"/>
          </a:xfrm>
        </p:spPr>
        <p:txBody>
          <a:bodyPr>
            <a:noAutofit/>
          </a:bodyPr>
          <a:lstStyle/>
          <a:p>
            <a:pPr lvl="1" algn="just">
              <a:buFont typeface="Courier New" pitchFamily="49" charset="0"/>
              <a:buChar char="o"/>
            </a:pPr>
            <a:r>
              <a:rPr lang="pt-PT" sz="2200" b="1" u="sng" dirty="0" smtClean="0"/>
              <a:t>Factores que implicam na composição de uma brigada para um restaurante </a:t>
            </a:r>
          </a:p>
          <a:p>
            <a:pPr lvl="1" algn="just">
              <a:buFont typeface="Wingdings" pitchFamily="2" charset="2"/>
              <a:buChar char="Ø"/>
            </a:pPr>
            <a:endParaRPr lang="pt-PT" sz="500" b="1" u="sng" dirty="0" smtClean="0"/>
          </a:p>
          <a:p>
            <a:pPr marL="457200" indent="-457200" algn="just">
              <a:buFont typeface="+mj-lt"/>
              <a:buAutoNum type="arabicPeriod"/>
            </a:pPr>
            <a:r>
              <a:rPr lang="pt-PT" sz="2000" dirty="0" smtClean="0"/>
              <a:t>Número de clientes que o hotel pode albergar;</a:t>
            </a:r>
          </a:p>
          <a:p>
            <a:pPr marL="457200" indent="-457200" algn="just">
              <a:buFont typeface="+mj-lt"/>
              <a:buAutoNum type="arabicPeriod"/>
            </a:pPr>
            <a:endParaRPr lang="pt-PT" sz="1000" dirty="0" smtClean="0"/>
          </a:p>
          <a:p>
            <a:pPr marL="457200" indent="-457200" algn="just">
              <a:buFont typeface="+mj-lt"/>
              <a:buAutoNum type="arabicPeriod"/>
            </a:pPr>
            <a:r>
              <a:rPr lang="pt-PT" sz="2000" dirty="0" smtClean="0"/>
              <a:t>Situação geográfica do hotel ou do restaurante:</a:t>
            </a:r>
          </a:p>
          <a:p>
            <a:pPr marL="1257300" lvl="2" indent="-457200" algn="just">
              <a:buFont typeface="+mj-lt"/>
              <a:buAutoNum type="alphaLcPeriod"/>
            </a:pPr>
            <a:r>
              <a:rPr lang="pt-PT" sz="1800" dirty="0" smtClean="0"/>
              <a:t>Hotel situado numa cidade – 35% sobre a capacidade máxima do hotel para calcular a capacidade do restaurante, destinado aos hospedes do hotel e, portanto, também para o calculo da brigada de serviço desse mesmo restaurante;</a:t>
            </a:r>
          </a:p>
          <a:p>
            <a:pPr marL="1257300" lvl="2" indent="-457200" algn="just">
              <a:buFont typeface="+mj-lt"/>
              <a:buAutoNum type="alphaLcPeriod"/>
            </a:pPr>
            <a:r>
              <a:rPr lang="pt-PT" sz="1800" dirty="0" smtClean="0"/>
              <a:t>Hotéis sazonais – 100% sobre a capacidade máxima;</a:t>
            </a:r>
          </a:p>
          <a:p>
            <a:pPr marL="1257300" lvl="2" indent="-457200" algn="just">
              <a:buFont typeface="+mj-lt"/>
              <a:buAutoNum type="alphaLcPeriod"/>
            </a:pPr>
            <a:endParaRPr lang="pt-PT" sz="1000" dirty="0" smtClean="0"/>
          </a:p>
          <a:p>
            <a:pPr marL="457200" indent="-457200" algn="just">
              <a:buFont typeface="+mj-lt"/>
              <a:buAutoNum type="arabicPeriod"/>
            </a:pPr>
            <a:r>
              <a:rPr lang="pt-PT" sz="2000" dirty="0" smtClean="0"/>
              <a:t>Modalidade do serviço efectuado no restaurante;</a:t>
            </a:r>
          </a:p>
          <a:p>
            <a:pPr marL="457200" indent="-457200" algn="just">
              <a:buFont typeface="+mj-lt"/>
              <a:buAutoNum type="arabicPeriod"/>
            </a:pPr>
            <a:endParaRPr lang="pt-PT" sz="1000" dirty="0" smtClean="0"/>
          </a:p>
          <a:p>
            <a:pPr marL="457200" indent="-457200" algn="just">
              <a:buFont typeface="+mj-lt"/>
              <a:buAutoNum type="arabicPeriod"/>
            </a:pPr>
            <a:r>
              <a:rPr lang="pt-PT" sz="2000" dirty="0" smtClean="0"/>
              <a:t>Equipamento disponível;</a:t>
            </a:r>
          </a:p>
          <a:p>
            <a:pPr>
              <a:buNone/>
            </a:pPr>
            <a:endParaRPr lang="pt-PT" sz="1000" dirty="0" smtClean="0"/>
          </a:p>
          <a:p>
            <a:pPr algn="just">
              <a:buFont typeface="Wingdings" pitchFamily="2" charset="2"/>
              <a:buChar char="§"/>
            </a:pPr>
            <a:endParaRPr lang="pt-PT" sz="5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" dur="1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784976" cy="1143000"/>
          </a:xfrm>
        </p:spPr>
        <p:txBody>
          <a:bodyPr>
            <a:normAutofit fontScale="90000"/>
          </a:bodyPr>
          <a:lstStyle/>
          <a:p>
            <a:r>
              <a:rPr lang="pt-PT" dirty="0" smtClean="0"/>
              <a:t>Brigadas dos estabelecimentos de restauração e bebidas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179512" y="1700808"/>
            <a:ext cx="8784976" cy="4896544"/>
          </a:xfrm>
        </p:spPr>
        <p:txBody>
          <a:bodyPr>
            <a:noAutofit/>
          </a:bodyPr>
          <a:lstStyle/>
          <a:p>
            <a:pPr marL="457200" indent="-457200" algn="just">
              <a:buNone/>
            </a:pPr>
            <a:endParaRPr lang="pt-PT" sz="1000" dirty="0" smtClean="0"/>
          </a:p>
          <a:p>
            <a:pPr marL="457200" indent="-457200" algn="just">
              <a:buFont typeface="+mj-lt"/>
              <a:buAutoNum type="arabicPeriod" startAt="5"/>
            </a:pPr>
            <a:r>
              <a:rPr lang="pt-PT" sz="2000" dirty="0" smtClean="0"/>
              <a:t>Reserva de material – louças, talheres, copos, entre outros;</a:t>
            </a:r>
          </a:p>
          <a:p>
            <a:pPr marL="457200" indent="-457200" algn="just">
              <a:buFont typeface="+mj-lt"/>
              <a:buAutoNum type="arabicPeriod" startAt="5"/>
            </a:pPr>
            <a:endParaRPr lang="pt-PT" sz="1000" dirty="0" smtClean="0"/>
          </a:p>
          <a:p>
            <a:pPr marL="457200" indent="-457200" algn="just">
              <a:buFont typeface="+mj-lt"/>
              <a:buAutoNum type="arabicPeriod" startAt="5"/>
            </a:pPr>
            <a:r>
              <a:rPr lang="pt-PT" sz="2000" dirty="0" smtClean="0"/>
              <a:t>Localização das secções anexas;</a:t>
            </a:r>
          </a:p>
          <a:p>
            <a:pPr marL="457200" indent="-457200" algn="just">
              <a:buFont typeface="+mj-lt"/>
              <a:buAutoNum type="arabicPeriod" startAt="5"/>
            </a:pPr>
            <a:endParaRPr lang="pt-PT" sz="1000" dirty="0" smtClean="0"/>
          </a:p>
          <a:p>
            <a:pPr marL="457200" indent="-457200" algn="just">
              <a:buFont typeface="+mj-lt"/>
              <a:buAutoNum type="arabicPeriod" startAt="5"/>
            </a:pPr>
            <a:r>
              <a:rPr lang="pt-PT" sz="2000" dirty="0" smtClean="0"/>
              <a:t>Horário das refeições;</a:t>
            </a:r>
          </a:p>
          <a:p>
            <a:pPr marL="457200" indent="-457200" algn="just">
              <a:buFont typeface="+mj-lt"/>
              <a:buAutoNum type="arabicPeriod" startAt="5"/>
            </a:pPr>
            <a:endParaRPr lang="pt-PT" sz="1000" dirty="0" smtClean="0"/>
          </a:p>
          <a:p>
            <a:pPr marL="457200" indent="-457200" algn="just">
              <a:buFont typeface="+mj-lt"/>
              <a:buAutoNum type="arabicPeriod" startAt="5"/>
            </a:pPr>
            <a:r>
              <a:rPr lang="pt-PT" sz="2000" dirty="0" smtClean="0"/>
              <a:t>Formação pessoal.</a:t>
            </a:r>
          </a:p>
          <a:p>
            <a:pPr marL="457200" indent="-457200" algn="just">
              <a:buFont typeface="+mj-lt"/>
              <a:buAutoNum type="arabicPeriod" startAt="5"/>
            </a:pPr>
            <a:endParaRPr lang="pt-PT" sz="2000" dirty="0" smtClean="0"/>
          </a:p>
          <a:p>
            <a:pPr marL="457200" indent="-457200" algn="just">
              <a:buFont typeface="+mj-lt"/>
              <a:buAutoNum type="arabicPeriod" startAt="5"/>
            </a:pPr>
            <a:endParaRPr lang="pt-PT" sz="2000" dirty="0" smtClean="0"/>
          </a:p>
          <a:p>
            <a:endParaRPr lang="pt-PT" sz="1000" dirty="0" smtClean="0"/>
          </a:p>
          <a:p>
            <a:pPr algn="just">
              <a:buFont typeface="Wingdings" pitchFamily="2" charset="2"/>
              <a:buChar char="§"/>
            </a:pPr>
            <a:endParaRPr lang="pt-PT" sz="5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784976" cy="1143000"/>
          </a:xfrm>
        </p:spPr>
        <p:txBody>
          <a:bodyPr>
            <a:normAutofit fontScale="90000"/>
          </a:bodyPr>
          <a:lstStyle/>
          <a:p>
            <a:r>
              <a:rPr lang="pt-PT" dirty="0" smtClean="0"/>
              <a:t>Brigadas dos estabelecimentos de restauração e bebidas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179512" y="1700808"/>
            <a:ext cx="8784976" cy="4896544"/>
          </a:xfrm>
        </p:spPr>
        <p:txBody>
          <a:bodyPr>
            <a:noAutofit/>
          </a:bodyPr>
          <a:lstStyle/>
          <a:p>
            <a:pPr lvl="1" algn="just">
              <a:buClr>
                <a:schemeClr val="accent1"/>
              </a:buClr>
              <a:buFont typeface="Wingdings" pitchFamily="2" charset="2"/>
              <a:buChar char="q"/>
            </a:pPr>
            <a:r>
              <a:rPr lang="pt-PT" sz="2400" b="1" u="sng" dirty="0" smtClean="0"/>
              <a:t>Outros cálculos de efectivos das brigadas </a:t>
            </a:r>
            <a:r>
              <a:rPr lang="pt-PT" sz="2200" b="1" u="sng" dirty="0" smtClean="0"/>
              <a:t> </a:t>
            </a:r>
          </a:p>
          <a:p>
            <a:pPr lvl="1" algn="just">
              <a:buClr>
                <a:schemeClr val="accent1"/>
              </a:buClr>
              <a:buFont typeface="Wingdings" pitchFamily="2" charset="2"/>
              <a:buChar char="v"/>
            </a:pPr>
            <a:endParaRPr lang="pt-PT" sz="1100" b="1" u="sng" dirty="0" smtClean="0"/>
          </a:p>
          <a:p>
            <a:pPr lvl="1" algn="just">
              <a:buFont typeface="Wingdings" pitchFamily="2" charset="2"/>
              <a:buChar char="Ø"/>
            </a:pPr>
            <a:endParaRPr lang="pt-PT" sz="500" b="1" u="sng" dirty="0" smtClean="0"/>
          </a:p>
          <a:p>
            <a:pPr algn="just">
              <a:buNone/>
            </a:pPr>
            <a:r>
              <a:rPr lang="pt-PT" sz="2000" dirty="0" smtClean="0"/>
              <a:t>	O cálculo das brigadas está baseado sobre normas de produção específicas para cada grupo de trabalho, em cada departamento do hotel ou do restaurante. Assim sendo, temos a considerar três tipos de grupos de trabalho:</a:t>
            </a:r>
          </a:p>
          <a:p>
            <a:pPr algn="just">
              <a:buNone/>
            </a:pPr>
            <a:endParaRPr lang="pt-PT" sz="1000" dirty="0" smtClean="0"/>
          </a:p>
          <a:p>
            <a:pPr algn="just">
              <a:buClr>
                <a:schemeClr val="accent6">
                  <a:lumMod val="75000"/>
                </a:schemeClr>
              </a:buClr>
              <a:buFont typeface="Wingdings" pitchFamily="2" charset="2"/>
              <a:buChar char="§"/>
            </a:pPr>
            <a:r>
              <a:rPr lang="pt-PT" sz="2000" b="1" u="sng" dirty="0" smtClean="0"/>
              <a:t>Empregados fixos</a:t>
            </a:r>
            <a:r>
              <a:rPr lang="pt-PT" sz="2000" dirty="0" smtClean="0"/>
              <a:t>, nos quais são considerados os cargos que não variam em função do volume de negócios. Incluem-se neste grupo, os chefes de departamento e outros ao nível da supervisão;</a:t>
            </a:r>
          </a:p>
          <a:p>
            <a:pPr algn="just">
              <a:buClr>
                <a:schemeClr val="accent6">
                  <a:lumMod val="75000"/>
                </a:schemeClr>
              </a:buClr>
              <a:buFont typeface="Wingdings" pitchFamily="2" charset="2"/>
              <a:buChar char="§"/>
            </a:pPr>
            <a:endParaRPr lang="pt-PT" sz="1000" dirty="0" smtClean="0"/>
          </a:p>
          <a:p>
            <a:pPr algn="just">
              <a:buClr>
                <a:schemeClr val="accent6">
                  <a:lumMod val="75000"/>
                </a:schemeClr>
              </a:buClr>
              <a:buFont typeface="Wingdings" pitchFamily="2" charset="2"/>
              <a:buChar char="§"/>
            </a:pPr>
            <a:r>
              <a:rPr lang="pt-PT" sz="2000" b="1" u="sng" dirty="0" smtClean="0"/>
              <a:t>Empregados </a:t>
            </a:r>
            <a:r>
              <a:rPr lang="pt-PT" sz="2000" b="1" u="sng" dirty="0" err="1" smtClean="0"/>
              <a:t>semi</a:t>
            </a:r>
            <a:r>
              <a:rPr lang="pt-PT" sz="2000" b="1" u="sng" dirty="0" smtClean="0"/>
              <a:t> – variáveis</a:t>
            </a:r>
            <a:r>
              <a:rPr lang="pt-PT" sz="2000" dirty="0" smtClean="0"/>
              <a:t> que são os que oscilam mediante um facto importante, a sazonalidade;</a:t>
            </a:r>
          </a:p>
          <a:p>
            <a:pPr algn="just">
              <a:buClr>
                <a:schemeClr val="accent6">
                  <a:lumMod val="75000"/>
                </a:schemeClr>
              </a:buClr>
              <a:buFont typeface="Wingdings" pitchFamily="2" charset="2"/>
              <a:buChar char="§"/>
            </a:pPr>
            <a:endParaRPr lang="pt-PT" sz="1000" dirty="0" smtClean="0"/>
          </a:p>
          <a:p>
            <a:pPr algn="just">
              <a:buClr>
                <a:schemeClr val="accent6">
                  <a:lumMod val="75000"/>
                </a:schemeClr>
              </a:buClr>
              <a:buFont typeface="Wingdings" pitchFamily="2" charset="2"/>
              <a:buChar char="§"/>
            </a:pPr>
            <a:r>
              <a:rPr lang="pt-PT" sz="2000" b="1" u="sng" dirty="0" smtClean="0"/>
              <a:t>Empregados variáveis</a:t>
            </a:r>
            <a:r>
              <a:rPr lang="pt-PT" sz="2000" dirty="0" smtClean="0"/>
              <a:t> são aqueles particularmente sensíveis ao volume de negócios, “extras”.</a:t>
            </a:r>
          </a:p>
          <a:p>
            <a:pPr algn="just">
              <a:buClr>
                <a:schemeClr val="accent6">
                  <a:lumMod val="75000"/>
                </a:schemeClr>
              </a:buClr>
              <a:buFont typeface="Wingdings" pitchFamily="2" charset="2"/>
              <a:buChar char="ü"/>
            </a:pPr>
            <a:endParaRPr lang="pt-PT" sz="1000" dirty="0" smtClean="0"/>
          </a:p>
          <a:p>
            <a:pPr algn="just">
              <a:buClr>
                <a:schemeClr val="accent6">
                  <a:lumMod val="75000"/>
                </a:schemeClr>
              </a:buClr>
              <a:buFont typeface="Wingdings" pitchFamily="2" charset="2"/>
              <a:buChar char="ü"/>
            </a:pPr>
            <a:endParaRPr lang="pt-PT" sz="1000" dirty="0" smtClean="0"/>
          </a:p>
          <a:p>
            <a:pPr algn="just">
              <a:buClr>
                <a:schemeClr val="accent6">
                  <a:lumMod val="75000"/>
                </a:schemeClr>
              </a:buClr>
              <a:buFont typeface="Wingdings" pitchFamily="2" charset="2"/>
              <a:buChar char="ü"/>
            </a:pPr>
            <a:endParaRPr lang="pt-PT" sz="1000" dirty="0" smtClean="0"/>
          </a:p>
          <a:p>
            <a:pPr algn="just">
              <a:buClr>
                <a:schemeClr val="accent6">
                  <a:lumMod val="75000"/>
                </a:schemeClr>
              </a:buClr>
              <a:buFont typeface="Wingdings" pitchFamily="2" charset="2"/>
              <a:buChar char="ü"/>
            </a:pPr>
            <a:endParaRPr lang="pt-PT" sz="2000" dirty="0" smtClean="0"/>
          </a:p>
          <a:p>
            <a:pPr algn="just">
              <a:buClr>
                <a:schemeClr val="accent6">
                  <a:lumMod val="75000"/>
                </a:schemeClr>
              </a:buClr>
              <a:buFont typeface="Wingdings" pitchFamily="2" charset="2"/>
              <a:buChar char="ü"/>
            </a:pPr>
            <a:endParaRPr lang="pt-PT" sz="2000" dirty="0" smtClean="0"/>
          </a:p>
          <a:p>
            <a:pPr algn="just"/>
            <a:endParaRPr lang="pt-PT" sz="1000" dirty="0" smtClean="0"/>
          </a:p>
          <a:p>
            <a:pPr algn="just"/>
            <a:endParaRPr lang="pt-PT" sz="1000" dirty="0" smtClean="0"/>
          </a:p>
          <a:p>
            <a:pPr algn="just">
              <a:buFont typeface="Wingdings" pitchFamily="2" charset="2"/>
              <a:buChar char="§"/>
            </a:pPr>
            <a:endParaRPr lang="pt-PT" sz="500" dirty="0" smtClean="0"/>
          </a:p>
          <a:p>
            <a:endParaRPr lang="pt-PT" sz="1000" dirty="0" smtClean="0"/>
          </a:p>
          <a:p>
            <a:endParaRPr lang="pt-PT" sz="500" dirty="0" smtClean="0"/>
          </a:p>
          <a:p>
            <a:pPr algn="just">
              <a:buFont typeface="Wingdings" pitchFamily="2" charset="2"/>
              <a:buChar char="§"/>
            </a:pPr>
            <a:endParaRPr lang="pt-PT" sz="5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784976" cy="1143000"/>
          </a:xfrm>
        </p:spPr>
        <p:txBody>
          <a:bodyPr>
            <a:normAutofit fontScale="90000"/>
          </a:bodyPr>
          <a:lstStyle/>
          <a:p>
            <a:r>
              <a:rPr lang="pt-PT" dirty="0" smtClean="0"/>
              <a:t>Brigadas dos estabelecimentos de restauração e bebidas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179512" y="1700808"/>
            <a:ext cx="8784976" cy="4896544"/>
          </a:xfrm>
        </p:spPr>
        <p:txBody>
          <a:bodyPr>
            <a:noAutofit/>
          </a:bodyPr>
          <a:lstStyle/>
          <a:p>
            <a:pPr lvl="1" algn="just">
              <a:buClr>
                <a:schemeClr val="accent1"/>
              </a:buClr>
              <a:buFont typeface="Wingdings" pitchFamily="2" charset="2"/>
              <a:buChar char="v"/>
            </a:pPr>
            <a:r>
              <a:rPr lang="pt-PT" sz="2200" b="1" u="sng" dirty="0" smtClean="0"/>
              <a:t>Horários de trabalho para os elementos da brigada </a:t>
            </a:r>
          </a:p>
          <a:p>
            <a:pPr lvl="1" algn="just">
              <a:buClr>
                <a:schemeClr val="accent1"/>
              </a:buClr>
              <a:buFont typeface="Wingdings" pitchFamily="2" charset="2"/>
              <a:buChar char="v"/>
            </a:pPr>
            <a:endParaRPr lang="pt-PT" sz="1100" b="1" u="sng" dirty="0" smtClean="0"/>
          </a:p>
          <a:p>
            <a:pPr lvl="1" algn="just">
              <a:buFont typeface="Wingdings" pitchFamily="2" charset="2"/>
              <a:buChar char="Ø"/>
            </a:pPr>
            <a:endParaRPr lang="pt-PT" sz="500" b="1" u="sng" dirty="0" smtClean="0"/>
          </a:p>
          <a:p>
            <a:pPr algn="just">
              <a:buClr>
                <a:schemeClr val="accent6">
                  <a:lumMod val="75000"/>
                </a:schemeClr>
              </a:buClr>
              <a:buFont typeface="Wingdings" pitchFamily="2" charset="2"/>
              <a:buChar char="ü"/>
            </a:pPr>
            <a:r>
              <a:rPr lang="pt-PT" sz="2000" dirty="0" smtClean="0"/>
              <a:t>O período de trabalho dos </a:t>
            </a:r>
            <a:r>
              <a:rPr lang="pt-PT" sz="2000" smtClean="0"/>
              <a:t>profissionais da </a:t>
            </a:r>
            <a:r>
              <a:rPr lang="pt-PT" sz="2000" dirty="0" smtClean="0"/>
              <a:t>indústria hoteleira, é de 8 horas diárias ou 40 semanais;</a:t>
            </a:r>
          </a:p>
          <a:p>
            <a:pPr algn="just">
              <a:buClr>
                <a:schemeClr val="accent6">
                  <a:lumMod val="75000"/>
                </a:schemeClr>
              </a:buClr>
              <a:buFont typeface="Wingdings" pitchFamily="2" charset="2"/>
              <a:buChar char="ü"/>
            </a:pPr>
            <a:endParaRPr lang="pt-PT" sz="1000" dirty="0" smtClean="0"/>
          </a:p>
          <a:p>
            <a:pPr algn="just">
              <a:buClr>
                <a:schemeClr val="accent6">
                  <a:lumMod val="75000"/>
                </a:schemeClr>
              </a:buClr>
              <a:buFont typeface="Wingdings" pitchFamily="2" charset="2"/>
              <a:buChar char="ü"/>
            </a:pPr>
            <a:r>
              <a:rPr lang="pt-PT" sz="2000" dirty="0" smtClean="0"/>
              <a:t>O período de trabalho diário é intervalado por um descanso de duração não inferior a uma hora, nem superior a quatro;</a:t>
            </a:r>
          </a:p>
          <a:p>
            <a:pPr algn="just">
              <a:buClr>
                <a:schemeClr val="accent6">
                  <a:lumMod val="75000"/>
                </a:schemeClr>
              </a:buClr>
              <a:buFont typeface="Wingdings" pitchFamily="2" charset="2"/>
              <a:buChar char="ü"/>
            </a:pPr>
            <a:endParaRPr lang="pt-PT" sz="1000" dirty="0" smtClean="0"/>
          </a:p>
          <a:p>
            <a:pPr algn="just">
              <a:buClr>
                <a:schemeClr val="accent6">
                  <a:lumMod val="75000"/>
                </a:schemeClr>
              </a:buClr>
              <a:buFont typeface="Wingdings" pitchFamily="2" charset="2"/>
              <a:buChar char="ü"/>
            </a:pPr>
            <a:r>
              <a:rPr lang="pt-PT" sz="2000" dirty="0" smtClean="0"/>
              <a:t>As refeições, quando tomadas nos períodos de trabalho, será acrescido á duração deste e não é considerado na contagem do tempo de descanso, salvo quando este seja superior a duas horas;</a:t>
            </a:r>
          </a:p>
          <a:p>
            <a:pPr algn="just">
              <a:buClr>
                <a:schemeClr val="accent6">
                  <a:lumMod val="75000"/>
                </a:schemeClr>
              </a:buClr>
              <a:buFont typeface="Wingdings" pitchFamily="2" charset="2"/>
              <a:buChar char="ü"/>
            </a:pPr>
            <a:endParaRPr lang="pt-PT" sz="1000" dirty="0" smtClean="0"/>
          </a:p>
          <a:p>
            <a:pPr algn="just">
              <a:buClr>
                <a:schemeClr val="accent6">
                  <a:lumMod val="75000"/>
                </a:schemeClr>
              </a:buClr>
              <a:buFont typeface="Wingdings" pitchFamily="2" charset="2"/>
              <a:buChar char="ü"/>
            </a:pPr>
            <a:r>
              <a:rPr lang="pt-PT" sz="2000" dirty="0" smtClean="0"/>
              <a:t>O intervalo entre o termo do trabalho de um dia e o inicio do período de trabalho seguinte não pode ser inferior a onze horas;</a:t>
            </a:r>
          </a:p>
          <a:p>
            <a:pPr algn="just">
              <a:buClr>
                <a:schemeClr val="accent6">
                  <a:lumMod val="75000"/>
                </a:schemeClr>
              </a:buClr>
              <a:buFont typeface="Wingdings" pitchFamily="2" charset="2"/>
              <a:buChar char="ü"/>
            </a:pPr>
            <a:endParaRPr lang="pt-PT" sz="2000" dirty="0" smtClean="0"/>
          </a:p>
          <a:p>
            <a:pPr algn="just">
              <a:buClr>
                <a:schemeClr val="accent6">
                  <a:lumMod val="75000"/>
                </a:schemeClr>
              </a:buClr>
              <a:buFont typeface="Wingdings" pitchFamily="2" charset="2"/>
              <a:buChar char="ü"/>
            </a:pPr>
            <a:endParaRPr lang="pt-PT" sz="2000" dirty="0" smtClean="0"/>
          </a:p>
          <a:p>
            <a:pPr algn="just"/>
            <a:endParaRPr lang="pt-PT" sz="1000" dirty="0" smtClean="0"/>
          </a:p>
          <a:p>
            <a:pPr algn="just"/>
            <a:endParaRPr lang="pt-PT" sz="1000" dirty="0" smtClean="0"/>
          </a:p>
          <a:p>
            <a:pPr algn="just">
              <a:buFont typeface="Wingdings" pitchFamily="2" charset="2"/>
              <a:buChar char="§"/>
            </a:pPr>
            <a:endParaRPr lang="pt-PT" sz="500" dirty="0" smtClean="0"/>
          </a:p>
          <a:p>
            <a:endParaRPr lang="pt-PT" sz="1000" dirty="0" smtClean="0"/>
          </a:p>
          <a:p>
            <a:endParaRPr lang="pt-PT" sz="500" dirty="0" smtClean="0"/>
          </a:p>
          <a:p>
            <a:pPr algn="just">
              <a:buFont typeface="Wingdings" pitchFamily="2" charset="2"/>
              <a:buChar char="§"/>
            </a:pPr>
            <a:endParaRPr lang="pt-PT" sz="5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784976" cy="1143000"/>
          </a:xfrm>
        </p:spPr>
        <p:txBody>
          <a:bodyPr>
            <a:normAutofit fontScale="90000"/>
          </a:bodyPr>
          <a:lstStyle/>
          <a:p>
            <a:r>
              <a:rPr lang="pt-PT" dirty="0" smtClean="0"/>
              <a:t>Brigadas dos estabelecimentos de restauração e bebidas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179512" y="1700808"/>
            <a:ext cx="8784976" cy="4896544"/>
          </a:xfrm>
        </p:spPr>
        <p:txBody>
          <a:bodyPr>
            <a:noAutofit/>
          </a:bodyPr>
          <a:lstStyle/>
          <a:p>
            <a:pPr lvl="1" algn="just">
              <a:buClr>
                <a:schemeClr val="accent1"/>
              </a:buClr>
              <a:buFont typeface="Wingdings" pitchFamily="2" charset="2"/>
              <a:buChar char="v"/>
            </a:pPr>
            <a:endParaRPr lang="pt-PT" sz="1100" b="1" u="sng" dirty="0" smtClean="0"/>
          </a:p>
          <a:p>
            <a:pPr lvl="1" algn="just">
              <a:buFont typeface="Wingdings" pitchFamily="2" charset="2"/>
              <a:buChar char="Ø"/>
            </a:pPr>
            <a:endParaRPr lang="pt-PT" sz="500" b="1" u="sng" dirty="0" smtClean="0"/>
          </a:p>
          <a:p>
            <a:pPr algn="just">
              <a:buClr>
                <a:schemeClr val="accent6">
                  <a:lumMod val="75000"/>
                </a:schemeClr>
              </a:buClr>
              <a:buFont typeface="Wingdings" pitchFamily="2" charset="2"/>
              <a:buChar char="ü"/>
            </a:pPr>
            <a:r>
              <a:rPr lang="pt-PT" sz="2000" dirty="0" smtClean="0"/>
              <a:t>Mediante acordo do trabalhador poderão ser feitos dois períodos de descanso cuja soma não poderá ser superior a quatro horas;</a:t>
            </a:r>
          </a:p>
          <a:p>
            <a:pPr algn="just">
              <a:buClr>
                <a:schemeClr val="accent6">
                  <a:lumMod val="75000"/>
                </a:schemeClr>
              </a:buClr>
              <a:buFont typeface="Wingdings" pitchFamily="2" charset="2"/>
              <a:buChar char="ü"/>
            </a:pPr>
            <a:endParaRPr lang="pt-PT" sz="1000" dirty="0" smtClean="0"/>
          </a:p>
          <a:p>
            <a:pPr algn="just">
              <a:buClr>
                <a:schemeClr val="accent6">
                  <a:lumMod val="75000"/>
                </a:schemeClr>
              </a:buClr>
              <a:buFont typeface="Wingdings" pitchFamily="2" charset="2"/>
              <a:buChar char="ü"/>
            </a:pPr>
            <a:r>
              <a:rPr lang="pt-PT" sz="2000" dirty="0" smtClean="0"/>
              <a:t>O trabalho de menores de dezoito anos, só é permitido a partir das oito horas até às vinte e duas horas;</a:t>
            </a:r>
          </a:p>
          <a:p>
            <a:pPr algn="just">
              <a:buClr>
                <a:schemeClr val="accent6">
                  <a:lumMod val="75000"/>
                </a:schemeClr>
              </a:buClr>
              <a:buFont typeface="Wingdings" pitchFamily="2" charset="2"/>
              <a:buChar char="ü"/>
            </a:pPr>
            <a:endParaRPr lang="pt-PT" sz="1000" dirty="0" smtClean="0"/>
          </a:p>
          <a:p>
            <a:pPr algn="just">
              <a:buClr>
                <a:schemeClr val="accent6">
                  <a:lumMod val="75000"/>
                </a:schemeClr>
              </a:buClr>
              <a:buFont typeface="Wingdings" pitchFamily="2" charset="2"/>
              <a:buChar char="ü"/>
            </a:pPr>
            <a:r>
              <a:rPr lang="pt-PT" sz="2000" dirty="0" smtClean="0"/>
              <a:t>Quando se admite, eventualmente, qualquer empregado em substituição de um efectivo, o seu horário será o do substituído;</a:t>
            </a:r>
          </a:p>
          <a:p>
            <a:pPr algn="just">
              <a:buClr>
                <a:schemeClr val="accent6">
                  <a:lumMod val="75000"/>
                </a:schemeClr>
              </a:buClr>
              <a:buFont typeface="Wingdings" pitchFamily="2" charset="2"/>
              <a:buChar char="ü"/>
            </a:pPr>
            <a:endParaRPr lang="pt-PT" sz="1000" dirty="0" smtClean="0"/>
          </a:p>
          <a:p>
            <a:pPr algn="just">
              <a:buClr>
                <a:schemeClr val="accent6">
                  <a:lumMod val="75000"/>
                </a:schemeClr>
              </a:buClr>
              <a:buFont typeface="Wingdings" pitchFamily="2" charset="2"/>
              <a:buChar char="ü"/>
            </a:pPr>
            <a:r>
              <a:rPr lang="pt-PT" sz="2000" dirty="0" smtClean="0"/>
              <a:t>O horário dos empregados “extras” será atribuído ao serviço especial a efectuar; </a:t>
            </a:r>
          </a:p>
          <a:p>
            <a:pPr algn="just">
              <a:buClr>
                <a:schemeClr val="accent6">
                  <a:lumMod val="75000"/>
                </a:schemeClr>
              </a:buClr>
              <a:buFont typeface="Wingdings" pitchFamily="2" charset="2"/>
              <a:buChar char="ü"/>
            </a:pPr>
            <a:endParaRPr lang="pt-PT" sz="1000" dirty="0" smtClean="0"/>
          </a:p>
          <a:p>
            <a:pPr algn="just">
              <a:buClr>
                <a:schemeClr val="accent6">
                  <a:lumMod val="75000"/>
                </a:schemeClr>
              </a:buClr>
              <a:buFont typeface="Wingdings" pitchFamily="2" charset="2"/>
              <a:buChar char="ü"/>
            </a:pPr>
            <a:r>
              <a:rPr lang="pt-PT" sz="2000" dirty="0" smtClean="0"/>
              <a:t>Ao trabalhador estudante será garantido um horário compatível com os seus estudos. </a:t>
            </a:r>
          </a:p>
          <a:p>
            <a:pPr algn="just">
              <a:buClr>
                <a:schemeClr val="accent6">
                  <a:lumMod val="75000"/>
                </a:schemeClr>
              </a:buClr>
              <a:buFont typeface="Wingdings" pitchFamily="2" charset="2"/>
              <a:buChar char="ü"/>
            </a:pPr>
            <a:endParaRPr lang="pt-PT" sz="2000" dirty="0" smtClean="0"/>
          </a:p>
          <a:p>
            <a:pPr algn="just">
              <a:buClr>
                <a:schemeClr val="accent6">
                  <a:lumMod val="75000"/>
                </a:schemeClr>
              </a:buClr>
              <a:buFont typeface="Wingdings" pitchFamily="2" charset="2"/>
              <a:buChar char="ü"/>
            </a:pPr>
            <a:endParaRPr lang="pt-PT" sz="2000" dirty="0" smtClean="0"/>
          </a:p>
          <a:p>
            <a:pPr algn="just">
              <a:buClr>
                <a:schemeClr val="accent6">
                  <a:lumMod val="75000"/>
                </a:schemeClr>
              </a:buClr>
              <a:buFont typeface="Wingdings" pitchFamily="2" charset="2"/>
              <a:buChar char="ü"/>
            </a:pPr>
            <a:endParaRPr lang="pt-PT" sz="2000" dirty="0" smtClean="0"/>
          </a:p>
          <a:p>
            <a:pPr algn="just"/>
            <a:endParaRPr lang="pt-PT" sz="1000" dirty="0" smtClean="0"/>
          </a:p>
          <a:p>
            <a:pPr algn="just"/>
            <a:endParaRPr lang="pt-PT" sz="1000" dirty="0" smtClean="0"/>
          </a:p>
          <a:p>
            <a:pPr algn="just">
              <a:buFont typeface="Wingdings" pitchFamily="2" charset="2"/>
              <a:buChar char="§"/>
            </a:pPr>
            <a:endParaRPr lang="pt-PT" sz="500" dirty="0" smtClean="0"/>
          </a:p>
          <a:p>
            <a:endParaRPr lang="pt-PT" sz="1000" dirty="0" smtClean="0"/>
          </a:p>
          <a:p>
            <a:endParaRPr lang="pt-PT" sz="500" dirty="0" smtClean="0"/>
          </a:p>
          <a:p>
            <a:pPr algn="just">
              <a:buFont typeface="Wingdings" pitchFamily="2" charset="2"/>
              <a:buChar char="§"/>
            </a:pPr>
            <a:endParaRPr lang="pt-PT" sz="5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784976" cy="1143000"/>
          </a:xfrm>
        </p:spPr>
        <p:txBody>
          <a:bodyPr>
            <a:normAutofit/>
          </a:bodyPr>
          <a:lstStyle/>
          <a:p>
            <a:r>
              <a:rPr lang="pt-PT" dirty="0" smtClean="0"/>
              <a:t>História da hotelaria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179512" y="1412776"/>
            <a:ext cx="8784976" cy="4968552"/>
          </a:xfrm>
        </p:spPr>
        <p:txBody>
          <a:bodyPr>
            <a:noAutofit/>
          </a:bodyPr>
          <a:lstStyle/>
          <a:p>
            <a:pPr marL="0" lvl="2" algn="just" fontAlgn="auto">
              <a:spcBef>
                <a:spcPts val="0"/>
              </a:spcBef>
              <a:spcAft>
                <a:spcPts val="0"/>
              </a:spcAft>
              <a:buFontTx/>
              <a:buBlip>
                <a:blip r:embed="rId2"/>
              </a:buBlip>
              <a:defRPr/>
            </a:pPr>
            <a:r>
              <a:rPr lang="pt-PT" sz="2600" dirty="0" smtClean="0"/>
              <a:t> Os persas, que contavam com um sistema rodoviário razoável, construíram ao longo das suas estradas algumas hospedarias já com um certo requinte;</a:t>
            </a:r>
          </a:p>
          <a:p>
            <a:pPr marL="0" lvl="2" algn="just" fontAlgn="auto">
              <a:spcBef>
                <a:spcPts val="0"/>
              </a:spcBef>
              <a:spcAft>
                <a:spcPts val="0"/>
              </a:spcAft>
              <a:buFontTx/>
              <a:buBlip>
                <a:blip r:embed="rId2"/>
              </a:buBlip>
              <a:defRPr/>
            </a:pPr>
            <a:endParaRPr lang="pt-PT" sz="2600" dirty="0" smtClean="0"/>
          </a:p>
          <a:p>
            <a:pPr marL="0" lvl="2" algn="just" fontAlgn="auto">
              <a:spcBef>
                <a:spcPts val="0"/>
              </a:spcBef>
              <a:spcAft>
                <a:spcPts val="0"/>
              </a:spcAft>
              <a:buFontTx/>
              <a:buBlip>
                <a:blip r:embed="rId2"/>
              </a:buBlip>
              <a:defRPr/>
            </a:pPr>
            <a:r>
              <a:rPr lang="pt-PT" sz="2600" dirty="0" smtClean="0"/>
              <a:t> Na antiga Roma existiam:</a:t>
            </a:r>
          </a:p>
          <a:p>
            <a:pPr marL="457200" lvl="3" algn="just" fontAlgn="auto">
              <a:spcBef>
                <a:spcPts val="0"/>
              </a:spcBef>
              <a:spcAft>
                <a:spcPts val="0"/>
              </a:spcAft>
              <a:buFontTx/>
              <a:buBlip>
                <a:blip r:embed="rId2"/>
              </a:buBlip>
              <a:defRPr/>
            </a:pPr>
            <a:r>
              <a:rPr lang="pt-PT" sz="2600" dirty="0" smtClean="0"/>
              <a:t> </a:t>
            </a:r>
            <a:r>
              <a:rPr lang="pt-PT" sz="2600" i="1" dirty="0" err="1" smtClean="0"/>
              <a:t>Mansiones</a:t>
            </a:r>
            <a:r>
              <a:rPr lang="pt-PT" sz="2600" dirty="0" smtClean="0"/>
              <a:t> – hospedarias de maior qualidade;</a:t>
            </a:r>
          </a:p>
          <a:p>
            <a:pPr marL="457200" lvl="3" algn="just" fontAlgn="auto">
              <a:spcBef>
                <a:spcPts val="0"/>
              </a:spcBef>
              <a:spcAft>
                <a:spcPts val="0"/>
              </a:spcAft>
              <a:buFontTx/>
              <a:buBlip>
                <a:blip r:embed="rId2"/>
              </a:buBlip>
              <a:defRPr/>
            </a:pPr>
            <a:r>
              <a:rPr lang="pt-PT" sz="2600" dirty="0" smtClean="0"/>
              <a:t> Tavernas – local onde os oficiais e legionários comiam e bebiam;</a:t>
            </a:r>
          </a:p>
          <a:p>
            <a:pPr marL="457200" lvl="3" algn="just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endParaRPr lang="pt-PT" sz="2600" dirty="0" smtClean="0"/>
          </a:p>
          <a:p>
            <a:pPr algn="just" fontAlgn="auto">
              <a:spcBef>
                <a:spcPts val="0"/>
              </a:spcBef>
              <a:spcAft>
                <a:spcPts val="0"/>
              </a:spcAft>
              <a:buFontTx/>
              <a:buBlip>
                <a:blip r:embed="rId2"/>
              </a:buBlip>
              <a:defRPr/>
            </a:pPr>
            <a:r>
              <a:rPr lang="pt-PT" sz="2600" dirty="0"/>
              <a:t> </a:t>
            </a:r>
            <a:r>
              <a:rPr lang="pt-PT" sz="2600" u="sng" dirty="0"/>
              <a:t>Deu-se a queda do império romano;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pt-PT" sz="2600" dirty="0"/>
          </a:p>
          <a:p>
            <a:pPr algn="just" fontAlgn="auto">
              <a:spcBef>
                <a:spcPts val="0"/>
              </a:spcBef>
              <a:spcAft>
                <a:spcPts val="0"/>
              </a:spcAft>
              <a:buFontTx/>
              <a:buBlip>
                <a:blip r:embed="rId2"/>
              </a:buBlip>
              <a:defRPr/>
            </a:pPr>
            <a:r>
              <a:rPr lang="pt-PT" sz="2600" dirty="0"/>
              <a:t>Pouca segurança nas viagens;</a:t>
            </a:r>
          </a:p>
          <a:p>
            <a:pPr algn="just">
              <a:buNone/>
            </a:pPr>
            <a:endParaRPr lang="pt-PT" sz="2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784976" cy="1143000"/>
          </a:xfrm>
        </p:spPr>
        <p:txBody>
          <a:bodyPr>
            <a:normAutofit/>
          </a:bodyPr>
          <a:lstStyle/>
          <a:p>
            <a:r>
              <a:rPr lang="pt-PT" dirty="0" smtClean="0"/>
              <a:t>História da hotelaria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179512" y="1412776"/>
            <a:ext cx="8784976" cy="5184576"/>
          </a:xfrm>
        </p:spPr>
        <p:txBody>
          <a:bodyPr>
            <a:noAutofit/>
          </a:bodyPr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buFontTx/>
              <a:buBlip>
                <a:blip r:embed="rId2"/>
              </a:buBlip>
              <a:defRPr/>
            </a:pPr>
            <a:r>
              <a:rPr lang="pt-PT" sz="2600" dirty="0" smtClean="0"/>
              <a:t>Criou-se </a:t>
            </a:r>
            <a:r>
              <a:rPr lang="pt-PT" sz="2600" dirty="0"/>
              <a:t>a Fundação da Ordem dos Cavaleiros:</a:t>
            </a:r>
          </a:p>
          <a:p>
            <a:pPr lvl="1" algn="just" fontAlgn="auto">
              <a:spcBef>
                <a:spcPts val="0"/>
              </a:spcBef>
              <a:spcAft>
                <a:spcPts val="0"/>
              </a:spcAft>
              <a:buFontTx/>
              <a:buBlip>
                <a:blip r:embed="rId2"/>
              </a:buBlip>
              <a:defRPr/>
            </a:pPr>
            <a:r>
              <a:rPr lang="pt-PT" sz="2600" dirty="0" smtClean="0"/>
              <a:t> construção de hospitais e refúgios , onde se abrigavam os cruzados e os peregrinos que se dirigiam à Terra Santa.</a:t>
            </a:r>
          </a:p>
          <a:p>
            <a:pPr lvl="1" algn="just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endParaRPr lang="pt-PT" sz="2600" dirty="0" smtClean="0"/>
          </a:p>
          <a:p>
            <a:pPr marL="0" lvl="1" algn="just" fontAlgn="auto">
              <a:spcBef>
                <a:spcPts val="0"/>
              </a:spcBef>
              <a:spcAft>
                <a:spcPts val="0"/>
              </a:spcAft>
              <a:buFontTx/>
              <a:buBlip>
                <a:blip r:embed="rId2"/>
              </a:buBlip>
              <a:defRPr/>
            </a:pPr>
            <a:r>
              <a:rPr lang="pt-PT" sz="2600" dirty="0"/>
              <a:t>Paralelamente,  as instituições religiosas criavam abadias e mosteiros para servirem de abrigo aos peregrinos e viajantes;</a:t>
            </a:r>
          </a:p>
          <a:p>
            <a:pPr marL="0" lvl="1"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pt-PT" sz="2600" dirty="0"/>
          </a:p>
          <a:p>
            <a:pPr marL="0" lvl="1" algn="just" fontAlgn="auto">
              <a:spcBef>
                <a:spcPts val="0"/>
              </a:spcBef>
              <a:spcAft>
                <a:spcPts val="0"/>
              </a:spcAft>
              <a:buFontTx/>
              <a:buBlip>
                <a:blip r:embed="rId2"/>
              </a:buBlip>
              <a:defRPr/>
            </a:pPr>
            <a:r>
              <a:rPr lang="pt-PT" sz="2600" dirty="0"/>
              <a:t>No </a:t>
            </a:r>
            <a:r>
              <a:rPr lang="pt-PT" sz="2600" b="1" dirty="0" err="1"/>
              <a:t>Séc.</a:t>
            </a:r>
            <a:r>
              <a:rPr lang="pt-PT" sz="2600" b="1" dirty="0"/>
              <a:t> XVI e XVII</a:t>
            </a:r>
            <a:r>
              <a:rPr lang="pt-PT" sz="2600" dirty="0"/>
              <a:t>, em Inglaterra, desenvolve-se um tipo de hotelaria, para o qual contribuiu bastante o sistema rodoviário:</a:t>
            </a:r>
          </a:p>
          <a:p>
            <a:pPr marL="457200" lvl="2" algn="just" fontAlgn="auto">
              <a:spcBef>
                <a:spcPts val="0"/>
              </a:spcBef>
              <a:spcAft>
                <a:spcPts val="0"/>
              </a:spcAft>
              <a:buFontTx/>
              <a:buBlip>
                <a:blip r:embed="rId2"/>
              </a:buBlip>
              <a:defRPr/>
            </a:pPr>
            <a:r>
              <a:rPr lang="pt-PT" sz="2600" dirty="0" smtClean="0"/>
              <a:t> </a:t>
            </a:r>
            <a:r>
              <a:rPr lang="pt-PT" sz="2600" dirty="0"/>
              <a:t>grandes carruagens , puxadas por seis cavalos, ligavam as vilas e cidades entre si,</a:t>
            </a:r>
          </a:p>
          <a:p>
            <a:pPr marL="457200" lvl="2" algn="just" fontAlgn="auto">
              <a:spcBef>
                <a:spcPts val="0"/>
              </a:spcBef>
              <a:spcAft>
                <a:spcPts val="0"/>
              </a:spcAft>
              <a:buFontTx/>
              <a:buBlip>
                <a:blip r:embed="rId2"/>
              </a:buBlip>
              <a:defRPr/>
            </a:pPr>
            <a:r>
              <a:rPr lang="pt-PT" sz="2600" dirty="0"/>
              <a:t> cada jornada era de </a:t>
            </a:r>
            <a:r>
              <a:rPr lang="pt-PT" sz="2600" dirty="0" smtClean="0"/>
              <a:t>25km, </a:t>
            </a:r>
            <a:r>
              <a:rPr lang="pt-PT" sz="2600" dirty="0"/>
              <a:t>ao longo das quais existia uma hospedaria</a:t>
            </a:r>
            <a:endParaRPr lang="pt-PT" sz="2600" dirty="0" smtClean="0"/>
          </a:p>
          <a:p>
            <a:pPr algn="just">
              <a:buNone/>
            </a:pPr>
            <a:endParaRPr lang="pt-PT" sz="2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784976" cy="1143000"/>
          </a:xfrm>
        </p:spPr>
        <p:txBody>
          <a:bodyPr>
            <a:normAutofit/>
          </a:bodyPr>
          <a:lstStyle/>
          <a:p>
            <a:r>
              <a:rPr lang="pt-PT" dirty="0" smtClean="0"/>
              <a:t>História da hotelaria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179512" y="1412776"/>
            <a:ext cx="8784976" cy="5184576"/>
          </a:xfrm>
        </p:spPr>
        <p:txBody>
          <a:bodyPr>
            <a:noAutofit/>
          </a:bodyPr>
          <a:lstStyle/>
          <a:p>
            <a:pPr algn="just">
              <a:buFontTx/>
              <a:buBlip>
                <a:blip r:embed="rId2"/>
              </a:buBlip>
            </a:pPr>
            <a:r>
              <a:rPr lang="pt-PT" sz="2600" dirty="0" smtClean="0">
                <a:latin typeface="+mj-lt"/>
              </a:rPr>
              <a:t> </a:t>
            </a:r>
            <a:r>
              <a:rPr lang="pt-PT" sz="2600" dirty="0">
                <a:latin typeface="+mj-lt"/>
              </a:rPr>
              <a:t>Deu-se a revolução industrial e ferroviária  que juntamente com as transformações sociais estimularam a construção de hotéis</a:t>
            </a:r>
            <a:r>
              <a:rPr lang="pt-PT" sz="2600" dirty="0" smtClean="0">
                <a:latin typeface="+mj-lt"/>
              </a:rPr>
              <a:t>;</a:t>
            </a:r>
          </a:p>
          <a:p>
            <a:pPr algn="just">
              <a:buFontTx/>
              <a:buBlip>
                <a:blip r:embed="rId2"/>
              </a:buBlip>
            </a:pPr>
            <a:endParaRPr lang="pt-PT" sz="2600" dirty="0" smtClean="0">
              <a:latin typeface="+mj-lt"/>
            </a:endParaRPr>
          </a:p>
          <a:p>
            <a:pPr algn="just">
              <a:buFontTx/>
              <a:buBlip>
                <a:blip r:embed="rId2"/>
              </a:buBlip>
            </a:pPr>
            <a:r>
              <a:rPr lang="pt-PT" sz="2600" dirty="0" smtClean="0">
                <a:latin typeface="+mj-lt"/>
              </a:rPr>
              <a:t> Inglaterra torna-se no padrão de qualidade, a nível mundial: boa comida, conforto, limpeza e acolhimento;</a:t>
            </a:r>
          </a:p>
          <a:p>
            <a:pPr algn="just">
              <a:buFontTx/>
              <a:buBlip>
                <a:blip r:embed="rId2"/>
              </a:buBlip>
            </a:pPr>
            <a:endParaRPr lang="pt-PT" sz="2600" dirty="0" smtClean="0">
              <a:latin typeface="+mj-lt"/>
            </a:endParaRPr>
          </a:p>
          <a:p>
            <a:pPr algn="just">
              <a:buFontTx/>
              <a:buBlip>
                <a:blip r:embed="rId2"/>
              </a:buBlip>
            </a:pPr>
            <a:r>
              <a:rPr lang="pt-PT" sz="2600" dirty="0" smtClean="0">
                <a:latin typeface="+mj-lt"/>
              </a:rPr>
              <a:t> No </a:t>
            </a:r>
            <a:r>
              <a:rPr lang="pt-PT" sz="2600" b="1" dirty="0" err="1" smtClean="0">
                <a:latin typeface="+mj-lt"/>
              </a:rPr>
              <a:t>Séc.</a:t>
            </a:r>
            <a:r>
              <a:rPr lang="pt-PT" sz="2600" b="1" dirty="0" smtClean="0">
                <a:latin typeface="+mj-lt"/>
              </a:rPr>
              <a:t> XVIII</a:t>
            </a:r>
            <a:r>
              <a:rPr lang="pt-PT" sz="2600" dirty="0" smtClean="0">
                <a:latin typeface="+mj-lt"/>
              </a:rPr>
              <a:t> deu-se o desenvolvimento das instalações termais, as quais fizeram aumentar a afluência de visitantes </a:t>
            </a:r>
            <a:r>
              <a:rPr lang="pt-PT" sz="2600" dirty="0" smtClean="0">
                <a:latin typeface="+mj-lt"/>
                <a:sym typeface="Wingdings" pitchFamily="2" charset="2"/>
              </a:rPr>
              <a:t> e a necessidade de construção de unidades de alojamento.</a:t>
            </a:r>
            <a:endParaRPr lang="pt-PT" sz="2600" dirty="0" smtClean="0">
              <a:latin typeface="+mj-lt"/>
            </a:endParaRPr>
          </a:p>
          <a:p>
            <a:pPr algn="just">
              <a:buNone/>
            </a:pPr>
            <a:endParaRPr lang="pt-PT" sz="2600" dirty="0" smtClean="0">
              <a:latin typeface="+mj-lt"/>
            </a:endParaRPr>
          </a:p>
          <a:p>
            <a:pPr algn="just">
              <a:buFontTx/>
              <a:buBlip>
                <a:blip r:embed="rId2"/>
              </a:buBlip>
            </a:pPr>
            <a:endParaRPr lang="pt-PT" sz="26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784976" cy="1143000"/>
          </a:xfrm>
        </p:spPr>
        <p:txBody>
          <a:bodyPr>
            <a:normAutofit/>
          </a:bodyPr>
          <a:lstStyle/>
          <a:p>
            <a:r>
              <a:rPr lang="pt-PT" dirty="0" smtClean="0"/>
              <a:t>História da hotelaria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179512" y="1412776"/>
            <a:ext cx="8784976" cy="5184576"/>
          </a:xfrm>
        </p:spPr>
        <p:txBody>
          <a:bodyPr>
            <a:noAutofit/>
          </a:bodyPr>
          <a:lstStyle/>
          <a:p>
            <a:pPr algn="just">
              <a:buFontTx/>
              <a:buBlip>
                <a:blip r:embed="rId2"/>
              </a:buBlip>
            </a:pPr>
            <a:r>
              <a:rPr lang="pt-PT" sz="2600" dirty="0" smtClean="0">
                <a:latin typeface="+mj-lt"/>
              </a:rPr>
              <a:t> No </a:t>
            </a:r>
            <a:r>
              <a:rPr lang="pt-PT" sz="2600" b="1" dirty="0" err="1" smtClean="0">
                <a:latin typeface="+mj-lt"/>
              </a:rPr>
              <a:t>Séc.</a:t>
            </a:r>
            <a:r>
              <a:rPr lang="pt-PT" sz="2600" b="1" dirty="0" smtClean="0">
                <a:latin typeface="+mj-lt"/>
              </a:rPr>
              <a:t> XIX, </a:t>
            </a:r>
            <a:r>
              <a:rPr lang="pt-PT" sz="2600" dirty="0" smtClean="0">
                <a:latin typeface="+mj-lt"/>
              </a:rPr>
              <a:t>em 1884, fundou-se a primeira escola de formação de pessoal para hotelaria, por </a:t>
            </a:r>
            <a:r>
              <a:rPr lang="pt-PT" sz="2600" dirty="0" err="1" smtClean="0">
                <a:latin typeface="+mj-lt"/>
              </a:rPr>
              <a:t>Theodor</a:t>
            </a:r>
            <a:r>
              <a:rPr lang="pt-PT" sz="2600" dirty="0" smtClean="0">
                <a:latin typeface="+mj-lt"/>
              </a:rPr>
              <a:t> </a:t>
            </a:r>
            <a:r>
              <a:rPr lang="pt-PT" sz="2600" dirty="0" err="1" smtClean="0">
                <a:latin typeface="+mj-lt"/>
              </a:rPr>
              <a:t>Baur</a:t>
            </a:r>
            <a:r>
              <a:rPr lang="pt-PT" sz="2600" dirty="0" smtClean="0">
                <a:latin typeface="+mj-lt"/>
              </a:rPr>
              <a:t>, devido à necessidade de mão-de-obra qualificada;</a:t>
            </a:r>
          </a:p>
          <a:p>
            <a:pPr algn="just">
              <a:buFontTx/>
              <a:buBlip>
                <a:blip r:embed="rId2"/>
              </a:buBlip>
            </a:pPr>
            <a:endParaRPr lang="pt-PT" sz="2600" dirty="0" smtClean="0">
              <a:latin typeface="+mj-lt"/>
            </a:endParaRPr>
          </a:p>
          <a:p>
            <a:pPr algn="just">
              <a:buFontTx/>
              <a:buBlip>
                <a:blip r:embed="rId2"/>
              </a:buBlip>
            </a:pPr>
            <a:r>
              <a:rPr lang="pt-PT" sz="2600" dirty="0" smtClean="0">
                <a:latin typeface="+mj-lt"/>
              </a:rPr>
              <a:t>Em 1889, foi construído o 1º hotel europeu de luxo, pelo hoteleiro </a:t>
            </a:r>
            <a:r>
              <a:rPr lang="pt-PT" sz="2600" dirty="0" err="1" smtClean="0">
                <a:latin typeface="+mj-lt"/>
              </a:rPr>
              <a:t>Cesar</a:t>
            </a:r>
            <a:r>
              <a:rPr lang="pt-PT" sz="2600" dirty="0" smtClean="0">
                <a:latin typeface="+mj-lt"/>
              </a:rPr>
              <a:t> </a:t>
            </a:r>
            <a:r>
              <a:rPr lang="pt-PT" sz="2600" dirty="0" err="1" smtClean="0">
                <a:latin typeface="+mj-lt"/>
              </a:rPr>
              <a:t>Ritz</a:t>
            </a:r>
            <a:r>
              <a:rPr lang="pt-PT" sz="2600" dirty="0" smtClean="0">
                <a:latin typeface="+mj-lt"/>
              </a:rPr>
              <a:t> em Londres – Hotel </a:t>
            </a:r>
            <a:r>
              <a:rPr lang="pt-PT" sz="2600" dirty="0" err="1" smtClean="0">
                <a:latin typeface="+mj-lt"/>
              </a:rPr>
              <a:t>Savoy</a:t>
            </a:r>
            <a:r>
              <a:rPr lang="pt-PT" sz="2600" dirty="0" smtClean="0">
                <a:latin typeface="+mj-lt"/>
              </a:rPr>
              <a:t>;</a:t>
            </a:r>
          </a:p>
          <a:p>
            <a:pPr algn="just">
              <a:buFontTx/>
              <a:buBlip>
                <a:blip r:embed="rId2"/>
              </a:buBlip>
            </a:pPr>
            <a:endParaRPr lang="pt-PT" sz="2600" dirty="0" smtClean="0">
              <a:latin typeface="+mj-lt"/>
            </a:endParaRPr>
          </a:p>
          <a:p>
            <a:pPr algn="just">
              <a:buBlip>
                <a:blip r:embed="rId2"/>
              </a:buBlip>
            </a:pPr>
            <a:r>
              <a:rPr lang="pt-PT" sz="2600" dirty="0" smtClean="0">
                <a:latin typeface="+mn-lt"/>
              </a:rPr>
              <a:t>No </a:t>
            </a:r>
            <a:r>
              <a:rPr lang="pt-PT" sz="2600" b="1" dirty="0" err="1" smtClean="0">
                <a:latin typeface="+mn-lt"/>
              </a:rPr>
              <a:t>Séc.</a:t>
            </a:r>
            <a:r>
              <a:rPr lang="pt-PT" sz="2600" b="1" dirty="0" smtClean="0">
                <a:latin typeface="+mn-lt"/>
              </a:rPr>
              <a:t> XX</a:t>
            </a:r>
            <a:r>
              <a:rPr lang="pt-PT" sz="2600" dirty="0" smtClean="0">
                <a:latin typeface="+mn-lt"/>
              </a:rPr>
              <a:t>, o grande desenvolvimento da hotelaria foi nos Estados Unidos, devido  à construção de caminhos-de-ferro;</a:t>
            </a:r>
          </a:p>
          <a:p>
            <a:pPr algn="just">
              <a:buFontTx/>
              <a:buBlip>
                <a:blip r:embed="rId2"/>
              </a:buBlip>
            </a:pPr>
            <a:endParaRPr lang="pt-PT" sz="2600" dirty="0" smtClean="0">
              <a:latin typeface="+mj-lt"/>
            </a:endParaRPr>
          </a:p>
          <a:p>
            <a:pPr algn="just">
              <a:buFontTx/>
              <a:buBlip>
                <a:blip r:embed="rId2"/>
              </a:buBlip>
            </a:pPr>
            <a:endParaRPr lang="pt-PT" sz="26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784976" cy="1143000"/>
          </a:xfrm>
        </p:spPr>
        <p:txBody>
          <a:bodyPr>
            <a:normAutofit/>
          </a:bodyPr>
          <a:lstStyle/>
          <a:p>
            <a:r>
              <a:rPr lang="pt-PT" dirty="0" smtClean="0"/>
              <a:t>História da hotelaria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179512" y="1916832"/>
            <a:ext cx="8784976" cy="4680520"/>
          </a:xfrm>
        </p:spPr>
        <p:txBody>
          <a:bodyPr>
            <a:noAutofit/>
          </a:bodyPr>
          <a:lstStyle/>
          <a:p>
            <a:pPr marL="0" lvl="1" algn="just" fontAlgn="auto">
              <a:spcBef>
                <a:spcPts val="0"/>
              </a:spcBef>
              <a:spcAft>
                <a:spcPts val="0"/>
              </a:spcAft>
              <a:buFontTx/>
              <a:buBlip>
                <a:blip r:embed="rId2"/>
              </a:buBlip>
              <a:defRPr/>
            </a:pPr>
            <a:r>
              <a:rPr lang="pt-PT" sz="2600" dirty="0" smtClean="0">
                <a:latin typeface="+mj-lt"/>
              </a:rPr>
              <a:t> </a:t>
            </a:r>
            <a:r>
              <a:rPr lang="pt-PT" sz="2600" dirty="0"/>
              <a:t>A partir dos anos 60 o desenvolvimento da hotelaria foi sempre crescente:</a:t>
            </a:r>
          </a:p>
          <a:p>
            <a:pPr marL="457200" lvl="2" algn="just" fontAlgn="auto">
              <a:spcBef>
                <a:spcPts val="0"/>
              </a:spcBef>
              <a:spcAft>
                <a:spcPts val="0"/>
              </a:spcAft>
              <a:buFontTx/>
              <a:buBlip>
                <a:blip r:embed="rId2"/>
              </a:buBlip>
              <a:defRPr/>
            </a:pPr>
            <a:r>
              <a:rPr lang="pt-PT" sz="2600" dirty="0" smtClean="0"/>
              <a:t> </a:t>
            </a:r>
            <a:r>
              <a:rPr lang="pt-PT" sz="2600" dirty="0"/>
              <a:t>construíram-se pousadas, motéis, </a:t>
            </a:r>
            <a:r>
              <a:rPr lang="pt-PT" sz="2600" dirty="0" err="1"/>
              <a:t>aldeamentos</a:t>
            </a:r>
            <a:r>
              <a:rPr lang="pt-PT" sz="2600" dirty="0"/>
              <a:t> turísticos..  </a:t>
            </a:r>
          </a:p>
          <a:p>
            <a:pPr marL="457200" lvl="2"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pt-PT" sz="2600" dirty="0"/>
          </a:p>
          <a:p>
            <a:pPr marL="0" lvl="1" algn="just" fontAlgn="auto">
              <a:spcBef>
                <a:spcPts val="0"/>
              </a:spcBef>
              <a:spcAft>
                <a:spcPts val="0"/>
              </a:spcAft>
              <a:buFontTx/>
              <a:buBlip>
                <a:blip r:embed="rId2"/>
              </a:buBlip>
              <a:defRPr/>
            </a:pPr>
            <a:r>
              <a:rPr lang="pt-PT" sz="2600" dirty="0"/>
              <a:t>Em 1980 criou-se o turismo de habitação, o que possibilitou a recuperação de casas apalaçadas, já deterioradas pelo tempo.</a:t>
            </a:r>
          </a:p>
          <a:p>
            <a:pPr algn="just">
              <a:buFontTx/>
              <a:buBlip>
                <a:blip r:embed="rId3"/>
              </a:buBlip>
            </a:pPr>
            <a:endParaRPr lang="pt-PT" sz="2600" dirty="0" smtClean="0">
              <a:latin typeface="+mj-lt"/>
            </a:endParaRPr>
          </a:p>
          <a:p>
            <a:pPr algn="just">
              <a:buFontTx/>
              <a:buBlip>
                <a:blip r:embed="rId3"/>
              </a:buBlip>
            </a:pPr>
            <a:endParaRPr lang="pt-PT" sz="26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872</TotalTime>
  <Words>3147</Words>
  <Application>Microsoft Office PowerPoint</Application>
  <PresentationFormat>Apresentação no Ecrã (4:3)</PresentationFormat>
  <Paragraphs>401</Paragraphs>
  <Slides>46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dos diapositivos</vt:lpstr>
      </vt:variant>
      <vt:variant>
        <vt:i4>46</vt:i4>
      </vt:variant>
    </vt:vector>
  </HeadingPairs>
  <TitlesOfParts>
    <vt:vector size="47" baseType="lpstr">
      <vt:lpstr>Tema do Office</vt:lpstr>
      <vt:lpstr>Módulo 1  O Técnico de Restaurante/Bar</vt:lpstr>
      <vt:lpstr>O que é um técnico de Restaurante/Bar!?</vt:lpstr>
      <vt:lpstr>- Breve história da hotelaria</vt:lpstr>
      <vt:lpstr>História da hotelaria</vt:lpstr>
      <vt:lpstr>História da hotelaria</vt:lpstr>
      <vt:lpstr>História da hotelaria</vt:lpstr>
      <vt:lpstr>História da hotelaria</vt:lpstr>
      <vt:lpstr>História da hotelaria</vt:lpstr>
      <vt:lpstr>História da hotelaria</vt:lpstr>
      <vt:lpstr>História da hotelaria</vt:lpstr>
      <vt:lpstr>- Evolução do restaurante - Evolução do bar</vt:lpstr>
      <vt:lpstr>Evolução do restaurante</vt:lpstr>
      <vt:lpstr>Evolução do restaurante</vt:lpstr>
      <vt:lpstr>Evolução do restaurante</vt:lpstr>
      <vt:lpstr>Evolução do bar</vt:lpstr>
      <vt:lpstr>Evolução do bar</vt:lpstr>
      <vt:lpstr>- Aspectos pessoais e sociais de um empregado de mesa/bar</vt:lpstr>
      <vt:lpstr>Aspectos pessoais e sociais de um empregado de mesa/bar</vt:lpstr>
      <vt:lpstr>Aspectos pessoais e sociais de um empregado de mesa/bar</vt:lpstr>
      <vt:lpstr>Aspectos pessoais e sociais de um empregado de mesa/bar</vt:lpstr>
      <vt:lpstr>Aspectos pessoais e sociais de um empregado de mesa/bar</vt:lpstr>
      <vt:lpstr>Aspectos pessoais e sociais de um empregado de mesa/bar</vt:lpstr>
      <vt:lpstr>Aspectos pessoais e sociais de um empregado de mesa/bar</vt:lpstr>
      <vt:lpstr>- Brigadas dos estabelecimentos de restauração e bebidas</vt:lpstr>
      <vt:lpstr>Brigadas dos estabelecimentos de restauração e bebidas</vt:lpstr>
      <vt:lpstr>Brigadas dos estabelecimentos de restauração e bebidas</vt:lpstr>
      <vt:lpstr>Brigadas dos estabelecimentos de restauração e bebidas</vt:lpstr>
      <vt:lpstr>Brigadas dos estabelecimentos de restauração e bebidas</vt:lpstr>
      <vt:lpstr>Brigadas dos estabelecimentos de restauração e bebidas</vt:lpstr>
      <vt:lpstr>Brigadas dos estabelecimentos de restauração e bebidas</vt:lpstr>
      <vt:lpstr>Brigadas dos estabelecimentos de restauração e bebidas</vt:lpstr>
      <vt:lpstr>Brigadas dos estabelecimentos de restauração e bebidas</vt:lpstr>
      <vt:lpstr>Brigadas dos estabelecimentos de restauração e bebidas</vt:lpstr>
      <vt:lpstr>Brigadas dos estabelecimentos de restauração e bebidas</vt:lpstr>
      <vt:lpstr>Brigadas dos estabelecimentos de restauração e bebidas</vt:lpstr>
      <vt:lpstr>Brigadas dos estabelecimentos de restauração e bebidas</vt:lpstr>
      <vt:lpstr>Brigadas dos estabelecimentos de restauração e bebidas</vt:lpstr>
      <vt:lpstr>Brigadas dos estabelecimentos de restauração e bebidas</vt:lpstr>
      <vt:lpstr>Brigadas dos estabelecimentos de restauração e bebidas</vt:lpstr>
      <vt:lpstr>Brigadas dos estabelecimentos de restauração e bebidas</vt:lpstr>
      <vt:lpstr>Brigadas dos estabelecimentos de restauração e bebidas</vt:lpstr>
      <vt:lpstr>Brigadas dos estabelecimentos de restauração e bebidas</vt:lpstr>
      <vt:lpstr>Brigadas dos estabelecimentos de restauração e bebidas</vt:lpstr>
      <vt:lpstr>Brigadas dos estabelecimentos de restauração e bebidas</vt:lpstr>
      <vt:lpstr>Brigadas dos estabelecimentos de restauração e bebidas</vt:lpstr>
      <vt:lpstr>Brigadas dos estabelecimentos de restauração e bebidas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Módulo 1  O Técnico de Restaurante/Bar</dc:title>
  <dc:creator>Tiago Costa</dc:creator>
  <cp:lastModifiedBy>Tiago Costa</cp:lastModifiedBy>
  <cp:revision>70</cp:revision>
  <dcterms:created xsi:type="dcterms:W3CDTF">2011-09-28T20:08:55Z</dcterms:created>
  <dcterms:modified xsi:type="dcterms:W3CDTF">2011-10-16T15:44:16Z</dcterms:modified>
</cp:coreProperties>
</file>