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74" r:id="rId3"/>
    <p:sldId id="257" r:id="rId4"/>
    <p:sldId id="258" r:id="rId5"/>
    <p:sldId id="265" r:id="rId6"/>
    <p:sldId id="268" r:id="rId7"/>
    <p:sldId id="260" r:id="rId8"/>
    <p:sldId id="269" r:id="rId9"/>
    <p:sldId id="261" r:id="rId10"/>
    <p:sldId id="270" r:id="rId11"/>
    <p:sldId id="262" r:id="rId12"/>
    <p:sldId id="273" r:id="rId13"/>
    <p:sldId id="264" r:id="rId14"/>
    <p:sldId id="272" r:id="rId15"/>
    <p:sldId id="263" r:id="rId16"/>
    <p:sldId id="271" r:id="rId17"/>
  </p:sldIdLst>
  <p:sldSz cx="9144000" cy="8280400"/>
  <p:notesSz cx="6858000" cy="100584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2"/>
      </p:cViewPr>
      <p:guideLst>
        <p:guide orient="horz" pos="26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2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2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819D0-A05F-4612-B637-CF379D77A629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47788" y="754063"/>
            <a:ext cx="4162425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777740"/>
            <a:ext cx="548640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553734"/>
            <a:ext cx="2971800" cy="502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9553734"/>
            <a:ext cx="2971800" cy="502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7DF8-5451-4808-B071-893AF0105478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347788" y="754063"/>
            <a:ext cx="4162425" cy="37719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07DF8-5451-4808-B071-893AF0105478}" type="slidenum">
              <a:rPr lang="pt-PT" smtClean="0"/>
              <a:pPr/>
              <a:t>1</a:t>
            </a:fld>
            <a:endParaRPr lang="pt-P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07DF8-5451-4808-B071-893AF0105478}" type="slidenum">
              <a:rPr lang="pt-PT" smtClean="0"/>
              <a:pPr/>
              <a:t>3</a:t>
            </a:fld>
            <a:endParaRPr lang="pt-PT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347788" y="754063"/>
            <a:ext cx="4162425" cy="37719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07DF8-5451-4808-B071-893AF0105478}" type="slidenum">
              <a:rPr lang="pt-PT" smtClean="0"/>
              <a:pPr/>
              <a:t>7</a:t>
            </a:fld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656080"/>
            <a:ext cx="7851648" cy="2208107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898158"/>
            <a:ext cx="7854696" cy="2116102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104055"/>
            <a:ext cx="2057400" cy="6292721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04055"/>
            <a:ext cx="6019800" cy="6292721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589837"/>
            <a:ext cx="7772400" cy="1645039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0352" y="3265632"/>
            <a:ext cx="7772400" cy="1822837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0121"/>
            <a:ext cx="8229600" cy="1380067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318325"/>
            <a:ext cx="4038600" cy="535465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318325"/>
            <a:ext cx="4038600" cy="535465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0121"/>
            <a:ext cx="8229600" cy="1380067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2240040"/>
            <a:ext cx="4040188" cy="79610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6" y="2245485"/>
            <a:ext cx="4041775" cy="79066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3036147"/>
            <a:ext cx="4040188" cy="4643351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6" y="3036147"/>
            <a:ext cx="4041775" cy="4643351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0121"/>
            <a:ext cx="8305800" cy="1380067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21032"/>
            <a:ext cx="2743200" cy="140306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2024098"/>
            <a:ext cx="2743200" cy="5520267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024098"/>
            <a:ext cx="5111750" cy="5520267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rtar e Arredondar Rectângulo de Canto Simples 8"/>
          <p:cNvSpPr/>
          <p:nvPr/>
        </p:nvSpPr>
        <p:spPr>
          <a:xfrm rot="420000" flipV="1">
            <a:off x="3165753" y="1337900"/>
            <a:ext cx="5257800" cy="49682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ctângulo 11"/>
          <p:cNvSpPr/>
          <p:nvPr/>
        </p:nvSpPr>
        <p:spPr>
          <a:xfrm rot="420000" flipV="1">
            <a:off x="8004134" y="6471425"/>
            <a:ext cx="155448" cy="187689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421114"/>
            <a:ext cx="2212848" cy="1910868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0" y="3415496"/>
            <a:ext cx="2209800" cy="2631327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077200" y="7674704"/>
            <a:ext cx="609600" cy="440855"/>
          </a:xfrm>
        </p:spPr>
        <p:txBody>
          <a:bodyPr/>
          <a:lstStyle/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 rot="420000">
            <a:off x="3485793" y="1448306"/>
            <a:ext cx="4617720" cy="4747429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7023006"/>
            <a:ext cx="9163050" cy="12573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7509863"/>
            <a:ext cx="4762500" cy="7705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8626"/>
            <a:ext cx="9163050" cy="12573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8625"/>
            <a:ext cx="4762500" cy="7705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850121"/>
            <a:ext cx="8229600" cy="1380067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2336913"/>
            <a:ext cx="8229600" cy="52994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7674704"/>
            <a:ext cx="2133600" cy="44085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BCEA6F-055D-4818-95A4-D4814DC9C455}" type="datetimeFigureOut">
              <a:rPr lang="pt-PT" smtClean="0"/>
              <a:pPr/>
              <a:t>30-07-2010</a:t>
            </a:fld>
            <a:endParaRPr lang="pt-PT" dirty="0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2667000" y="7674704"/>
            <a:ext cx="3352800" cy="44085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7924800" y="7674704"/>
            <a:ext cx="762000" cy="44085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36E6BC-B979-4482-94CD-391BF43CEBCE}" type="slidenum">
              <a:rPr lang="pt-PT" smtClean="0"/>
              <a:pPr/>
              <a:t>‹nº›</a:t>
            </a:fld>
            <a:endParaRPr lang="pt-PT" dirty="0"/>
          </a:p>
        </p:txBody>
      </p:sp>
      <p:grpSp>
        <p:nvGrpSpPr>
          <p:cNvPr id="2" name="Grupo 1"/>
          <p:cNvGrpSpPr/>
          <p:nvPr/>
        </p:nvGrpSpPr>
        <p:grpSpPr>
          <a:xfrm>
            <a:off x="-19017" y="244389"/>
            <a:ext cx="9180548" cy="783878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pt/imgres?imgurl=http://2.bp.blogspot.com/_4_RdMsTQKOQ/SvxCcUeeoHI/AAAAAAAADBg/d_ekEiFbubA/s400/gar%C3%A7om.jpg&amp;imgrefurl=http://a-mais.blogspot.com/2009/11/o-emprega.html&amp;usg=__TJV6N2ZGuQlDUiYrJHws14oAjlM=&amp;h=252&amp;w=290&amp;sz=14&amp;hl=pt-PT&amp;start=8&amp;itbs=1&amp;tbnid=tVObURDtPW4CgM:&amp;tbnh=100&amp;tbnw=115&amp;prev=/images?q=empregados+de+restaurante&amp;hl=pt-PT&amp;sa=G&amp;gbv=2&amp;tbs=isch: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laprovencebuffet.com.br/01buffet/images/fotos_servicos_inglesa.jpg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www.laprovencebuffet.com.br/01buffet/images/fotos_servicos_inglesa.jpg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467544" y="1835944"/>
            <a:ext cx="7772400" cy="1774825"/>
          </a:xfrm>
        </p:spPr>
        <p:txBody>
          <a:bodyPr/>
          <a:lstStyle/>
          <a:p>
            <a:pPr algn="ctr"/>
            <a:r>
              <a:rPr lang="pt-PT" sz="4400" dirty="0">
                <a:solidFill>
                  <a:schemeClr val="tx1"/>
                </a:solidFill>
                <a:latin typeface="Arial Black" pitchFamily="34" charset="0"/>
              </a:rPr>
              <a:t>Métodos de Execução dos Serviços </a:t>
            </a:r>
            <a:r>
              <a:rPr lang="pt-PT" sz="4400" dirty="0" smtClean="0">
                <a:solidFill>
                  <a:schemeClr val="tx1"/>
                </a:solidFill>
                <a:latin typeface="Arial Black" pitchFamily="34" charset="0"/>
              </a:rPr>
              <a:t>de Mesa</a:t>
            </a:r>
            <a:endParaRPr lang="pt-PT" sz="44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7170" name="Picture 2" descr="http://t3.gstatic.com/images?q=tbn:tVObURDtPW4CgM:http://2.bp.blogspot.com/_4_RdMsTQKOQ/SvxCcUeeoHI/AAAAAAAADBg/d_ekEiFbubA/s400/gar%C3%A7o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2" y="4922687"/>
            <a:ext cx="1095375" cy="1150055"/>
          </a:xfrm>
          <a:prstGeom prst="rect">
            <a:avLst/>
          </a:prstGeom>
          <a:noFill/>
        </p:spPr>
      </p:pic>
      <p:pic>
        <p:nvPicPr>
          <p:cNvPr id="4" name="Picture 2" descr="http://t3.gstatic.com/images?q=tbn:tVObURDtPW4CgM:http://2.bp.blogspot.com/_4_RdMsTQKOQ/SvxCcUeeoHI/AAAAAAAADBg/d_ekEiFbubA/s400/gar%C3%A7o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4" y="4835745"/>
            <a:ext cx="1095375" cy="1150055"/>
          </a:xfrm>
          <a:prstGeom prst="rect">
            <a:avLst/>
          </a:prstGeom>
          <a:noFill/>
        </p:spPr>
      </p:pic>
      <p:pic>
        <p:nvPicPr>
          <p:cNvPr id="5" name="Picture 2" descr="http://t3.gstatic.com/images?q=tbn:tVObURDtPW4CgM:http://2.bp.blogspot.com/_4_RdMsTQKOQ/SvxCcUeeoHI/AAAAAAAADBg/d_ekEiFbubA/s400/gar%C3%A7o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6" y="4835745"/>
            <a:ext cx="1095375" cy="115005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tVObURDtPW4CgM:http://2.bp.blogspot.com/_4_RdMsTQKOQ/SvxCcUeeoHI/AAAAAAAADBg/d_ekEiFbubA/s400/gar%C3%A7o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10" y="5009630"/>
            <a:ext cx="1095375" cy="1120136"/>
          </a:xfrm>
          <a:prstGeom prst="rect">
            <a:avLst/>
          </a:prstGeom>
          <a:noFill/>
        </p:spPr>
      </p:pic>
      <p:pic>
        <p:nvPicPr>
          <p:cNvPr id="7" name="Picture 2" descr="http://t3.gstatic.com/images?q=tbn:tVObURDtPW4CgM:http://2.bp.blogspot.com/_4_RdMsTQKOQ/SvxCcUeeoHI/AAAAAAAADBg/d_ekEiFbubA/s400/gar%C3%A7om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4" y="4835745"/>
            <a:ext cx="1095375" cy="11500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ttp://bbel.uol.com.br/upload_2009/conteudo/igleesarecort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67992"/>
            <a:ext cx="554461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187624" y="804813"/>
            <a:ext cx="70567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lang="pt-PT" sz="4400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Inglesa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Indirecto</a:t>
            </a:r>
            <a:endParaRPr kumimoji="0" lang="pt-PT" sz="4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9552" y="506410"/>
            <a:ext cx="806489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Francesa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pt-PT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pt-PT" sz="4000" dirty="0" smtClean="0"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empregado recolhe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serviço na cozinha, verifica se o mesmo está de acordo com o pedido e transporta-o para 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sala.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Coloca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um talher de serviço na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travessa.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Apresenta</a:t>
            </a:r>
            <a:r>
              <a:rPr kumimoji="0" lang="pt-P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 travessa pelo lado esquerdo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deixa o cliente servir-se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vontade</a:t>
            </a:r>
            <a:r>
              <a:rPr kumimoji="0" lang="pt-P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ou deixa a travessa em cima da mesa.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Foto: Bianca Reis Verderosi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556024"/>
            <a:ext cx="590465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979712" y="930827"/>
            <a:ext cx="568863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Francesa</a:t>
            </a:r>
            <a:endParaRPr kumimoji="0" lang="pt-PT" sz="4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755576" y="220119"/>
            <a:ext cx="756084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Americana: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 </a:t>
            </a:r>
            <a:endParaRPr kumimoji="0" lang="pt-PT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empratamento é feito na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cozinha.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empregado levanta o serviço na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cozinha e verifica se está de acordo co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m o pedido.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Coloca 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iguaria face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ao cliente pelo lado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direito.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 o</a:t>
            </a:r>
            <a:r>
              <a:rPr kumimoji="0" lang="pt-P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tipo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de serviço mais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utilizado.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SzTx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Ver imagem em tamanho real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556024"/>
            <a:ext cx="6192688" cy="352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907704" y="791642"/>
            <a:ext cx="633670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pt-PT" sz="44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Americana</a:t>
            </a:r>
            <a:endParaRPr kumimoji="0" lang="pt-PT" sz="4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539552" y="399268"/>
            <a:ext cx="7776864" cy="7140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R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ussa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empregado recolhe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serviço na cozinha, verifica se o mesmo está de acordo com o pedido e transporta-o para 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sala.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Os peixes e as peças de carne são apresentadas inteiras no carrinho de quentes ao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cliente.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Acabada a apresentação, são trinchadas na frente do cliente com o apoio de um carrinho de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quentes.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http://quebichomemordeu.files.wordpress.com/2009/01/dalvaedito_servic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123976"/>
            <a:ext cx="6768752" cy="432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95736" y="714803"/>
            <a:ext cx="468052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Russa</a:t>
            </a:r>
            <a:endParaRPr kumimoji="0" lang="pt-PT" sz="4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1043608" y="1619920"/>
            <a:ext cx="6625532" cy="21852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PT" sz="4000" b="1" dirty="0" smtClean="0">
                <a:solidFill>
                  <a:prstClr val="black"/>
                </a:solidFill>
                <a:latin typeface="Arial Black" pitchFamily="34" charset="0"/>
              </a:rPr>
              <a:t>Público Alvo:</a:t>
            </a:r>
          </a:p>
          <a:p>
            <a:pPr lvl="0"/>
            <a:endParaRPr lang="pt-PT" sz="4000" b="1" dirty="0" smtClean="0">
              <a:solidFill>
                <a:prstClr val="black"/>
              </a:solidFill>
              <a:latin typeface="Arial Black" pitchFamily="34" charset="0"/>
            </a:endParaRPr>
          </a:p>
          <a:p>
            <a:pPr lvl="0" algn="just"/>
            <a:r>
              <a:rPr lang="pt-PT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Futuros empregados de mesa e público </a:t>
            </a:r>
          </a:p>
          <a:p>
            <a:pPr lvl="0" algn="just"/>
            <a:r>
              <a:rPr lang="pt-PT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em geral.</a:t>
            </a:r>
            <a:endParaRPr lang="pt-PT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467545" y="1184139"/>
            <a:ext cx="51639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4000" b="1" dirty="0">
                <a:latin typeface="Arial Black" pitchFamily="34" charset="0"/>
              </a:rPr>
              <a:t>Objectivos </a:t>
            </a:r>
            <a:r>
              <a:rPr lang="pt-PT" sz="4000" b="1" dirty="0" smtClean="0">
                <a:latin typeface="Arial Black" pitchFamily="34" charset="0"/>
              </a:rPr>
              <a:t>G</a:t>
            </a:r>
            <a:r>
              <a:rPr lang="pt-PT" sz="4000" b="1" dirty="0" smtClean="0">
                <a:latin typeface="Arial Black" pitchFamily="34" charset="0"/>
              </a:rPr>
              <a:t>erais</a:t>
            </a:r>
            <a:endParaRPr lang="pt-PT" sz="4000" dirty="0"/>
          </a:p>
        </p:txBody>
      </p:sp>
      <p:sp>
        <p:nvSpPr>
          <p:cNvPr id="4" name="Rectângulo 3"/>
          <p:cNvSpPr/>
          <p:nvPr/>
        </p:nvSpPr>
        <p:spPr>
          <a:xfrm>
            <a:off x="467544" y="2844056"/>
            <a:ext cx="7920880" cy="20313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800" dirty="0">
                <a:latin typeface="Arial" pitchFamily="34" charset="0"/>
                <a:cs typeface="Arial" pitchFamily="34" charset="0"/>
              </a:rPr>
              <a:t>No final da sessão os formandos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deverão ser capazes de identificar 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os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tipos de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serviços de mesa.</a:t>
            </a:r>
            <a:endParaRPr lang="pt-PT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323528" y="662481"/>
            <a:ext cx="65785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4000" b="1" dirty="0">
                <a:latin typeface="Arial Black" pitchFamily="34" charset="0"/>
              </a:rPr>
              <a:t>Objectivos </a:t>
            </a:r>
            <a:r>
              <a:rPr lang="pt-PT" sz="4000" b="1" dirty="0" smtClean="0">
                <a:latin typeface="Arial Black" pitchFamily="34" charset="0"/>
              </a:rPr>
              <a:t>Específicos</a:t>
            </a:r>
            <a:endParaRPr lang="pt-PT" sz="4000" dirty="0">
              <a:latin typeface="Arial Black" pitchFamily="34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611560" y="1547912"/>
            <a:ext cx="8064896" cy="8925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No final da sessão os formandos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deverão ser capazes de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tx1"/>
              </a:buClr>
              <a:buSzPct val="150000"/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 Saber a definição de serviços de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esa.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tx1"/>
              </a:buClr>
              <a:buSzPct val="150000"/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Saber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identificar correctamente os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tipos de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serviços usados num restaurante.</a:t>
            </a: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tx1"/>
              </a:buClr>
              <a:buSzPct val="150000"/>
            </a:pP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pt-PT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Pct val="150000"/>
            </a:pPr>
            <a:endParaRPr lang="pt-PT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11560" y="1331888"/>
            <a:ext cx="8136904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O que são serviços de</a:t>
            </a:r>
            <a:r>
              <a:rPr kumimoji="0" lang="pt-PT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 mesa</a:t>
            </a:r>
            <a:r>
              <a:rPr kumimoji="0" lang="pt-PT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pt-PT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27584" y="3258258"/>
            <a:ext cx="7272808" cy="195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 o modo como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</a:t>
            </a:r>
            <a:r>
              <a:rPr kumimoji="0" lang="pt-PT" sz="28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iguarias são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servidas.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http://www.empregoerenda.com.br/cont/e16/minicursos/imagens/garcom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500240"/>
            <a:ext cx="15121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http://bbel.uol.com.br/upload_2009/conteudo/igleesarecort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500240"/>
            <a:ext cx="15121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 descr="Foto: Bianca Reis Verderosi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4500240"/>
            <a:ext cx="165618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m 8" descr="Ver imagem em tamanho real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7704" y="5652368"/>
            <a:ext cx="187220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m 9" descr="http://quebichomemordeu.files.wordpress.com/2009/01/dalvaedito_servico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5580360"/>
            <a:ext cx="172819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99592" y="1182768"/>
            <a:ext cx="72728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Métodos de 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Serviço</a:t>
            </a:r>
            <a:r>
              <a:rPr kumimoji="0" lang="pt-PT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pt-PT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827584" y="2180487"/>
            <a:ext cx="684076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nglesa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Directo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Indirecto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Francesa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à Americana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Serviço à Russa</a:t>
            </a: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ângulo 1"/>
          <p:cNvSpPr/>
          <p:nvPr/>
        </p:nvSpPr>
        <p:spPr>
          <a:xfrm>
            <a:off x="467544" y="795695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Inglesa </a:t>
            </a: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Directo</a:t>
            </a:r>
            <a:r>
              <a:rPr lang="pt-PT" sz="4000" b="1" dirty="0" smtClean="0">
                <a:latin typeface="Arial Black" pitchFamily="34" charset="0"/>
                <a:ea typeface="Calibri" pitchFamily="34" charset="0"/>
                <a:cs typeface="Arial" pitchFamily="34" charset="0"/>
              </a:rPr>
              <a:t>:</a:t>
            </a:r>
            <a:endParaRPr lang="pt-PT" sz="4000" dirty="0" smtClean="0">
              <a:latin typeface="Arial Black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empregado recolhe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serviço na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cozinha, verifica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se o mesmo está de acordo com o pedido e transporta-o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para a sala.</a:t>
            </a:r>
            <a:endParaRPr lang="pt-PT" sz="2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Apresenta-o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ao cliente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pós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aprovação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deste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começa a servir pelo lado esquerdo,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com o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talher de serviço [colher e garfo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].</a:t>
            </a:r>
            <a:endParaRPr lang="pt-PT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15616" y="797101"/>
            <a:ext cx="648072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pt-PT" sz="4400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Inglesa Directo</a:t>
            </a:r>
            <a:endParaRPr kumimoji="0" lang="pt-PT" sz="4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 descr="http://www.empregoerenda.com.br/cont/e16/minicursos/imagens/garcom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484016"/>
            <a:ext cx="590465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-352031"/>
            <a:ext cx="8280920" cy="744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Serviço 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Inglesa 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Indirecto</a:t>
            </a:r>
            <a:r>
              <a:rPr kumimoji="0" lang="pt-PT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pt-PT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empregado recolhe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serviço na cozinha, verifica se o mesmo está de acordo com o pedido e transporta-o para 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sala.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Apresenta-o ao cliente e após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aprovação deste coloca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 serviço num carrinho de apoio, onde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já deverá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estar um prato </a:t>
            </a:r>
            <a:r>
              <a:rPr lang="pt-PT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para o devido empratamento.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Começa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fazer o empratamento com o talher de </a:t>
            </a:r>
            <a:r>
              <a:rPr kumimoji="0" lang="pt-PT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serviço e é</a:t>
            </a:r>
            <a:r>
              <a:rPr kumimoji="0" lang="pt-PT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servido pelo lado direito do cliente.</a:t>
            </a:r>
            <a:endParaRPr kumimoji="0" lang="pt-P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618</TotalTime>
  <Words>428</Words>
  <Application>Microsoft Office PowerPoint</Application>
  <PresentationFormat>Personalizados</PresentationFormat>
  <Paragraphs>57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7" baseType="lpstr">
      <vt:lpstr>Fluxo</vt:lpstr>
      <vt:lpstr>Métodos de Execução dos Serviços de Mesa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de Execução dos Serviços</dc:title>
  <dc:creator>Clarisse Lemos</dc:creator>
  <cp:lastModifiedBy>Moisés</cp:lastModifiedBy>
  <cp:revision>81</cp:revision>
  <dcterms:created xsi:type="dcterms:W3CDTF">2010-06-18T11:27:39Z</dcterms:created>
  <dcterms:modified xsi:type="dcterms:W3CDTF">2010-07-31T02:42:26Z</dcterms:modified>
</cp:coreProperties>
</file>