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6" r:id="rId31"/>
    <p:sldId id="294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3C4D-4116-4D94-B863-4DD15965A1F7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0B12-EF4D-49A0-B0EA-23845CFEA38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77622-A02B-4205-B4BB-E06E08B30B8B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221FC-54BF-4B81-80F4-A79CBE1B49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aladar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Analg%C3%A9sicas" TargetMode="External"/><Relationship Id="rId5" Type="http://schemas.openxmlformats.org/officeDocument/2006/relationships/hyperlink" Target="http://pt.wikipedia.org/wiki/Mal%C3%A1ria" TargetMode="External"/><Relationship Id="rId4" Type="http://schemas.openxmlformats.org/officeDocument/2006/relationships/hyperlink" Target="http://pt.wikipedia.org/wiki/Antit%C3%A9rmicas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Desengaçada: remoção do engaço (talinho que sustenta)</a:t>
            </a:r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u="none" dirty="0" smtClean="0"/>
              <a:t>Grau</a:t>
            </a:r>
            <a:r>
              <a:rPr lang="pt-BR" u="none" baseline="0" dirty="0" smtClean="0"/>
              <a:t> </a:t>
            </a:r>
            <a:r>
              <a:rPr lang="pt-BR" u="none" baseline="0" dirty="0" err="1" smtClean="0"/>
              <a:t>Brix</a:t>
            </a:r>
            <a:r>
              <a:rPr lang="pt-BR" u="none" baseline="0" dirty="0" smtClean="0"/>
              <a:t>: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uma escala numérica que mede a quantidade de sólidos solúveis, pode ser considerado o grau de doçura de uma fruta ou um líquido.</a:t>
            </a:r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0" u="none" dirty="0" smtClean="0"/>
              <a:t>Quinino: </a:t>
            </a:r>
            <a:r>
              <a:rPr lang="pt-BR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gosto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aladar"/>
              </a:rPr>
              <a:t>amargo</a:t>
            </a:r>
            <a:r>
              <a:rPr lang="pt-BR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que tem funções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ntitérmicas"/>
              </a:rPr>
              <a:t>antitérmicas</a:t>
            </a:r>
            <a:r>
              <a:rPr lang="pt-BR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alária"/>
              </a:rPr>
              <a:t>antimaláricas</a:t>
            </a:r>
            <a:r>
              <a:rPr lang="pt-BR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nalgésicas"/>
              </a:rPr>
              <a:t>analgésicas</a:t>
            </a:r>
            <a:endParaRPr lang="pt-BR" b="0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21FC-54BF-4B81-80F4-A79CBE1B4947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036781-36A3-49E7-9C45-D936E7BE620D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C59754-B573-40FF-ACAC-1D63AC4877B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Bebidas não alcoólicas e Bebidas Alcoólicas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Tecnologia de Bebidas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são bebidas alcoólicas e não alcoólicas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bebidas alcoólicas sempre estiveram presente na história da humanidade</a:t>
            </a:r>
          </a:p>
          <a:p>
            <a:endParaRPr lang="pt-BR" dirty="0" smtClean="0"/>
          </a:p>
          <a:p>
            <a:r>
              <a:rPr lang="pt-BR" dirty="0" smtClean="0"/>
              <a:t>São tão diferenciadas quanto às etnias</a:t>
            </a:r>
          </a:p>
          <a:p>
            <a:endParaRPr lang="pt-BR" dirty="0" smtClean="0"/>
          </a:p>
          <a:p>
            <a:r>
              <a:rPr lang="pt-BR" dirty="0" smtClean="0"/>
              <a:t>Diversos povos mencionam e possuem bebidas alcoólicas diferentes</a:t>
            </a:r>
          </a:p>
          <a:p>
            <a:pPr lvl="1"/>
            <a:r>
              <a:rPr lang="pt-BR" dirty="0" smtClean="0"/>
              <a:t>Em função das fontes naturais de açúcares e </a:t>
            </a:r>
            <a:r>
              <a:rPr lang="pt-BR" dirty="0" err="1" smtClean="0"/>
              <a:t>amiláceos</a:t>
            </a:r>
            <a:endParaRPr lang="pt-BR" dirty="0" smtClean="0"/>
          </a:p>
          <a:p>
            <a:pPr lvl="2"/>
            <a:r>
              <a:rPr lang="pt-BR" dirty="0" smtClean="0"/>
              <a:t>Frutas, cana, milho, trigo, arroz, batata, centeio, aveia, raízes e folhas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são bebidas alcoólicas e não alcoólicas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Conforme a Legislação Brasileira (Decreto Lei nº 3.510, de 16 de junho de 2000):</a:t>
            </a:r>
          </a:p>
          <a:p>
            <a:pPr lvl="1"/>
            <a:endParaRPr lang="pt-BR" dirty="0" smtClean="0"/>
          </a:p>
          <a:p>
            <a:pPr lvl="1"/>
            <a:r>
              <a:rPr lang="pt-BR" b="1" u="sng" dirty="0" smtClean="0"/>
              <a:t>Bebida Alcoólica:</a:t>
            </a:r>
            <a:r>
              <a:rPr lang="pt-BR" dirty="0" smtClean="0"/>
              <a:t> produto refrescante, aperitivo ou estimulante, destinada à ingestão humana no estado líquido, sem finalidade medicamentosa e contendo mais de 0,5% de álcool etílico</a:t>
            </a:r>
          </a:p>
          <a:p>
            <a:endParaRPr lang="pt-BR" b="1" dirty="0" smtClean="0"/>
          </a:p>
          <a:p>
            <a:r>
              <a:rPr lang="pt-BR" dirty="0" smtClean="0"/>
              <a:t>As </a:t>
            </a:r>
            <a:r>
              <a:rPr lang="pt-BR" b="1" dirty="0" smtClean="0"/>
              <a:t>bebidas não alcoólicas</a:t>
            </a:r>
            <a:r>
              <a:rPr lang="pt-BR" dirty="0" smtClean="0"/>
              <a:t> são aquelas nas quais o teor de álcool etílico é inferior a 0,5%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São bebidas naturais</a:t>
            </a:r>
          </a:p>
          <a:p>
            <a:endParaRPr lang="pt-BR" dirty="0" smtClean="0"/>
          </a:p>
          <a:p>
            <a:r>
              <a:rPr lang="pt-BR" dirty="0" smtClean="0"/>
              <a:t>Obtidas pela extração do sumo de frutas limpas, sadias e íntegras</a:t>
            </a:r>
          </a:p>
          <a:p>
            <a:endParaRPr lang="pt-BR" dirty="0" smtClean="0"/>
          </a:p>
          <a:p>
            <a:r>
              <a:rPr lang="pt-BR" dirty="0" smtClean="0"/>
              <a:t>Com qualidade higiênico-sanitária</a:t>
            </a:r>
          </a:p>
          <a:p>
            <a:endParaRPr lang="pt-BR" dirty="0" smtClean="0"/>
          </a:p>
          <a:p>
            <a:r>
              <a:rPr lang="pt-BR" dirty="0" smtClean="0"/>
              <a:t>Pasteurizadas ou esterilizadas</a:t>
            </a:r>
          </a:p>
          <a:p>
            <a:endParaRPr lang="pt-BR" dirty="0" smtClean="0"/>
          </a:p>
          <a:p>
            <a:r>
              <a:rPr lang="pt-BR" dirty="0" smtClean="0"/>
              <a:t>Com adição ou não de açúcar e aditivos químicos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Para elaboração de produtos de qualidade é importante</a:t>
            </a:r>
          </a:p>
          <a:p>
            <a:pPr lvl="1"/>
            <a:r>
              <a:rPr lang="pt-BR" dirty="0" smtClean="0"/>
              <a:t>Variedade</a:t>
            </a:r>
          </a:p>
          <a:p>
            <a:pPr lvl="1"/>
            <a:r>
              <a:rPr lang="pt-BR" dirty="0" smtClean="0"/>
              <a:t>Condições de cultivo </a:t>
            </a:r>
            <a:r>
              <a:rPr lang="pt-BR" dirty="0" smtClean="0">
                <a:cs typeface="Arial"/>
              </a:rPr>
              <a:t>→ </a:t>
            </a:r>
            <a:r>
              <a:rPr lang="pt-BR" dirty="0" smtClean="0"/>
              <a:t>clima, solo e manejo</a:t>
            </a:r>
          </a:p>
          <a:p>
            <a:pPr lvl="1"/>
            <a:r>
              <a:rPr lang="pt-BR" dirty="0" smtClean="0"/>
              <a:t>Estado de maturação da fruta</a:t>
            </a:r>
          </a:p>
          <a:p>
            <a:pPr lvl="1"/>
            <a:r>
              <a:rPr lang="pt-BR" dirty="0" smtClean="0"/>
              <a:t>Forma de colheita </a:t>
            </a:r>
            <a:r>
              <a:rPr lang="pt-BR" dirty="0" smtClean="0">
                <a:cs typeface="Arial"/>
              </a:rPr>
              <a:t>→ </a:t>
            </a:r>
            <a:r>
              <a:rPr lang="pt-BR" dirty="0" smtClean="0"/>
              <a:t>deve ser realizada de forma a não danificar a fruta</a:t>
            </a:r>
          </a:p>
          <a:p>
            <a:pPr lvl="1"/>
            <a:r>
              <a:rPr lang="pt-BR" dirty="0" smtClean="0"/>
              <a:t>Transporte </a:t>
            </a:r>
            <a:r>
              <a:rPr lang="pt-BR" dirty="0" smtClean="0">
                <a:cs typeface="Arial"/>
              </a:rPr>
              <a:t>→ Refrigerado</a:t>
            </a:r>
          </a:p>
          <a:p>
            <a:pPr lvl="1"/>
            <a:endParaRPr lang="pt-BR" dirty="0" smtClean="0">
              <a:cs typeface="Arial"/>
            </a:endParaRPr>
          </a:p>
          <a:p>
            <a:r>
              <a:rPr lang="pt-BR" dirty="0" smtClean="0"/>
              <a:t>Frutas danificadas devem ser eliminadas do lote</a:t>
            </a:r>
          </a:p>
          <a:p>
            <a:pPr lvl="1"/>
            <a:r>
              <a:rPr lang="pt-BR" dirty="0" smtClean="0"/>
              <a:t>Mesmo em pequenas quantidades podem diminuir a qualidade ou estragar o suco por </a:t>
            </a:r>
            <a:r>
              <a:rPr lang="pt-BR" dirty="0" smtClean="0"/>
              <a:t>completo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 início com etapas preliminares:</a:t>
            </a:r>
          </a:p>
          <a:p>
            <a:pPr lvl="1"/>
            <a:r>
              <a:rPr lang="pt-BR" dirty="0" smtClean="0"/>
              <a:t>Limpeza e lavagem</a:t>
            </a:r>
          </a:p>
          <a:p>
            <a:pPr lvl="1"/>
            <a:r>
              <a:rPr lang="pt-BR" dirty="0" smtClean="0"/>
              <a:t>Seleção</a:t>
            </a:r>
          </a:p>
          <a:p>
            <a:pPr lvl="1"/>
            <a:r>
              <a:rPr lang="pt-BR" dirty="0" smtClean="0"/>
              <a:t>Tratamentos específicos em função da fruta</a:t>
            </a:r>
          </a:p>
          <a:p>
            <a:endParaRPr lang="pt-BR" dirty="0" smtClean="0"/>
          </a:p>
          <a:p>
            <a:r>
              <a:rPr lang="pt-BR" dirty="0" smtClean="0"/>
              <a:t>Os tratamentos utilizados irão depender da fruta a ser processada</a:t>
            </a:r>
          </a:p>
          <a:p>
            <a:endParaRPr lang="pt-BR" dirty="0" smtClean="0"/>
          </a:p>
          <a:p>
            <a:r>
              <a:rPr lang="pt-BR" dirty="0" smtClean="0"/>
              <a:t>Os equipamentos dependerão da quantidade de frutas a ser processada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Exemplos do que deve ser feito com algumas frutas:</a:t>
            </a:r>
          </a:p>
          <a:p>
            <a:endParaRPr lang="pt-BR" dirty="0" smtClean="0"/>
          </a:p>
          <a:p>
            <a:r>
              <a:rPr lang="pt-BR" u="sng" dirty="0" smtClean="0"/>
              <a:t>Maçã:</a:t>
            </a:r>
            <a:r>
              <a:rPr lang="pt-BR" dirty="0" smtClean="0"/>
              <a:t> frequentemente lavada com detergentes, eliminar o miolo e o restante triturado</a:t>
            </a:r>
          </a:p>
          <a:p>
            <a:endParaRPr lang="pt-BR" u="sng" dirty="0" smtClean="0"/>
          </a:p>
          <a:p>
            <a:r>
              <a:rPr lang="pt-BR" u="sng" dirty="0" smtClean="0"/>
              <a:t>Uva:</a:t>
            </a:r>
            <a:r>
              <a:rPr lang="pt-BR" dirty="0" smtClean="0"/>
              <a:t> deve ser desengaçada para evitar a extração elevada de taninos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Citros:</a:t>
            </a:r>
            <a:r>
              <a:rPr lang="pt-BR" dirty="0" smtClean="0"/>
              <a:t> lavagem com detergente</a:t>
            </a:r>
          </a:p>
          <a:p>
            <a:endParaRPr lang="pt-BR" u="sng" dirty="0" smtClean="0"/>
          </a:p>
          <a:p>
            <a:r>
              <a:rPr lang="pt-BR" u="sng" dirty="0" smtClean="0"/>
              <a:t>Frutas de caroço:</a:t>
            </a:r>
            <a:r>
              <a:rPr lang="pt-BR" dirty="0" smtClean="0"/>
              <a:t> lavagem e remoção dos caroços com cortes na metade, pré-cozidos em água ou vapor</a:t>
            </a:r>
          </a:p>
          <a:p>
            <a:endParaRPr lang="pt-BR" u="sng" dirty="0" smtClean="0"/>
          </a:p>
          <a:p>
            <a:r>
              <a:rPr lang="pt-BR" u="sng" dirty="0" smtClean="0"/>
              <a:t>Abacaxi:</a:t>
            </a:r>
            <a:r>
              <a:rPr lang="pt-BR" dirty="0" smtClean="0"/>
              <a:t> remover cascas e cilindro central e depois triturar</a:t>
            </a:r>
          </a:p>
          <a:p>
            <a:endParaRPr lang="pt-BR" u="sng" dirty="0" smtClean="0"/>
          </a:p>
          <a:p>
            <a:r>
              <a:rPr lang="pt-BR" u="sng" dirty="0" smtClean="0"/>
              <a:t>Morango, amora, framboesa:</a:t>
            </a:r>
            <a:r>
              <a:rPr lang="pt-BR" dirty="0" smtClean="0"/>
              <a:t> lavar e triturar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etapa seguinte é a </a:t>
            </a:r>
            <a:r>
              <a:rPr lang="pt-BR" u="sng" dirty="0" smtClean="0"/>
              <a:t>extração dos sucos</a:t>
            </a:r>
            <a:endParaRPr lang="pt-BR" dirty="0" smtClean="0"/>
          </a:p>
          <a:p>
            <a:pPr lvl="1"/>
            <a:r>
              <a:rPr lang="pt-BR" dirty="0" smtClean="0"/>
              <a:t>Método depende da estrutura da fruta, composição química e características desejadas para o suco</a:t>
            </a:r>
          </a:p>
          <a:p>
            <a:endParaRPr lang="pt-BR" dirty="0" smtClean="0"/>
          </a:p>
          <a:p>
            <a:r>
              <a:rPr lang="pt-BR" dirty="0" smtClean="0"/>
              <a:t>Devemos sempre ter um olhar crítico sobre o método, considerando o que desejamos ou não extrair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parâmetros de extração devem ser controlados para possibilitar a elaboração de sucos de melhor qualidade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Rendimento da extração:</a:t>
            </a:r>
            <a:r>
              <a:rPr lang="pt-BR" dirty="0" smtClean="0"/>
              <a:t> rendimentos elevados extraem muitos componentes da casca</a:t>
            </a:r>
          </a:p>
          <a:p>
            <a:pPr lvl="2"/>
            <a:r>
              <a:rPr lang="pt-BR" dirty="0" smtClean="0"/>
              <a:t>Exemplos de rendimento: 40L/100Kg para citros, 50L/100Kg para abacaxi e 70L/100Kg para uvas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Tipos de prensa:</a:t>
            </a:r>
            <a:r>
              <a:rPr lang="pt-BR" dirty="0" smtClean="0"/>
              <a:t> podem ser de fluxo contínuo ou bateladas, vertical ou horizontal pneumática ou despolpadeiras de tambor rotativo</a:t>
            </a:r>
            <a:endParaRPr lang="pt-BR" u="sng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pic>
        <p:nvPicPr>
          <p:cNvPr id="4" name="Espaço Reservado para Conteúdo 3" descr="prensa-pneumatica-12-tonelada-corte-dobra-de-chapas-14508-MLB199087701_9099-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37882" y="1628800"/>
            <a:ext cx="2161009" cy="2880320"/>
          </a:xfrm>
        </p:spPr>
      </p:pic>
      <p:pic>
        <p:nvPicPr>
          <p:cNvPr id="6" name="Imagem 5" descr="00161gd-1219844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3003" y="4501982"/>
            <a:ext cx="1715181" cy="2356018"/>
          </a:xfrm>
          <a:prstGeom prst="rect">
            <a:avLst/>
          </a:prstGeom>
        </p:spPr>
      </p:pic>
      <p:pic>
        <p:nvPicPr>
          <p:cNvPr id="7" name="Imagem 6" descr="despolpadeiraaca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088" y="1700808"/>
            <a:ext cx="2699792" cy="2771860"/>
          </a:xfrm>
          <a:prstGeom prst="rect">
            <a:avLst/>
          </a:prstGeom>
        </p:spPr>
      </p:pic>
      <p:pic>
        <p:nvPicPr>
          <p:cNvPr id="8" name="Imagem 7" descr="Pren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40" y="4297964"/>
            <a:ext cx="3257872" cy="24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iniciais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Antes de diferenciar as bebidas não alcoólicas e alcoólicas, precisamos entender como podemos obter o álcool</a:t>
            </a:r>
          </a:p>
          <a:p>
            <a:endParaRPr lang="pt-BR" dirty="0" smtClean="0"/>
          </a:p>
          <a:p>
            <a:r>
              <a:rPr lang="pt-BR" dirty="0" smtClean="0"/>
              <a:t>Componente que pode estar presente em concentrações que variam de 0,5 a 49% de álcool volume/volume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u="sng" dirty="0" smtClean="0"/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Temperatura de extração:</a:t>
            </a:r>
            <a:r>
              <a:rPr lang="pt-BR" dirty="0" smtClean="0"/>
              <a:t> </a:t>
            </a:r>
            <a:r>
              <a:rPr lang="pt-BR" dirty="0" smtClean="0"/>
              <a:t>algumas frutas são processadas a frio, calor ou por qualquer uma das duas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Frio: maçãs, citros e abacaxi</a:t>
            </a:r>
          </a:p>
          <a:p>
            <a:pPr lvl="2"/>
            <a:r>
              <a:rPr lang="pt-BR" dirty="0" smtClean="0"/>
              <a:t>Calor: pêssego e damasco</a:t>
            </a:r>
          </a:p>
          <a:p>
            <a:pPr lvl="2"/>
            <a:r>
              <a:rPr lang="pt-BR" dirty="0" smtClean="0"/>
              <a:t>Calor ou frio: uva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Tratamentos pós-extração: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Decantação:</a:t>
            </a:r>
            <a:r>
              <a:rPr lang="pt-BR" dirty="0" smtClean="0"/>
              <a:t> utilizado para suco com apresentação com total limpidez (uva e maçã)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Peneiramento:</a:t>
            </a:r>
            <a:r>
              <a:rPr lang="pt-BR" dirty="0" smtClean="0"/>
              <a:t> conjunto de peneiras (0,8mm de diâmetro de poro) que trabalham em conjunto com a extração</a:t>
            </a:r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Centrifugação:</a:t>
            </a:r>
            <a:r>
              <a:rPr lang="pt-BR" dirty="0" smtClean="0"/>
              <a:t> elimina material em suspensão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lvl="1"/>
            <a:r>
              <a:rPr lang="pt-BR" u="sng" dirty="0" smtClean="0"/>
              <a:t>Clarificação:</a:t>
            </a:r>
            <a:r>
              <a:rPr lang="pt-BR" dirty="0" smtClean="0"/>
              <a:t> agentes utilizados para promovera agregação de partículas em suspensão, utilizado na elaboração de sucos claros (uva e maçã)</a:t>
            </a:r>
          </a:p>
          <a:p>
            <a:pPr lvl="2"/>
            <a:r>
              <a:rPr lang="pt-BR" dirty="0" smtClean="0"/>
              <a:t>Agentes clarificantes: gelatina, polieletrólitos (</a:t>
            </a:r>
            <a:r>
              <a:rPr lang="pt-BR" dirty="0" err="1" smtClean="0"/>
              <a:t>bentonita</a:t>
            </a:r>
            <a:r>
              <a:rPr lang="pt-BR" dirty="0" smtClean="0"/>
              <a:t>) e </a:t>
            </a:r>
            <a:r>
              <a:rPr lang="pt-BR" dirty="0" err="1" smtClean="0"/>
              <a:t>pectino-esterase</a:t>
            </a:r>
            <a:r>
              <a:rPr lang="pt-BR" dirty="0" smtClean="0"/>
              <a:t> (degrada pectinas)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Filtração:</a:t>
            </a:r>
            <a:r>
              <a:rPr lang="pt-BR" dirty="0" smtClean="0"/>
              <a:t> atua na finalização (junto com a pasteurização) de sucos que possuem enzimas ativas (uva e maçã)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Sucos de frutas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Após estes tratamentos, são estabelecidas etapas de finalização do produto antes do envase final: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Desaeração:</a:t>
            </a:r>
            <a:r>
              <a:rPr lang="pt-BR" dirty="0" smtClean="0"/>
              <a:t> remoção de gases dissolvidos para evitar a oxidação precoce (alterando cor e sabor) por borbulhamento de nitrogênio</a:t>
            </a:r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Concentração:</a:t>
            </a:r>
            <a:r>
              <a:rPr lang="pt-BR" dirty="0" smtClean="0"/>
              <a:t> etapa de finalização que tem como objetivo aumentar a concentração de açúcar (&gt; 65%) para evitar a proliferação de microrganismos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Sucos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u="sng" dirty="0" smtClean="0"/>
              <a:t>sucos tropicais</a:t>
            </a:r>
            <a:r>
              <a:rPr lang="pt-BR" dirty="0" smtClean="0"/>
              <a:t> são produtos obtidos pela dissolução, em água potável, da polpa da fruta </a:t>
            </a:r>
            <a:r>
              <a:rPr lang="pt-BR" dirty="0" err="1" smtClean="0"/>
              <a:t>polposa</a:t>
            </a:r>
            <a:r>
              <a:rPr lang="pt-BR" dirty="0" smtClean="0"/>
              <a:t> de origem tropical por meio de processo tecnológico adequado, não fermentado e de dor, aroma e sabor característico da fruta</a:t>
            </a:r>
          </a:p>
          <a:p>
            <a:pPr lvl="1"/>
            <a:r>
              <a:rPr lang="pt-BR" u="sng" dirty="0" smtClean="0"/>
              <a:t>Frutas Tropicais:</a:t>
            </a:r>
            <a:r>
              <a:rPr lang="pt-BR" dirty="0" smtClean="0"/>
              <a:t> abacate, abacaxi, acerola, açaí, banana, cacau, caju, carambola, goiaba, jabuticaba, jaca, mamão, manga, maracujá, melão, pinha, pitanga, seriguela, tamarindo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Sucos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sucos podem ser classificados em função do processamento e constituição:</a:t>
            </a:r>
          </a:p>
          <a:p>
            <a:endParaRPr lang="pt-BR" u="sng" dirty="0" smtClean="0"/>
          </a:p>
          <a:p>
            <a:pPr lvl="1"/>
            <a:r>
              <a:rPr lang="pt-BR" u="sng" dirty="0" smtClean="0"/>
              <a:t>Suco integral:</a:t>
            </a:r>
            <a:r>
              <a:rPr lang="pt-BR" dirty="0" smtClean="0"/>
              <a:t> constituído pela extração do suco da fruta com concentração e composição correspondente à fruta utilizada, podendo inclusive ser turvo, sendo proibida a adição de açúcar</a:t>
            </a:r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Suco desidratado:</a:t>
            </a:r>
            <a:r>
              <a:rPr lang="pt-BR" dirty="0" smtClean="0"/>
              <a:t> produto apresentado na forma pulverizada e com umidade relativa máxima de 3%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Sucos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u="sng" dirty="0" smtClean="0"/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Suco </a:t>
            </a:r>
            <a:r>
              <a:rPr lang="pt-BR" u="sng" dirty="0" smtClean="0"/>
              <a:t>concentrado:</a:t>
            </a:r>
            <a:r>
              <a:rPr lang="pt-BR" dirty="0" smtClean="0"/>
              <a:t> produto parcialmente concentrado por desidratação de modo que a concentração de sólidos solúveis seja equivalente a </a:t>
            </a:r>
            <a:r>
              <a:rPr lang="pt-BR" dirty="0" err="1" smtClean="0"/>
              <a:t>65ºBrix</a:t>
            </a:r>
            <a:endParaRPr lang="pt-BR" dirty="0" smtClean="0"/>
          </a:p>
          <a:p>
            <a:pPr lvl="1"/>
            <a:endParaRPr lang="pt-BR" u="sng" dirty="0" smtClean="0"/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Suco reprocessado:</a:t>
            </a:r>
            <a:r>
              <a:rPr lang="pt-BR" dirty="0" smtClean="0"/>
              <a:t> produto desidratado que é diluído até a sua concentração natural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de aprendizagem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1) Descreva o processo de fermentação e destilação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2) Defina e exemplifique bebidas alcoólicas e não alcoólicas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 - 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/>
              <a:t>Segundo a Lei nº 8.918 de julho de 1994:</a:t>
            </a:r>
          </a:p>
          <a:p>
            <a:endParaRPr lang="pt-BR" dirty="0" smtClean="0"/>
          </a:p>
          <a:p>
            <a:r>
              <a:rPr lang="pt-BR" i="1" dirty="0" smtClean="0"/>
              <a:t>Bebida gaseificada, obtida pela dissolução em água potável de suco ou extrato vegetal de sua origem, adicionada de açúcares, deverá sempre ser saturado de gás carbônico industrialmente puro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 - 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Refrigerantes devem conter, no mínimo, 10% em volume do respectivo suco em sua concentração final</a:t>
            </a:r>
          </a:p>
          <a:p>
            <a:endParaRPr lang="pt-BR" dirty="0" smtClean="0"/>
          </a:p>
          <a:p>
            <a:r>
              <a:rPr lang="pt-BR" dirty="0" smtClean="0"/>
              <a:t>Limonadas e refrigerantes de maçã </a:t>
            </a:r>
            <a:r>
              <a:rPr lang="pt-BR" dirty="0" smtClean="0">
                <a:cs typeface="Arial"/>
              </a:rPr>
              <a:t>→ 2% e 5% respectivamente de suco</a:t>
            </a:r>
          </a:p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Guaraná → quantidade equivalente a 0,02g de semente de guaraná ou extrato em 100ml da bebida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iniciais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As bebidas alcoólicas são dois grandes grupos:</a:t>
            </a:r>
          </a:p>
          <a:p>
            <a:pPr lvl="1"/>
            <a:r>
              <a:rPr lang="pt-BR" dirty="0" smtClean="0"/>
              <a:t>Fermentadas</a:t>
            </a:r>
          </a:p>
          <a:p>
            <a:pPr lvl="1"/>
            <a:r>
              <a:rPr lang="pt-BR" dirty="0" err="1" smtClean="0"/>
              <a:t>Fermento-destiladas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legislação brasileira tem uma classificação diferenciada</a:t>
            </a:r>
          </a:p>
          <a:p>
            <a:pPr lvl="1"/>
            <a:r>
              <a:rPr lang="pt-BR" dirty="0" smtClean="0"/>
              <a:t>Fermentadas, Misturas e </a:t>
            </a:r>
            <a:r>
              <a:rPr lang="pt-BR" dirty="0" err="1" smtClean="0"/>
              <a:t>Fermento-Destiladas</a:t>
            </a:r>
            <a:r>
              <a:rPr lang="pt-BR" dirty="0" smtClean="0"/>
              <a:t> </a:t>
            </a:r>
            <a:r>
              <a:rPr lang="pt-BR" dirty="0" smtClean="0"/>
              <a:t>(destiladas e destilo-retificadas)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 - 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Bebidas </a:t>
            </a:r>
            <a:r>
              <a:rPr lang="pt-BR" dirty="0" smtClean="0">
                <a:cs typeface="Arial"/>
              </a:rPr>
              <a:t>de cola devem conter noz de cola ou seu extrato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soda é água potável gaseificada com dióxido de carbono com pressão de a 2atm a 20ºC</a:t>
            </a:r>
          </a:p>
          <a:p>
            <a:endParaRPr lang="pt-BR" dirty="0" smtClean="0"/>
          </a:p>
          <a:p>
            <a:r>
              <a:rPr lang="pt-BR" dirty="0" smtClean="0"/>
              <a:t>A água tônica é o refrigerante com 3 a 5g de quinino ou seus sais em 100ml da bebida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Bebida conhecida mundialmente</a:t>
            </a:r>
          </a:p>
          <a:p>
            <a:endParaRPr lang="pt-BR" dirty="0" smtClean="0"/>
          </a:p>
          <a:p>
            <a:r>
              <a:rPr lang="pt-BR" dirty="0" smtClean="0"/>
              <a:t>Fazem parte das bebidas refrescantes</a:t>
            </a:r>
          </a:p>
          <a:p>
            <a:endParaRPr lang="pt-BR" dirty="0" smtClean="0"/>
          </a:p>
          <a:p>
            <a:r>
              <a:rPr lang="pt-BR" dirty="0" smtClean="0"/>
              <a:t>Possuem concentrações variáveis de sucos de frutas (geralmente)</a:t>
            </a:r>
          </a:p>
          <a:p>
            <a:endParaRPr lang="pt-BR" dirty="0" smtClean="0"/>
          </a:p>
          <a:p>
            <a:r>
              <a:rPr lang="pt-BR" dirty="0" smtClean="0"/>
              <a:t>Bebida gaseificada com adição de dióxido de carbono (CO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Obtida pela dissolução em água potável do extrato de vegetais</a:t>
            </a:r>
          </a:p>
          <a:p>
            <a:endParaRPr lang="pt-BR" dirty="0" smtClean="0"/>
          </a:p>
          <a:p>
            <a:r>
              <a:rPr lang="pt-BR" dirty="0" smtClean="0"/>
              <a:t>Adicionados ou não de açúcar, corante de caramelo, acidulantes e aroma natural ou cafeína</a:t>
            </a:r>
          </a:p>
          <a:p>
            <a:endParaRPr lang="pt-BR" dirty="0" smtClean="0"/>
          </a:p>
          <a:p>
            <a:r>
              <a:rPr lang="pt-BR" dirty="0" smtClean="0"/>
              <a:t>Isentas de etanol (bebida não alcoólica)</a:t>
            </a:r>
          </a:p>
          <a:p>
            <a:endParaRPr lang="pt-BR" dirty="0" smtClean="0"/>
          </a:p>
          <a:p>
            <a:r>
              <a:rPr lang="pt-BR" dirty="0" smtClean="0"/>
              <a:t>Consumida após ser refrigerada (normalmente)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Refrigerantes -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Antes do seu surgimento </a:t>
            </a:r>
            <a:r>
              <a:rPr lang="pt-BR" dirty="0" smtClean="0">
                <a:cs typeface="Arial"/>
              </a:rPr>
              <a:t>→ </a:t>
            </a:r>
            <a:r>
              <a:rPr lang="pt-BR" dirty="0" smtClean="0"/>
              <a:t>bebidas refrescantes eram as águas minerais, sucos e ponches de frutas</a:t>
            </a:r>
          </a:p>
          <a:p>
            <a:endParaRPr lang="pt-BR" dirty="0" smtClean="0"/>
          </a:p>
          <a:p>
            <a:r>
              <a:rPr lang="pt-BR" dirty="0" smtClean="0"/>
              <a:t>1767 </a:t>
            </a:r>
            <a:r>
              <a:rPr lang="pt-BR" dirty="0" smtClean="0">
                <a:cs typeface="Arial"/>
              </a:rPr>
              <a:t>→ o químico inglês Joseph </a:t>
            </a:r>
            <a:r>
              <a:rPr lang="pt-BR" dirty="0" err="1" smtClean="0">
                <a:cs typeface="Arial"/>
              </a:rPr>
              <a:t>Priestley</a:t>
            </a:r>
            <a:r>
              <a:rPr lang="pt-BR" dirty="0" smtClean="0">
                <a:cs typeface="Arial"/>
              </a:rPr>
              <a:t> conseguiu adicionar gás carbônico à água</a:t>
            </a:r>
          </a:p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1807 → o farmacêutico americano </a:t>
            </a:r>
            <a:r>
              <a:rPr lang="pt-BR" dirty="0" err="1" smtClean="0">
                <a:cs typeface="Arial"/>
              </a:rPr>
              <a:t>Townsed</a:t>
            </a:r>
            <a:r>
              <a:rPr lang="pt-BR" dirty="0" smtClean="0">
                <a:cs typeface="Arial"/>
              </a:rPr>
              <a:t> </a:t>
            </a:r>
            <a:r>
              <a:rPr lang="pt-BR" dirty="0" err="1" smtClean="0">
                <a:cs typeface="Arial"/>
              </a:rPr>
              <a:t>Speakman</a:t>
            </a:r>
            <a:r>
              <a:rPr lang="pt-BR" dirty="0" smtClean="0">
                <a:cs typeface="Arial"/>
              </a:rPr>
              <a:t> melhorou bastante o gosto da água </a:t>
            </a:r>
            <a:r>
              <a:rPr lang="pt-BR" dirty="0" err="1" smtClean="0">
                <a:cs typeface="Arial"/>
              </a:rPr>
              <a:t>carbonatada</a:t>
            </a:r>
            <a:r>
              <a:rPr lang="pt-BR" dirty="0" smtClean="0">
                <a:cs typeface="Arial"/>
              </a:rPr>
              <a:t>, misturando açúcar e sumo de frutas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Materiais utilizados pela indústria para a elaboração dos refrigerantes: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Água:</a:t>
            </a:r>
            <a:r>
              <a:rPr lang="pt-BR" dirty="0" smtClean="0"/>
              <a:t> deve ser superclorada (7 </a:t>
            </a:r>
            <a:r>
              <a:rPr lang="pt-BR" dirty="0" err="1" smtClean="0"/>
              <a:t>ppm</a:t>
            </a:r>
            <a:r>
              <a:rPr lang="pt-BR" dirty="0" smtClean="0"/>
              <a:t>), em seguida, passar por processo de filtragem com carvão ativo para ser clorada e não apresentar concentrações elevadas de carbonatos</a:t>
            </a:r>
          </a:p>
          <a:p>
            <a:pPr lvl="1"/>
            <a:endParaRPr lang="pt-BR" dirty="0" smtClean="0"/>
          </a:p>
          <a:p>
            <a:pPr lvl="2"/>
            <a:r>
              <a:rPr lang="pt-BR" u="sng" dirty="0" smtClean="0"/>
              <a:t>Carvão ativo:</a:t>
            </a:r>
            <a:r>
              <a:rPr lang="pt-BR" dirty="0" smtClean="0"/>
              <a:t> carvão mineral com grande área de contato que promove a remoção de substâncias indesejadas por adsorção iônica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Adoçante:</a:t>
            </a:r>
            <a:r>
              <a:rPr lang="pt-BR" dirty="0" smtClean="0"/>
              <a:t> pode ser utilizado açúcar cristal ou adoçante sintético (sacarina, </a:t>
            </a:r>
            <a:r>
              <a:rPr lang="pt-BR" dirty="0" err="1" smtClean="0"/>
              <a:t>aspartame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). O açúcar deve ser isento de umidade, fungos e sabores estranhos</a:t>
            </a:r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Sucos naturais e concentrados:</a:t>
            </a:r>
            <a:r>
              <a:rPr lang="pt-BR" dirty="0" smtClean="0"/>
              <a:t> todos os refrigerantes com nome de frutas deve conter no mínimo 10% de suco natural (exceção: limonadas deve conter 2%)</a:t>
            </a:r>
          </a:p>
          <a:p>
            <a:pPr lvl="2"/>
            <a:r>
              <a:rPr lang="pt-BR" dirty="0" smtClean="0"/>
              <a:t>Devem ser armazenados em temperaturas inferiores a 10ºC para evitar concentração e fermentação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u="sng" dirty="0" smtClean="0"/>
          </a:p>
          <a:p>
            <a:pPr lvl="1"/>
            <a:endParaRPr lang="pt-BR" u="sng" dirty="0" smtClean="0">
              <a:cs typeface="Arial"/>
            </a:endParaRPr>
          </a:p>
          <a:p>
            <a:pPr lvl="1"/>
            <a:r>
              <a:rPr lang="pt-BR" u="sng" dirty="0" smtClean="0">
                <a:cs typeface="Arial"/>
              </a:rPr>
              <a:t>Gás carbônico:</a:t>
            </a:r>
            <a:r>
              <a:rPr lang="pt-BR" dirty="0" smtClean="0">
                <a:cs typeface="Arial"/>
              </a:rPr>
              <a:t> adicionado ao xarope pelo processo de carbonatação</a:t>
            </a:r>
            <a:r>
              <a:rPr lang="pt-BR" dirty="0" smtClean="0">
                <a:cs typeface="Arial"/>
              </a:rPr>
              <a:t> </a:t>
            </a:r>
            <a:r>
              <a:rPr lang="pt-BR" dirty="0" smtClean="0">
                <a:cs typeface="Arial"/>
              </a:rPr>
              <a:t>→ pode ser proveniente da elaboração da cerveja (fermentação alcoólica)</a:t>
            </a:r>
          </a:p>
          <a:p>
            <a:pPr lvl="1"/>
            <a:endParaRPr lang="pt-BR" dirty="0" smtClean="0">
              <a:cs typeface="Arial"/>
            </a:endParaRPr>
          </a:p>
          <a:p>
            <a:pPr lvl="1"/>
            <a:r>
              <a:rPr lang="pt-BR" u="sng" dirty="0" smtClean="0"/>
              <a:t>Flavorizantes:</a:t>
            </a:r>
            <a:r>
              <a:rPr lang="pt-BR" dirty="0" smtClean="0"/>
              <a:t> substâncias de aroma, podem ser naturais (essências de citros) ou artificiais (coco, framboesa, abacaxi, laranja,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u="sng" dirty="0" smtClean="0"/>
          </a:p>
          <a:p>
            <a:pPr lvl="1"/>
            <a:endParaRPr lang="pt-BR" u="sng" dirty="0" smtClean="0"/>
          </a:p>
          <a:p>
            <a:pPr lvl="1"/>
            <a:endParaRPr lang="pt-BR" u="sng" dirty="0" smtClean="0"/>
          </a:p>
          <a:p>
            <a:pPr lvl="1"/>
            <a:r>
              <a:rPr lang="pt-BR" u="sng" dirty="0" smtClean="0"/>
              <a:t>Ácidos </a:t>
            </a:r>
            <a:r>
              <a:rPr lang="pt-BR" u="sng" dirty="0" smtClean="0"/>
              <a:t>e conservantes:</a:t>
            </a:r>
            <a:r>
              <a:rPr lang="pt-BR" dirty="0" smtClean="0"/>
              <a:t>o mais utilizado é o ácido cítrico (exceto nas indústrias de “cola” que utilizam ácido fosfórico) que deixa o pH inferior a 3,0 </a:t>
            </a:r>
            <a:r>
              <a:rPr lang="pt-BR" dirty="0" smtClean="0">
                <a:cs typeface="Arial"/>
              </a:rPr>
              <a:t>→ impede a proliferação de bactérias, mas permite a de leveduras não patogênicas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processo se inicia com a elaboração do xarope</a:t>
            </a:r>
          </a:p>
          <a:p>
            <a:pPr lvl="1"/>
            <a:r>
              <a:rPr lang="pt-BR" dirty="0" smtClean="0"/>
              <a:t>Dissolução de açúcar cristalino em água potável</a:t>
            </a:r>
          </a:p>
          <a:p>
            <a:pPr lvl="1"/>
            <a:r>
              <a:rPr lang="pt-BR" dirty="0" smtClean="0"/>
              <a:t>A concentração de sólidos solúveis varia de 55º a </a:t>
            </a:r>
            <a:r>
              <a:rPr lang="pt-BR" dirty="0" err="1" smtClean="0"/>
              <a:t>57ºBx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Em seguida ocorre a filtração </a:t>
            </a:r>
            <a:r>
              <a:rPr lang="pt-BR" dirty="0" smtClean="0">
                <a:cs typeface="Arial"/>
              </a:rPr>
              <a:t>→ eliminação das impurezas do xarope</a:t>
            </a:r>
          </a:p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Esse xarope é a base do concentrado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 xarope final é elaborado pela adição dos demais ingredientes ao xarope frio	</a:t>
            </a:r>
          </a:p>
          <a:p>
            <a:pPr lvl="1"/>
            <a:r>
              <a:rPr lang="pt-BR" dirty="0" smtClean="0"/>
              <a:t>Tudo que vai dar gosto, aroma e sabor</a:t>
            </a:r>
          </a:p>
          <a:p>
            <a:endParaRPr lang="pt-BR" dirty="0" smtClean="0"/>
          </a:p>
          <a:p>
            <a:r>
              <a:rPr lang="pt-BR" dirty="0" smtClean="0"/>
              <a:t>A mistura é realizada em tanques de inox com agitação</a:t>
            </a:r>
          </a:p>
          <a:p>
            <a:endParaRPr lang="pt-BR" dirty="0" smtClean="0"/>
          </a:p>
          <a:p>
            <a:r>
              <a:rPr lang="pt-BR" dirty="0" smtClean="0"/>
              <a:t>Esse xarope é diluído a 15% com água e segue para carbonatação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iniciais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Fermentadas:</a:t>
            </a:r>
            <a:r>
              <a:rPr lang="pt-BR" dirty="0" smtClean="0"/>
              <a:t> cervejas, fermentados de cana, fermentados de frutas, vinhos, espumantes e sidra</a:t>
            </a:r>
          </a:p>
          <a:p>
            <a:endParaRPr lang="pt-BR" u="sng" dirty="0" smtClean="0"/>
          </a:p>
          <a:p>
            <a:r>
              <a:rPr lang="pt-BR" u="sng" dirty="0" smtClean="0"/>
              <a:t>Misturas:</a:t>
            </a:r>
            <a:r>
              <a:rPr lang="pt-BR" dirty="0" smtClean="0"/>
              <a:t> aguardentes compostos, licores e coquetéis</a:t>
            </a:r>
          </a:p>
          <a:p>
            <a:endParaRPr lang="pt-BR" u="sng" dirty="0" smtClean="0"/>
          </a:p>
          <a:p>
            <a:r>
              <a:rPr lang="pt-BR" u="sng" dirty="0" err="1" smtClean="0"/>
              <a:t>Fermento-destiladas</a:t>
            </a:r>
            <a:r>
              <a:rPr lang="pt-BR" u="sng" dirty="0" smtClean="0"/>
              <a:t>:</a:t>
            </a:r>
            <a:r>
              <a:rPr lang="pt-BR" dirty="0" smtClean="0"/>
              <a:t> destiladas (aguardente de cana ou cachaça, frutas ou cereais, rum, tequila e whisky) e retificadas (gim, vodca)</a:t>
            </a:r>
            <a:endParaRPr lang="pt-B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Elaboração de Refrigerantes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gás carbônico (incolor e atóxico) é submetido à desaeração (para remoção do oxigênio)</a:t>
            </a:r>
          </a:p>
          <a:p>
            <a:endParaRPr lang="pt-BR" dirty="0" smtClean="0"/>
          </a:p>
          <a:p>
            <a:r>
              <a:rPr lang="pt-BR" dirty="0" smtClean="0"/>
              <a:t>Na desaeração o gás carbônico é incorporado à água</a:t>
            </a:r>
          </a:p>
          <a:p>
            <a:endParaRPr lang="pt-BR" dirty="0" smtClean="0"/>
          </a:p>
          <a:p>
            <a:r>
              <a:rPr lang="pt-BR" dirty="0" smtClean="0"/>
              <a:t>A água com o gás carbônico é misturada ao xarope final</a:t>
            </a:r>
          </a:p>
          <a:p>
            <a:endParaRPr lang="pt-BR" dirty="0" smtClean="0"/>
          </a:p>
          <a:p>
            <a:r>
              <a:rPr lang="pt-BR" dirty="0" smtClean="0"/>
              <a:t>O refrigerante é </a:t>
            </a:r>
            <a:r>
              <a:rPr lang="pt-BR" dirty="0" err="1" smtClean="0"/>
              <a:t>envasado</a:t>
            </a:r>
            <a:r>
              <a:rPr lang="pt-BR" dirty="0" smtClean="0"/>
              <a:t> (garrafas de vidro, latas de alumínio ou garrafas PET), rotulado e lacrado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3) Conceitue refrigerante.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4) Explique, resumidamente, o processo de fabricação do refrigerante.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Fermentação Alcoólica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Apesar das bebidas alcoólicas apresentarem diferenças </a:t>
            </a:r>
            <a:r>
              <a:rPr lang="pt-BR" b="1" dirty="0" smtClean="0"/>
              <a:t>organolépticas</a:t>
            </a:r>
            <a:endParaRPr lang="pt-BR" dirty="0" smtClean="0"/>
          </a:p>
          <a:p>
            <a:pPr lvl="1"/>
            <a:r>
              <a:rPr lang="pt-BR" dirty="0" smtClean="0"/>
              <a:t>Matéria-prima e teor alcoólico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Todas têm uma origem comum: FERMENTAÇÃO ALCOÓLICA</a:t>
            </a:r>
          </a:p>
          <a:p>
            <a:pPr lvl="1"/>
            <a:r>
              <a:rPr lang="pt-BR" dirty="0" smtClean="0"/>
              <a:t>Sequência de reações onde as leveduras atuam sobre os açúcares </a:t>
            </a:r>
            <a:r>
              <a:rPr lang="pt-BR" dirty="0" smtClean="0">
                <a:cs typeface="Arial"/>
              </a:rPr>
              <a:t>→ produzindo </a:t>
            </a:r>
            <a:r>
              <a:rPr lang="pt-BR" b="1" u="sng" dirty="0" smtClean="0">
                <a:cs typeface="Arial"/>
              </a:rPr>
              <a:t>etanol</a:t>
            </a:r>
            <a:r>
              <a:rPr lang="pt-BR" dirty="0" smtClean="0">
                <a:cs typeface="Arial"/>
              </a:rPr>
              <a:t> (álcool etílico) e gás carbônico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Fermentação Alcoólica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fermentação alcoólica possibilita a obtenção de diversos compostos secundários</a:t>
            </a:r>
          </a:p>
          <a:p>
            <a:pPr lvl="1"/>
            <a:r>
              <a:rPr lang="pt-BR" dirty="0" smtClean="0"/>
              <a:t>Teor alcoólico varia de 7 a 16%</a:t>
            </a:r>
          </a:p>
          <a:p>
            <a:endParaRPr lang="pt-BR" dirty="0" smtClean="0"/>
          </a:p>
          <a:p>
            <a:r>
              <a:rPr lang="pt-BR" dirty="0" smtClean="0"/>
              <a:t>A fermentação ocorre em tanques (dornas) de fermentação</a:t>
            </a:r>
          </a:p>
          <a:p>
            <a:pPr lvl="1"/>
            <a:r>
              <a:rPr lang="pt-BR" dirty="0" smtClean="0"/>
              <a:t>Podem ser de aço inox ou madeira</a:t>
            </a:r>
          </a:p>
          <a:p>
            <a:pPr lvl="1"/>
            <a:r>
              <a:rPr lang="pt-BR" dirty="0" smtClean="0"/>
              <a:t>Tamanhos variados</a:t>
            </a:r>
          </a:p>
          <a:p>
            <a:pPr lvl="1"/>
            <a:r>
              <a:rPr lang="pt-BR" dirty="0" smtClean="0"/>
              <a:t>Devem possuir uma válvula para escape do gás carbônico na parte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Fermentação Alcoólica</a:t>
            </a:r>
            <a:endParaRPr lang="pt-BR" dirty="0"/>
          </a:p>
        </p:txBody>
      </p:sp>
      <p:pic>
        <p:nvPicPr>
          <p:cNvPr id="4" name="Espaço Reservado para Conteúdo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553417" cy="2367464"/>
          </a:xfrm>
        </p:spPr>
      </p:pic>
      <p:pic>
        <p:nvPicPr>
          <p:cNvPr id="5" name="Imagem 4" descr="Cachaça-Rio-de-Engenho-101-Foto-Walmir-Rosá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462" y="1412776"/>
            <a:ext cx="448049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Destilação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 da destilação de um produto após a fermentação alcoólica </a:t>
            </a:r>
            <a:r>
              <a:rPr lang="pt-BR" dirty="0" smtClean="0">
                <a:cs typeface="Arial"/>
              </a:rPr>
              <a:t>→ aumento do teor alcoólico</a:t>
            </a:r>
          </a:p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A concentração do etanol possui limites definidos por lei</a:t>
            </a:r>
          </a:p>
          <a:p>
            <a:endParaRPr lang="pt-BR" dirty="0" smtClean="0">
              <a:cs typeface="Arial"/>
            </a:endParaRPr>
          </a:p>
          <a:p>
            <a:r>
              <a:rPr lang="pt-BR" dirty="0" smtClean="0">
                <a:cs typeface="Arial"/>
              </a:rPr>
              <a:t>A destilação levará a bebida a um teor alcoólico final entre 38 e 60%</a:t>
            </a:r>
          </a:p>
          <a:p>
            <a:pPr lvl="1"/>
            <a:r>
              <a:rPr lang="pt-BR" dirty="0" smtClean="0">
                <a:cs typeface="Arial"/>
              </a:rPr>
              <a:t>No Brasil não deve ultrapassar os 60%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Destilação</a:t>
            </a:r>
            <a:endParaRPr lang="pt-BR" dirty="0"/>
          </a:p>
        </p:txBody>
      </p:sp>
      <p:pic>
        <p:nvPicPr>
          <p:cNvPr id="4" name="Espaço Reservado para Conteúdo 3" descr="ABAAABVOwAB-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28799"/>
            <a:ext cx="6624736" cy="5020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1893</Words>
  <Application>Microsoft Office PowerPoint</Application>
  <PresentationFormat>Apresentação na tela (4:3)</PresentationFormat>
  <Paragraphs>301</Paragraphs>
  <Slides>41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Opulento</vt:lpstr>
      <vt:lpstr>Bebidas não alcoólicas e Bebidas Alcoólicas</vt:lpstr>
      <vt:lpstr>Considerações iniciais</vt:lpstr>
      <vt:lpstr>Considerações iniciais</vt:lpstr>
      <vt:lpstr>Considerações iniciais</vt:lpstr>
      <vt:lpstr>Fermentação Alcoólica</vt:lpstr>
      <vt:lpstr>Fermentação Alcoólica</vt:lpstr>
      <vt:lpstr>Fermentação Alcoólica</vt:lpstr>
      <vt:lpstr>Destilação</vt:lpstr>
      <vt:lpstr>Destilação</vt:lpstr>
      <vt:lpstr>O que são bebidas alcoólicas e não alcoólicas</vt:lpstr>
      <vt:lpstr>O que são bebidas alcoólicas e não alcoólicas</vt:lpstr>
      <vt:lpstr>Sucos de frutas</vt:lpstr>
      <vt:lpstr>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Elaboração de Sucos de frutas</vt:lpstr>
      <vt:lpstr>Tipos de Sucos</vt:lpstr>
      <vt:lpstr>Tipos de Sucos</vt:lpstr>
      <vt:lpstr>Tipos de Sucos</vt:lpstr>
      <vt:lpstr>Atividades de aprendizagem</vt:lpstr>
      <vt:lpstr>Refrigerantes - legislação</vt:lpstr>
      <vt:lpstr>Refrigerantes - legislação</vt:lpstr>
      <vt:lpstr>Refrigerantes - legislação</vt:lpstr>
      <vt:lpstr>Refrigerantes</vt:lpstr>
      <vt:lpstr>Refrigerantes</vt:lpstr>
      <vt:lpstr>Refrigerantes - história</vt:lpstr>
      <vt:lpstr>Elaboração de Refrigerantes</vt:lpstr>
      <vt:lpstr>Elaboração de Refrigerantes</vt:lpstr>
      <vt:lpstr>Elaboração de Refrigerantes</vt:lpstr>
      <vt:lpstr>Elaboração de Refrigerantes</vt:lpstr>
      <vt:lpstr>Elaboração de Refrigerantes</vt:lpstr>
      <vt:lpstr>Elaboração de Refrigerantes</vt:lpstr>
      <vt:lpstr>Elaboração de Refrigerantes</vt:lpstr>
      <vt:lpstr>Atividades de aprendizagem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Bebidas não alcoólicas e Bebidas Alcoólicas</dc:title>
  <dc:creator>estacao</dc:creator>
  <cp:lastModifiedBy>estacao</cp:lastModifiedBy>
  <cp:revision>26</cp:revision>
  <dcterms:created xsi:type="dcterms:W3CDTF">2014-10-09T17:41:44Z</dcterms:created>
  <dcterms:modified xsi:type="dcterms:W3CDTF">2014-10-09T21:12:26Z</dcterms:modified>
</cp:coreProperties>
</file>