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80" r:id="rId5"/>
    <p:sldId id="278" r:id="rId6"/>
    <p:sldId id="279" r:id="rId7"/>
    <p:sldId id="281" r:id="rId8"/>
    <p:sldId id="282" r:id="rId9"/>
    <p:sldId id="261" r:id="rId10"/>
    <p:sldId id="287" r:id="rId11"/>
    <p:sldId id="262" r:id="rId12"/>
    <p:sldId id="263" r:id="rId13"/>
    <p:sldId id="288" r:id="rId14"/>
    <p:sldId id="264" r:id="rId15"/>
    <p:sldId id="290" r:id="rId16"/>
    <p:sldId id="265" r:id="rId17"/>
    <p:sldId id="266" r:id="rId18"/>
    <p:sldId id="267" r:id="rId19"/>
    <p:sldId id="259" r:id="rId20"/>
    <p:sldId id="283" r:id="rId21"/>
    <p:sldId id="260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00"/>
    <a:srgbClr val="009900"/>
    <a:srgbClr val="669900"/>
    <a:srgbClr val="FF9900"/>
    <a:srgbClr val="CC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05-03-2009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sz="2700" b="1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Cafetaria e Serviços Especiais na Restauração e Hotelaria</a:t>
            </a:r>
            <a:endParaRPr lang="pt-PT" sz="2700" b="1" u="sng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Imagem 3" descr="C:\Users\Worten\Pictures\Fotos\eu\logoesco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85720" y="1785926"/>
            <a:ext cx="8358246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Guarnições</a:t>
            </a:r>
          </a:p>
          <a:p>
            <a:pPr algn="just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Grande parte das iguarias são acompanhadas com guarnição. Se há só uma guarnição, o profissional deve colocá-la no prato sobre o lado esquerdo. Se forem duas, de igual modo, pode colocar uma no lado esquerdo e outra no lado direito, ou então na parte superior da peça-base. Em qualquer dos casos de forma a não as misturar.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	C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ontudo, há guarnições que devem ser servidas no prato pequeno separadas da peça-base, como por exemplo: ervilhas à francesa, esparregado, couve-flor gratinada, espinafres com natas, feijão verde picado com hortelã…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	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600079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Baguetes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cortar o pão na diagonal e rechear com as iguarias que o cliente desejar. Por exemplo, ovo cozido, delicias do mar, milho, alface, tomate, frango, cenoura ralada….</a:t>
            </a: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Bifanas no pão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normalmente são de carne de porco. Devem ser bem finas para ficarem bem saborosas. Fritam-se num pouco de azeite e em seguida colocam-se no meio do pão.</a:t>
            </a: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BJHCA4MXLY5CA95UXD6CA02RSADCAVJ6GIDCAXR64D3CABTNSHOCAJJTS0NCAVWTBRTCAFI4H2VCA45H4YRCACY7Q25CA0CCU8DCA6OL848CAZKUU61CAYI0IMMCA8TXM9SCA3B89NGCAWT6J7UCAIMPH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071678"/>
            <a:ext cx="1830514" cy="1104905"/>
          </a:xfrm>
          <a:prstGeom prst="rect">
            <a:avLst/>
          </a:prstGeom>
        </p:spPr>
      </p:pic>
      <p:pic>
        <p:nvPicPr>
          <p:cNvPr id="5" name="Imagem 4" descr="bifana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929198"/>
            <a:ext cx="1452562" cy="8669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5786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Omeletas: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preparam-se com ovo e com as iguarias que o cliente desejar, por exemplo, espinafres, batata, fiambre, bacon, frango, atum….</a:t>
            </a: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Cachorros: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faz-se um corte longitudinal no pão e no seu interior coloca-se salsicha, batata palha e mostarda</a:t>
            </a: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ot_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714884"/>
            <a:ext cx="1500198" cy="1058963"/>
          </a:xfrm>
          <a:prstGeom prst="rect">
            <a:avLst/>
          </a:prstGeom>
        </p:spPr>
      </p:pic>
      <p:pic>
        <p:nvPicPr>
          <p:cNvPr id="6" name="Imagem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1333496" cy="10001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500306"/>
            <a:ext cx="8429684" cy="407196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Aromas</a:t>
            </a:r>
            <a:r>
              <a:rPr lang="pt-PT" sz="2400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pt-PT" sz="20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 sentido do olfacto: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Amargo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Salgado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Doce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Azedo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18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15370" cy="23574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20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0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2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br>
              <a:rPr lang="pt-PT" sz="22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Cafetaria e Serviços Especiais na Restauração e Hotelaria </a:t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4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Cocktails</a:t>
            </a:r>
            <a:r>
              <a:rPr lang="pt-PT" sz="2200" u="sng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pt-PT" sz="2200" u="sng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Aromas e tipos de paladares nos cocktails</a:t>
            </a:r>
            <a:endParaRPr lang="pt-PT" sz="2400" u="sng" dirty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Paladar: </a:t>
            </a:r>
          </a:p>
          <a:p>
            <a:pPr algn="ctr">
              <a:lnSpc>
                <a:spcPct val="150000"/>
              </a:lnSpc>
              <a:buNone/>
            </a:pPr>
            <a:endParaRPr lang="pt-PT" sz="24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a) Sabor Azedo:    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cítrico: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nos limões, laranjas, toranjas, lima…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málico: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nas maçãs, peras…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láctico: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no leite e derivados/ lacticínios…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b) Sabor Doce: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proveniente do açúcar, tais como: 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Sacarose: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açúcar de mesa…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Frutose: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açúcar proveniente de frutos…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Glucose: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mel, uvas e néctar…</a:t>
            </a:r>
            <a:endParaRPr lang="pt-PT" sz="18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None/>
            </a:pPr>
            <a:endParaRPr lang="pt-PT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c) Sabor Amargo: 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Alcalóides: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água tónica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Bitters: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bebidas brancas aromatizadas com ervas, especiarias, cascas de árvores e plantas….</a:t>
            </a: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d) Sabor Salgado: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cloreto de sódio: sal de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mesa</a:t>
            </a: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60000"/>
              </a:lnSpc>
              <a:buNone/>
            </a:pPr>
            <a:endParaRPr lang="pt-PT" sz="18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PT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P3T8CAXOFVZ4CA034033CAL8ZD7VCAXPUDJVCAD55M2ECA35S4CMCAAV8Z11CAT8NAJ7CAGCRRVOCA64CRI3CAMFWCAXCA0L104GCA4QAD8CCA9G66XMCABWL0ISCAOMNO24CAE27CV7CAA5587HCAOEGR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357694"/>
            <a:ext cx="1214446" cy="1214446"/>
          </a:xfrm>
          <a:prstGeom prst="rect">
            <a:avLst/>
          </a:prstGeom>
        </p:spPr>
      </p:pic>
      <p:pic>
        <p:nvPicPr>
          <p:cNvPr id="4" name="Imagem 3" descr="ZO96CA45C4I4CAKQ6U3PCA6NLL0DCA05V9DOCAHSVG4OCAJIRVZCCA6YGPSNCAPCOSBBCA9XOXZPCA1C9LXWCAX84UW6CA1FP0FMCALYEJ87CA13MM1QCAUCNQ42CABNNOKGCA96H231CAMPE4XWCAQFS9F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475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1436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t-PT" sz="22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Para adoçar cocktails:</a:t>
            </a:r>
          </a:p>
          <a:p>
            <a:pPr algn="ctr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 mais correcto é utilizar xaropes de açúcares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Pode ser também xaropes de frutas, que não só adoçam os cocktails como servem de elementos decorativos, criando cores muito exóticas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2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Um cocktail deve conter 4 elementos essenciais:</a:t>
            </a:r>
          </a:p>
          <a:p>
            <a:pPr algn="just">
              <a:buNone/>
            </a:pPr>
            <a:endParaRPr lang="pt-PT" sz="2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Uma base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Um licor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Um sumo de fruta, natas, águas gaseificadas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Xaropes para colorir e adoçar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3579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Classificação dos cocktails</a:t>
            </a:r>
          </a:p>
          <a:p>
            <a:pPr algn="ctr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Estimulantes de apetite ou aperitivos: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com sabor seco, amargo ou ácido, devendo ser servido antes das refeições. Normalmente são preparados com bebidas destiladas: Bitters, sumos de frutas ácidas…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Digestivos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cocktails preparados com ingredientes que ajudam na digestão dos alimentos. Entram na sua composição, açúcares, licores, cremes…</a:t>
            </a: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Refrescantes: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preparados com bebidas destiladas, sumos de frutas, licores, refrigerantes, águas gaseificadas e muito gelo. São ideais para dias muito quentes. </a:t>
            </a: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Nutritivos: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aqueles em que cuja composição se usam ingredientes com alto teor calórico, tais como: ovos, cremes, açúcar, mel, leite, chocolate, xaropes, vinhos fortificados…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Estimulantes físicos: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preparados com ingredientes que têm por finalidade aquecer o corpo. São compostos por chá, café, chocolate, mel, leite quente, canela, noz-moscada, cravo-da-índia…</a:t>
            </a:r>
          </a:p>
        </p:txBody>
      </p:sp>
      <p:pic>
        <p:nvPicPr>
          <p:cNvPr id="4" name="Imagem 3" descr="1UL0CAP4BOW9CA07GJ7DCAE5YQ5ACA665XKFCAEWIW0OCA3SUC3NCASONU0OCAJ2R0DECAPWAL54CA5A6263CA9Y06CJCAJKZTVWCAA48YJSCAR5XNMVCAVL46SFCAJ0DESMCAMCRMCCCAUNQXS4CAZHVH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214818"/>
            <a:ext cx="1428760" cy="1905013"/>
          </a:xfrm>
          <a:prstGeom prst="rect">
            <a:avLst/>
          </a:prstGeom>
        </p:spPr>
      </p:pic>
      <p:pic>
        <p:nvPicPr>
          <p:cNvPr id="5" name="Imagem 4" descr="cockta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1487476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Batidos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cujos componentes têm diferentes densidades entre si, por isso é necessário batê-los. Deve-se utilizar um shaker para se obter uma mistura mais homogénea. </a:t>
            </a:r>
          </a:p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Mexidos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aqueles cujos componentes têm densidades muito semelhantes entre si, bastando para isso mexê-los para os misturar. Para a mistura utiliza-se normalmente uma colher de barman (bailarina) num mixing glass. </a:t>
            </a:r>
          </a:p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Montados: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aqueles cuja composição contem ingredientes de densidades diferentes. Estes cocktails são preparados nos próprios copos onde serão servidos. Estes nunca devem ser batidos.</a:t>
            </a:r>
          </a:p>
          <a:p>
            <a:pPr algn="just">
              <a:lnSpc>
                <a:spcPct val="150000"/>
              </a:lnSpc>
            </a:pPr>
            <a:endParaRPr lang="pt-PT" sz="1800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900750" cy="571504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Modalidades dos Cocktails</a:t>
            </a:r>
            <a:endParaRPr lang="pt-PT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2285992"/>
            <a:ext cx="8429684" cy="4286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9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Relacionamento entre cliente e </a:t>
            </a:r>
            <a:r>
              <a:rPr lang="pt-PT" sz="19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empregado</a:t>
            </a:r>
          </a:p>
          <a:p>
            <a:pPr algn="just"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900" dirty="0" smtClean="0">
                <a:latin typeface="Arial" pitchFamily="34" charset="0"/>
                <a:cs typeface="Arial" pitchFamily="34" charset="0"/>
              </a:rPr>
              <a:t>		Saber influenciar o cliente na escolha do que melhor convenha ao vendedor e sirva o comprador, neste caso, a pessoa que vai comer ou beber. O empregado deve preparar ou servir as iguarias ordenadas pelo cliente, bem como as bebidas que as acompanhem, com amplo domínio técnico, arte e elegância, fazendo que o cliente se aperceba dos aspectos mais positivos da nossa profissão.</a:t>
            </a:r>
            <a:endParaRPr lang="pt-PT" sz="19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PT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Cafetaria e Serviços Especiais na Restauração e Hotelaria </a:t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2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Executar o serviço de mesa em bar</a:t>
            </a:r>
            <a:endParaRPr lang="pt-PT" sz="2200" u="sng" dirty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28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PT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Exemplos de algumas guarnições</a:t>
            </a:r>
          </a:p>
          <a:p>
            <a:pPr algn="ctr">
              <a:buNone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Sopas</a:t>
            </a:r>
            <a:r>
              <a:rPr lang="pt-PT" sz="29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é tudo em que na sua base estejam legumes, carnes ou peixes. Geralmente estes são estufados, adicionando-se-lhes fundo ou caldo de carne.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Cremes:</a:t>
            </a:r>
            <a:r>
              <a:rPr lang="pt-PT" sz="29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são sopas passadas, normalmente ligadas com gemas de ovos e natas. Existem também os cremes aveludados, tais como os de aves, de peixe ou de marisco.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29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Caldos: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são caldos fortes, clarificados, que podem ser servidos em geleia, frios, mornos ou quentes.  Os caldos em geleia ou frios, podem ser servidos simples ou aromatizados, os caldos quentes podem-no ser com guarnição, aromatizados ou simples. </a:t>
            </a:r>
            <a:endParaRPr lang="pt-PT" sz="29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buNone/>
            </a:pP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a de 5 pontas 6"/>
          <p:cNvSpPr/>
          <p:nvPr/>
        </p:nvSpPr>
        <p:spPr>
          <a:xfrm>
            <a:off x="1285852" y="714356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PT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0722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9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Tipo de clientes: </a:t>
            </a:r>
          </a:p>
          <a:p>
            <a:pPr algn="just">
              <a:lnSpc>
                <a:spcPct val="150000"/>
              </a:lnSpc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optimista: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fácil de atender. Por natureza é bem disposto e optimista. Quando surge uma contrariedade, normalmente aceita-a com conformismo.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bilioso: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vive insatisfeita com tudo e com todos, tornando-se de difícil contacto. É raro estar contente com o que se lhe serve, tem sempre que pôr defeitos, inclusive com a maneira como está a ser atendido.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colérico: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 este cliente há que o deixar expandir, depois disso, pode fazer-se-lhe uma observação. Regra geral, acaba por julgar injustificada a sua atitude.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PT" sz="19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Acolhimento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Do acolhimento pessoal que se deve prestar ao cliente quando este chega à cafetaria ou ao bar, faz parte o sorriso franco, aberto e as boas maneiras. Tudo isto se deve manter durante a estada e até à saída do cliente do estabelecimento. 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Reclamação: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é sempre um acto e um momento critico para quem a faz e para quem a recebe. Há pelo menos duas atitudes a considerar da pessoa que a faz: uma é a que é feita com ar impulsivo, a outra, a do tom correcto. Na primeira, o cliente está a pretender afectar o ambiente a ao mesmo tempo  chamar as atenções sobre si. Na segunda, normalmente não há inconveniente, na maioria das vezes, a reclamação é feita com sentido construtivo e deve saber-se tirar proveito dela.</a:t>
            </a: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PT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Á elaboração da carta de bar ou lista de bebidas, como também é designada, deve ser dispensada maior atenção, pois destina-se a ser consultada pelos clientes.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Esta carta deve ser um instrumento de fácil consulta e com completa informação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 elaboração da carta de bar, o barman deve colocar as bebidas divididas por grupos consoante o seu tipo, respectivo preço e quantidade a servir.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Numa carta de bar deve constar para além de bebidas simples, bebidas compostas (cocktails) com a respectiva receita.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Outras informações podem ser colocadas na carta de bar, tais como, o endereço do estabelecimento, dias de folga…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Apresentação da Carta de Bar</a:t>
            </a:r>
            <a:endParaRPr lang="pt-PT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além da carta de bar, deve existir também uma carta de sugestões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além de servir para apresentar alternativas aos clientes, este tipo de carta serve para que o barman proporcione qualquer coisa de novidade aos clientes, bem como promover a venda de produtos que são de baixa rotação ou que sejam do interesse da empresa promover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Este tipo de carta deve ser renovada sistematicamente, devendo ainda conter fotografias convidativas das bebidas e os preços serem mais atractivos.</a:t>
            </a: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43824" cy="939784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Carta de sugestões </a:t>
            </a:r>
            <a:endParaRPr lang="pt-PT" sz="2400" u="sng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É da máxima importância que o barman tire o máximo rendimento dos produtos ao seu dispor, principalmente quando se trata de confeccionar Cocktails.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o barman deve estar atento de modo a que nada se deteriore, uma vez que nalgumas bebidas são usadas parte de bebidas ou de outros produtos.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Assim, ao aconselhar por exemplo um Golden Fizz quando acabou de fazer um Silver Fizz.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Um outro aspecto a ter em conta é com os frutos usados nas decorações ou para a obtenção de sumos naturais.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Por exemplo, se é necessário fazer sumo de limão e cortar algumas casquinhas, estas devem ser retiradas antes de espremer o limão, de modo a aproveitar os dois produtos do mesmo fruto. </a:t>
            </a: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O aproveitamento dos produtos</a:t>
            </a:r>
            <a:endParaRPr lang="pt-PT" sz="2400" u="sng" dirty="0">
              <a:solidFill>
                <a:srgbClr val="CC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3579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1800" b="1" u="sng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Divisão de sopas e cremes: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Sopas ligeiras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entendem-se pelo seu conteúdo e caldo, como por exemplo, sopa juliana, governanta, gaspacho alentejano, canja, sopa de cebola gratinada, caldo verde, sopa alentejana…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Sopas espessas: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entendem-se pelo seu conteúdo e muito pouco caldo, tais como, sopa beirã, sopa de feijão manteiga ou branco à portuguesa, de feijão encarnado à transmontana…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5" name="Imagem 4" descr="caldo%20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857760"/>
            <a:ext cx="1976419" cy="1482315"/>
          </a:xfrm>
          <a:prstGeom prst="rect">
            <a:avLst/>
          </a:prstGeom>
        </p:spPr>
      </p:pic>
      <p:pic>
        <p:nvPicPr>
          <p:cNvPr id="6" name="Imagem 5" descr="IMGP7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256"/>
            <a:ext cx="1992298" cy="14942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564360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Cremes ligeiros: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agriões, espinafres, de legumes, parisiense…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Cremes espessos: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de marisco, dama branca, carolina, embaixador, cenoura, ovo…</a:t>
            </a: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4" name="Imagem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00306"/>
            <a:ext cx="2114552" cy="1982393"/>
          </a:xfrm>
          <a:prstGeom prst="rect">
            <a:avLst/>
          </a:prstGeom>
        </p:spPr>
      </p:pic>
      <p:pic>
        <p:nvPicPr>
          <p:cNvPr id="5" name="Imagem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429000"/>
            <a:ext cx="2285995" cy="1714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2151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Ovos</a:t>
            </a:r>
            <a:r>
              <a:rPr lang="pt-PT" sz="1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podem ter vários modos de preparação: omeletas, cozidos, mexidos, estrelados, tortilhas, escalfados, fritos, quentes, tigelinha.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Massas alimentícias: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como por exemplo, esparguete, canelonis, lazagnes, raviolis….</a:t>
            </a: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Arroz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trela de 5 pontas 3"/>
          <p:cNvSpPr/>
          <p:nvPr/>
        </p:nvSpPr>
        <p:spPr>
          <a:xfrm>
            <a:off x="785786" y="285728"/>
            <a:ext cx="571504" cy="571504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endParaRPr lang="pt-PT" dirty="0"/>
          </a:p>
        </p:txBody>
      </p:sp>
      <p:pic>
        <p:nvPicPr>
          <p:cNvPr id="7" name="Imagem 6" descr="tort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857760"/>
            <a:ext cx="1291003" cy="1375171"/>
          </a:xfrm>
          <a:prstGeom prst="rect">
            <a:avLst/>
          </a:prstGeom>
        </p:spPr>
      </p:pic>
      <p:pic>
        <p:nvPicPr>
          <p:cNvPr id="8" name="Imagem 7" descr="canelones-espina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1478284" cy="1176714"/>
          </a:xfrm>
          <a:prstGeom prst="rect">
            <a:avLst/>
          </a:prstGeom>
        </p:spPr>
      </p:pic>
      <p:pic>
        <p:nvPicPr>
          <p:cNvPr id="9" name="Imagem 8" descr="Arroz-com-LegumesG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5072074"/>
            <a:ext cx="1740702" cy="12097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42844" y="285728"/>
            <a:ext cx="8572560" cy="628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Peixe</a:t>
            </a:r>
            <a:r>
              <a:rPr lang="pt-PT" sz="1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grande valor nutritivo, tem o seu alto componente na gastronomia. Podem ser confeccionados de quatro formas: frito, cozido, grelhado e assado. Como exemplo de alguns tipos de peixes, salientam-se: pescada, cherne, robalo, sardinha, truta, salmão, carapau, carpa, atum…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Carnes:</a:t>
            </a:r>
            <a:r>
              <a:rPr lang="pt-PT" sz="18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podem classificar-se de acordo com: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espécie: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bovina, caça de pêlo, de penas, caprina, criação, equídea, suína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 cor 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branca, escura, vermelha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consistência: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fibrosa, gorda, magra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 peças</a:t>
            </a:r>
            <a:endParaRPr lang="pt-PT" sz="18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Estrela de 5 pontas 3"/>
          <p:cNvSpPr/>
          <p:nvPr/>
        </p:nvSpPr>
        <p:spPr>
          <a:xfrm>
            <a:off x="500034" y="428604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Marisco: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subdividem-se em quatro grupos: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Crustáceos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lagosta, lagostim, camarão, sapateira, santola, caranguejo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bivalves (concha dupla)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amêijoa, ostra, navalha, conquilha, mexilhão, berbigão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univalves: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caracol, búzio, lapa, percebe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cefalópodes: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corpo envolto por uma espécie de saco, pele nua, com tentáculos e ventosas. Como exemplo: choco, lula, polvo, </a:t>
            </a:r>
            <a:r>
              <a:rPr lang="pt-PT" sz="1800" dirty="0" err="1" smtClean="0">
                <a:latin typeface="Arial" pitchFamily="34" charset="0"/>
                <a:cs typeface="Arial" pitchFamily="34" charset="0"/>
              </a:rPr>
              <a:t>pota</a:t>
            </a: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Saladas: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simples e compostas</a:t>
            </a: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ari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901">
            <a:off x="5994763" y="4059568"/>
            <a:ext cx="1536192" cy="16885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0720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Batata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é a base da nossa alimentação. Classifica-se consoante a polpa: amarela e branca. A primeira é boa para confeccionar cozida e para purés, a segunda para confeccionar assada e frita.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Alguns cortes: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palha, palito, frisada, chips, carpinteiro….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Batata doce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utilizada como doçaria, em certas regiões</a:t>
            </a: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endParaRPr lang="pt-PT" sz="1800" b="1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Trufa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cor preta e com o tamanho de uma azeitona. Utiliza-se na confecção e decoração de várias iguarias.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7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Tubérculos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dirty="0" smtClean="0">
                <a:latin typeface="Arial" pitchFamily="34" charset="0"/>
                <a:cs typeface="Arial" pitchFamily="34" charset="0"/>
              </a:rPr>
            </a:b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Processos de confecção dos produtos alimentares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Hambúrguer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uma espécie de sanduíche de carne picada, quase sempre frita ou grelhada. Por ser geralmente servido entre duas metades de pão,  formando uma sanduíche, é esse, por extensão, o seu significado mais comum. Pode ser acompanhado por condimentos e outros ingredientes também colocados dentro do pão, como cebola, alface, tomate, ketchup, queijo fatiado, bacon...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7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Cafetaria </a:t>
            </a:r>
            <a:r>
              <a:rPr lang="pt-PT" sz="27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e Serviços Especiais na Restauração e Hotelaria </a:t>
            </a:r>
            <a:br>
              <a:rPr lang="pt-PT" sz="27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endParaRPr lang="pt-PT" sz="2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VLZMCADQIW3XCAFDUI54CAKFP3LQCA8HMY9NCA3ZE4N1CA3WVHPVCAZUS198CA34R7BRCAG8B8D9CAY7YD7LCAQ1Q99GCA0TKV39CAVZ099YCAWUY8K3CATIE3CCCAHKBHTECAF5G434CA7ODHLYCAL2AMP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857760"/>
            <a:ext cx="1257300" cy="1190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778</TotalTime>
  <Words>1793</Words>
  <Application>Microsoft Office PowerPoint</Application>
  <PresentationFormat>Apresentação no Ecrã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Confluência</vt:lpstr>
      <vt:lpstr> Cafetaria e Serviços Especiais na Restauração e Hotelaria</vt:lpstr>
      <vt:lpstr>Diapositivo 2</vt:lpstr>
      <vt:lpstr>Diapositivo 3</vt:lpstr>
      <vt:lpstr>Diapositivo 4</vt:lpstr>
      <vt:lpstr>Diapositivo 5</vt:lpstr>
      <vt:lpstr>Diapositivo 6</vt:lpstr>
      <vt:lpstr>Diapositivo 7</vt:lpstr>
      <vt:lpstr>Tubérculos </vt:lpstr>
      <vt:lpstr>    Cafetaria e Serviços Especiais na Restauração e Hotelaria  </vt:lpstr>
      <vt:lpstr>Diapositivo 10</vt:lpstr>
      <vt:lpstr>Diapositivo 11</vt:lpstr>
      <vt:lpstr>   Cafetaria e Serviços Especiais na Restauração e Hotelaria  Cocktails Aromas e tipos de paladares nos cocktails</vt:lpstr>
      <vt:lpstr>Diapositivo 13</vt:lpstr>
      <vt:lpstr>Diapositivo 14</vt:lpstr>
      <vt:lpstr>Diapositivo 15</vt:lpstr>
      <vt:lpstr>Diapositivo 16</vt:lpstr>
      <vt:lpstr>Diapositivo 17</vt:lpstr>
      <vt:lpstr>Modalidades dos Cocktails</vt:lpstr>
      <vt:lpstr>   Cafetaria e Serviços Especiais na Restauração e Hotelaria   Executar o serviço de mesa em bar</vt:lpstr>
      <vt:lpstr>Diapositivo 20</vt:lpstr>
      <vt:lpstr>Diapositivo 21</vt:lpstr>
      <vt:lpstr>Apresentação da Carta de Bar</vt:lpstr>
      <vt:lpstr>Carta de sugestões </vt:lpstr>
      <vt:lpstr>O aproveitamento dos produtos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Cafetaria e Serviços Especiais na Restauração e Hotelaria</dc:title>
  <dc:creator>Worten</dc:creator>
  <cp:lastModifiedBy>Worten</cp:lastModifiedBy>
  <cp:revision>80</cp:revision>
  <dcterms:created xsi:type="dcterms:W3CDTF">2009-03-02T19:19:10Z</dcterms:created>
  <dcterms:modified xsi:type="dcterms:W3CDTF">2009-03-05T22:36:11Z</dcterms:modified>
</cp:coreProperties>
</file>