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10707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420542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86106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11315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4892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8813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40988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74682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49184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28499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31977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B0512-910F-4C6A-908C-BA10A415C889}" type="datetimeFigureOut">
              <a:rPr lang="pt-PT" smtClean="0"/>
              <a:pPr/>
              <a:t>27-06-2014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797C7-6F95-4C6B-ADBC-458965B393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78451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>
            <a:normAutofit/>
          </a:bodyPr>
          <a:lstStyle/>
          <a:p>
            <a:r>
              <a:rPr lang="pt-PT" sz="40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dern No. 20" pitchFamily="18" charset="0"/>
              </a:rPr>
              <a:t>Bebidas Compostas</a:t>
            </a:r>
          </a:p>
          <a:p>
            <a:r>
              <a:rPr lang="pt-PT" sz="19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dern No. 20" pitchFamily="18" charset="0"/>
              </a:rPr>
              <a:t>Agrupamento de Escolas de Constância      Restaurante/Bar</a:t>
            </a:r>
            <a:endParaRPr lang="pt-PT" sz="1900" spc="-150" dirty="0">
              <a:solidFill>
                <a:schemeClr val="tx1">
                  <a:lumMod val="75000"/>
                  <a:lumOff val="25000"/>
                </a:schemeClr>
              </a:solidFill>
              <a:latin typeface="Modern No. 20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uxograma: conexão 15"/>
          <p:cNvSpPr/>
          <p:nvPr/>
        </p:nvSpPr>
        <p:spPr>
          <a:xfrm>
            <a:off x="5514004" y="2708920"/>
            <a:ext cx="72008" cy="72008"/>
          </a:xfrm>
          <a:prstGeom prst="flowChartConnector">
            <a:avLst/>
          </a:prstGeom>
          <a:solidFill>
            <a:srgbClr val="1199FF"/>
          </a:solidFill>
          <a:ln w="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 descr="http://sandrafernandes.pbworks.com/f/Logo%20Escol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118" y="2924944"/>
            <a:ext cx="554347" cy="5149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Normalmente utiliza-se a designação de Cocktail para todos os tipos de composições alcoólicas ou não, o que nem sempre está correcto. As composições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mixed-drinks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são sujeitas a um agrupamento segundo as suas características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organolépticas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apresentação e quantidades. Assim, proponho que se visualize a forma mais ou menos comum de como são agrupadas as composições que se encontram no mundo do Bar.</a:t>
            </a:r>
          </a:p>
          <a:p>
            <a:pPr algn="l"/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/>
            </a:r>
            <a:b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Muitas são as formas de classificar as composições de Bar: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a 14"/>
          <p:cNvGraphicFramePr>
            <a:graphicFrameLocks noGrp="1"/>
          </p:cNvGraphicFramePr>
          <p:nvPr/>
        </p:nvGraphicFramePr>
        <p:xfrm>
          <a:off x="1500166" y="4000504"/>
          <a:ext cx="7173071" cy="13692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66325"/>
                <a:gridCol w="1039819"/>
                <a:gridCol w="1294899"/>
                <a:gridCol w="827285"/>
                <a:gridCol w="664217"/>
                <a:gridCol w="890213"/>
                <a:gridCol w="1690313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Cocktails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Cobbers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Collins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Coolers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Crustas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Cups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Daisies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</a:tr>
              <a:tr h="297705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Egg-Nogs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Fixes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Fizzes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Flipps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Frappes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Highballs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Gross</a:t>
                      </a:r>
                      <a:r>
                        <a:rPr lang="pt-PT" sz="1400" dirty="0"/>
                        <a:t> / </a:t>
                      </a:r>
                      <a:r>
                        <a:rPr lang="pt-PT" sz="1400" dirty="0" err="1"/>
                        <a:t>Hot</a:t>
                      </a:r>
                      <a:r>
                        <a:rPr lang="pt-PT" sz="1400" dirty="0"/>
                        <a:t> </a:t>
                      </a:r>
                      <a:r>
                        <a:rPr lang="pt-PT" sz="1400" dirty="0" err="1"/>
                        <a:t>Drinks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Juleps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Pousse-Cafés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Punches</a:t>
                      </a:r>
                      <a:r>
                        <a:rPr lang="pt-PT" sz="1400" dirty="0"/>
                        <a:t> / </a:t>
                      </a:r>
                      <a:r>
                        <a:rPr lang="pt-PT" sz="1400" dirty="0" err="1"/>
                        <a:t>Punch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Sangarees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Sangria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Slings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Smashes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Sours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Rickeys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err="1"/>
                        <a:t>Toddies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Batidos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Zooms</a:t>
                      </a:r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Sem </a:t>
                      </a:r>
                      <a:r>
                        <a:rPr lang="pt-PT" sz="1400" dirty="0" err="1"/>
                        <a:t>Alcool</a:t>
                      </a:r>
                      <a:endParaRPr lang="pt-PT" sz="1400" dirty="0"/>
                    </a:p>
                  </a:txBody>
                  <a:tcPr marL="26737" marR="26737" marT="26737" marB="26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Composições Diversas</a:t>
                      </a:r>
                    </a:p>
                  </a:txBody>
                  <a:tcPr marL="26737" marR="26737" marT="26737" marB="26737" anchor="ctr"/>
                </a:tc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assificação dos Cocktai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414591"/>
            <a:ext cx="3048000" cy="16573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5357850" cy="4656010"/>
          </a:xfrm>
        </p:spPr>
        <p:txBody>
          <a:bodyPr>
            <a:noAutofit/>
          </a:bodyPr>
          <a:lstStyle/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Existem algumas classificações para os diversos cocktails que existem e que também facilitam na hora de criar algum novo</a:t>
            </a:r>
            <a:r>
              <a:rPr lang="pt-PT" sz="1400" b="1" dirty="0" smtClean="0">
                <a:solidFill>
                  <a:srgbClr val="1199FF"/>
                </a:solidFill>
              </a:rPr>
              <a:t>.</a:t>
            </a:r>
          </a:p>
          <a:p>
            <a:pPr algn="l"/>
            <a:endParaRPr lang="pt-PT" sz="1400" b="1" dirty="0" smtClean="0">
              <a:solidFill>
                <a:srgbClr val="1199FF"/>
              </a:solidFill>
            </a:endParaRP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Os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chamados 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Long</a:t>
            </a: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são aqueles preparados em copos longos, em sua maioria refrescantes, sempre com muito gelo, à base de sucos de frutas ou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refrigerantes.</a:t>
            </a: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Short</a:t>
            </a: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são os preparados em copos do tipo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shot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em pequenas doses, em sua maioria bem fortes, sempre combinando algum tipo de licor com bebidas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destiladas.</a:t>
            </a: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Hot</a:t>
            </a: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são os cocktails à base de bebidas quentes, como café ou chocolate quente, ou então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flambados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servidos em copos do tipo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old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fashioned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ou canecas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pequenas.</a:t>
            </a: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classificados como 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Virgin</a:t>
            </a: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são os que não têm nenhuma bebida alcoólica em sua composição como cocktail de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frutas.</a:t>
            </a: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Clr>
                <a:srgbClr val="1199FF"/>
              </a:buClr>
              <a:buFont typeface="Wingdings" pitchFamily="2" charset="2"/>
              <a:buChar char="v"/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há também os conhecidos como 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Frozen</a:t>
            </a:r>
            <a:r>
              <a:rPr lang="pt-PT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Drinks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que são sempre batidos com muito gelo ou com sorvetes para que sejam servidos bem gelados e com uma textura cremosa.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8572560" cy="4656010"/>
          </a:xfrm>
        </p:spPr>
        <p:txBody>
          <a:bodyPr>
            <a:noAutofit/>
          </a:bodyPr>
          <a:lstStyle/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A </a:t>
            </a:r>
            <a:r>
              <a:rPr lang="pt-PT" sz="1400" b="1" dirty="0" smtClean="0">
                <a:solidFill>
                  <a:srgbClr val="1199FF"/>
                </a:solidFill>
              </a:rPr>
              <a:t>originalidade e a utilização de produtos regionais, bem como, a colocação das mesmas no copo serve de suporte à </a:t>
            </a:r>
            <a:r>
              <a:rPr lang="pt-PT" sz="1400" b="1" dirty="0" smtClean="0">
                <a:solidFill>
                  <a:srgbClr val="1199FF"/>
                </a:solidFill>
              </a:rPr>
              <a:t>criação </a:t>
            </a:r>
            <a:r>
              <a:rPr lang="pt-PT" sz="1400" b="1" dirty="0" smtClean="0">
                <a:solidFill>
                  <a:srgbClr val="1199FF"/>
                </a:solidFill>
              </a:rPr>
              <a:t>de </a:t>
            </a:r>
            <a:r>
              <a:rPr lang="pt-PT" sz="1400" b="1" dirty="0" smtClean="0">
                <a:solidFill>
                  <a:srgbClr val="1199FF"/>
                </a:solidFill>
              </a:rPr>
              <a:t>inúmeras </a:t>
            </a:r>
            <a:r>
              <a:rPr lang="pt-PT" sz="1400" b="1" dirty="0" smtClean="0">
                <a:solidFill>
                  <a:srgbClr val="1199FF"/>
                </a:solidFill>
              </a:rPr>
              <a:t>decorações elegantes, de simples preparação e economicamente viáveis</a:t>
            </a:r>
            <a:r>
              <a:rPr lang="pt-PT" sz="1400" b="1" dirty="0" smtClean="0">
                <a:solidFill>
                  <a:srgbClr val="1199FF"/>
                </a:solidFill>
              </a:rPr>
              <a:t>.</a:t>
            </a:r>
          </a:p>
          <a:p>
            <a:pPr algn="l"/>
            <a:endParaRPr lang="pt-PT" sz="1400" b="1" dirty="0" smtClean="0">
              <a:solidFill>
                <a:srgbClr val="1199FF"/>
              </a:solidFill>
            </a:endParaRPr>
          </a:p>
          <a:p>
            <a:pPr algn="l"/>
            <a:endParaRPr lang="pt-PT" sz="1400" b="1" dirty="0" smtClean="0">
              <a:solidFill>
                <a:srgbClr val="1199FF"/>
              </a:solidFill>
            </a:endParaRPr>
          </a:p>
          <a:p>
            <a:r>
              <a:rPr lang="pt-PT" sz="1400" dirty="0" smtClean="0"/>
              <a:t> </a:t>
            </a:r>
          </a:p>
          <a:p>
            <a:r>
              <a:rPr lang="pt-PT" sz="1400" dirty="0" smtClean="0"/>
              <a:t> </a:t>
            </a:r>
          </a:p>
          <a:p>
            <a:r>
              <a:rPr lang="pt-PT" sz="1400" dirty="0" smtClean="0"/>
              <a:t> </a:t>
            </a:r>
          </a:p>
          <a:p>
            <a:r>
              <a:rPr lang="pt-PT" sz="1400" dirty="0" smtClean="0"/>
              <a:t> </a:t>
            </a:r>
          </a:p>
          <a:p>
            <a:r>
              <a:rPr lang="pt-PT" sz="1400" dirty="0" smtClean="0"/>
              <a:t> </a:t>
            </a:r>
            <a:endParaRPr lang="pt-PT" sz="1400" dirty="0"/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94" name="Picture 10" descr="http://fotos.sapo.pt/4WozahB2Fu3ymsMFhr0T/340x2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357430"/>
            <a:ext cx="1857375" cy="2476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401" name="Picture 17" descr="http://fotos.sapo.pt/nbw7NSwCbSZ5MR7lWMGa/340x2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357430"/>
            <a:ext cx="1857375" cy="2476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403" name="Picture 19" descr="http://fotos.sapo.pt/gZb8HViAe0Utz3Ol76IJ/340x2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2357430"/>
            <a:ext cx="1857375" cy="2476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405" name="Picture 21" descr="http://fotos.sapo.pt/pH4J428ikAYRbS5RaCWL/340x25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2357430"/>
            <a:ext cx="1857375" cy="2476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baraberto.com/files/styles/artigos_full/public/artigos/shaker-cocktail.jpg?itok=KrOlCKz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1206" y="2903119"/>
            <a:ext cx="3409950" cy="23118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5214974" cy="5072098"/>
          </a:xfrm>
        </p:spPr>
        <p:txBody>
          <a:bodyPr>
            <a:noAutofit/>
          </a:bodyPr>
          <a:lstStyle/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Técnicas de Mistura »</a:t>
            </a:r>
          </a:p>
          <a:p>
            <a:pPr algn="l"/>
            <a:endParaRPr lang="pt-PT" sz="1400" b="1" dirty="0" smtClean="0">
              <a:solidFill>
                <a:srgbClr val="1199FF"/>
              </a:solidFill>
            </a:endParaRPr>
          </a:p>
          <a:p>
            <a:pPr algn="l">
              <a:buClr>
                <a:srgbClr val="1199FF"/>
              </a:buClr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Saiba quando deve mexer ou agitar um cocktail e descubra a maneira que lhe dá mais prazer de o beber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buClr>
                <a:srgbClr val="1199FF"/>
              </a:buClr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Quando deve mexer um </a:t>
            </a:r>
            <a:r>
              <a:rPr lang="pt-PT" sz="1400" b="1" dirty="0" smtClean="0">
                <a:solidFill>
                  <a:srgbClr val="1199FF"/>
                </a:solidFill>
              </a:rPr>
              <a:t>cocktail »</a:t>
            </a:r>
            <a:endParaRPr lang="pt-PT" sz="1400" b="1" dirty="0" smtClean="0">
              <a:solidFill>
                <a:srgbClr val="1199FF"/>
              </a:solidFill>
            </a:endParaRPr>
          </a:p>
          <a:p>
            <a:pPr algn="l"/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 cocktails devem ser mexidos quando incluem sumos de frutas, licores de creme, xaropes simples, misturas ácidas, ovos,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laticínios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ou qualquer outro tipo de ingredientes espessos. Dessa forma, para preparar o melhor cocktail  com este tipo de ingredientes, deve utilizar um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shaker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ou uma misturadora. Inicialmente, o preparado ficará com um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aspeto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nublado e efervescente, no entanto, à medida que a misturadora ou o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shaker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 utilizado, a bebida aproximar-se-á do seu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aspeto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final. Existem vários cocktails que são mexidos e dos mais apreciados destacam-se os seguintes: o Chocolate Martíni,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Cosmopolitan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Mai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Tai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 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New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Orleans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Fizz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Ward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Eight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entre outros.</a:t>
            </a:r>
          </a:p>
          <a:p>
            <a:pPr algn="l">
              <a:buClr>
                <a:srgbClr val="1199FF"/>
              </a:buClr>
            </a:pP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baraberto.com/files/styles/artigos_full/public/artigos/shaker-cocktail.jpg?itok=KrOlCKz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1206" y="2903119"/>
            <a:ext cx="3409950" cy="23118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8" name="Conexão recta 17"/>
          <p:cNvCxnSpPr/>
          <p:nvPr/>
        </p:nvCxnSpPr>
        <p:spPr>
          <a:xfrm>
            <a:off x="-108520" y="44624"/>
            <a:ext cx="9433048" cy="0"/>
          </a:xfrm>
          <a:prstGeom prst="line">
            <a:avLst/>
          </a:prstGeom>
          <a:ln w="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5214974" cy="5072098"/>
          </a:xfrm>
        </p:spPr>
        <p:txBody>
          <a:bodyPr>
            <a:noAutofit/>
          </a:bodyPr>
          <a:lstStyle/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Técnicas de Mistura »</a:t>
            </a:r>
          </a:p>
          <a:p>
            <a:pPr algn="l"/>
            <a:endParaRPr lang="pt-PT" sz="1400" b="1" dirty="0" smtClean="0">
              <a:solidFill>
                <a:srgbClr val="1199FF"/>
              </a:solidFill>
            </a:endParaRPr>
          </a:p>
          <a:p>
            <a:pPr algn="l">
              <a:buClr>
                <a:srgbClr val="1199FF"/>
              </a:buClr>
            </a:pP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Saiba quando deve mexer ou agitar um cocktail e descubra a maneira que lhe dá mais prazer de o beber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buClr>
                <a:srgbClr val="1199FF"/>
              </a:buClr>
            </a:pPr>
            <a:endParaRPr lang="pt-PT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Quando deve agitar um </a:t>
            </a:r>
            <a:r>
              <a:rPr lang="pt-PT" sz="1400" b="1" dirty="0" smtClean="0">
                <a:solidFill>
                  <a:srgbClr val="1199FF"/>
                </a:solidFill>
              </a:rPr>
              <a:t>cocktail »</a:t>
            </a:r>
            <a:endParaRPr lang="pt-PT" sz="1400" b="1" dirty="0" smtClean="0">
              <a:solidFill>
                <a:srgbClr val="1199FF"/>
              </a:solidFill>
            </a:endParaRPr>
          </a:p>
          <a:p>
            <a:pPr algn="l"/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 cocktails devem ser agitados quando contêm bebidas alcoólicas destiladas ou quando são ligeiramente mexidos. O agitar de um cocktail é uma técnica mais suave para os cocktails de mistura e é utilizada para combinar delicadamente os líquidos numa quantidade perfeita. Muitos cocktails de gin e de uísque são agitados moderadamente, pois o seu mexer faz com que percam a sua essência e espírito originais. Esta é uma condição que se aplica somente aos cocktails e não necessariamente às bebidas mistas, dado que estas são constantemente agitadas. Inclusive, as bebidas mistas são servidas com uma palheta e/ou pauzinho para que os seus apreciadores possam agitar a bebida à medida que esta é ingerida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/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l"/>
            <a:r>
              <a:rPr lang="pt-PT" sz="1400" b="1" dirty="0" smtClean="0">
                <a:solidFill>
                  <a:srgbClr val="1199FF"/>
                </a:solidFill>
              </a:rPr>
              <a:t>Dos </a:t>
            </a:r>
            <a:r>
              <a:rPr lang="pt-PT" sz="1400" b="1" dirty="0" smtClean="0">
                <a:solidFill>
                  <a:srgbClr val="1199FF"/>
                </a:solidFill>
              </a:rPr>
              <a:t>vários cocktails que podem ser agitados, evidenciam-se os sabores dos seguintes: </a:t>
            </a:r>
            <a:endParaRPr lang="pt-PT" sz="1400" b="1" dirty="0" smtClean="0">
              <a:solidFill>
                <a:srgbClr val="1199FF"/>
              </a:solidFill>
            </a:endParaRPr>
          </a:p>
          <a:p>
            <a:pPr algn="l"/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Cocktail 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Imperial, Manhattan, Martíni, Negroni,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Rob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PT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Roy</a:t>
            </a:r>
            <a:r>
              <a:rPr lang="pt-P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entre outros.</a:t>
            </a:r>
          </a:p>
          <a:p>
            <a:pPr algn="l">
              <a:buClr>
                <a:srgbClr val="1199FF"/>
              </a:buClr>
            </a:pP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55876" y="-1080120"/>
            <a:ext cx="2232248" cy="216024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11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593991" y="-946460"/>
            <a:ext cx="1956017" cy="1892920"/>
          </a:xfrm>
          <a:prstGeom prst="ellipse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3455876" y="-273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>
                    <a:lumMod val="85000"/>
                  </a:schemeClr>
                </a:solidFill>
                <a:latin typeface="Californian FB" pitchFamily="18" charset="0"/>
                <a:ea typeface="Arial Unicode MS" pitchFamily="34" charset="-128"/>
                <a:cs typeface="Arial Unicode MS" pitchFamily="34" charset="-128"/>
              </a:rPr>
              <a:t>Bebidas Compostas</a:t>
            </a:r>
            <a:endParaRPr lang="pt-PT" dirty="0">
              <a:solidFill>
                <a:schemeClr val="bg1">
                  <a:lumMod val="85000"/>
                </a:schemeClr>
              </a:solidFill>
              <a:latin typeface="Californian FB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461168" y="31291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spc="300" dirty="0" smtClean="0">
                <a:solidFill>
                  <a:schemeClr val="bg1">
                    <a:lumMod val="85000"/>
                  </a:schemeClr>
                </a:solidFill>
                <a:latin typeface="BatangChe" pitchFamily="49" charset="-127"/>
                <a:ea typeface="BatangChe" pitchFamily="49" charset="-127"/>
                <a:cs typeface="Arial Unicode MS" pitchFamily="34" charset="-128"/>
              </a:rPr>
              <a:t>Módulo 25</a:t>
            </a:r>
            <a:endParaRPr lang="pt-PT" sz="1400" spc="300" dirty="0">
              <a:solidFill>
                <a:schemeClr val="bg1">
                  <a:lumMod val="85000"/>
                </a:schemeClr>
              </a:solidFill>
              <a:latin typeface="BatangChe" pitchFamily="49" charset="-127"/>
              <a:ea typeface="BatangChe" pitchFamily="49" charset="-127"/>
              <a:cs typeface="Arial Unicode MS" pitchFamily="34" charset="-128"/>
            </a:endParaRPr>
          </a:p>
        </p:txBody>
      </p:sp>
      <p:cxnSp>
        <p:nvCxnSpPr>
          <p:cNvPr id="14" name="Conexão recta 13"/>
          <p:cNvCxnSpPr/>
          <p:nvPr/>
        </p:nvCxnSpPr>
        <p:spPr>
          <a:xfrm>
            <a:off x="3779912" y="332656"/>
            <a:ext cx="15841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342</Words>
  <Application>Microsoft Office PowerPoint</Application>
  <PresentationFormat>Apresentação no Ecrã (4:3)</PresentationFormat>
  <Paragraphs>83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</vt:vector>
  </TitlesOfParts>
  <Company>M. E. - GEPE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Admin</cp:lastModifiedBy>
  <cp:revision>52</cp:revision>
  <dcterms:created xsi:type="dcterms:W3CDTF">2013-12-04T14:39:17Z</dcterms:created>
  <dcterms:modified xsi:type="dcterms:W3CDTF">2014-06-27T13:53:13Z</dcterms:modified>
</cp:coreProperties>
</file>