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6683F-A678-4894-A763-84AE1D8AFA67}" type="datetimeFigureOut">
              <a:rPr lang="pt-PT" smtClean="0"/>
              <a:pPr/>
              <a:t>06/02/2014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DF7B1-83B5-4B31-902D-7A82DEFA074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8139133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13F71-9D87-4F35-BD50-A33DC9E82D37}" type="datetimeFigureOut">
              <a:rPr lang="pt-PT" smtClean="0"/>
              <a:pPr/>
              <a:t>06/02/2014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9F3A72-F789-423B-BA98-27581C4C0B2D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8072581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9F3A72-F789-423B-BA98-27581C4C0B2D}" type="slidenum">
              <a:rPr lang="pt-PT" smtClean="0"/>
              <a:pPr/>
              <a:t>2</a:t>
            </a:fld>
            <a:endParaRPr lang="pt-PT"/>
          </a:p>
        </p:txBody>
      </p:sp>
      <p:sp>
        <p:nvSpPr>
          <p:cNvPr id="5" name="Marcador de Posição do Cabeçalh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47097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31" name="Marcador de Posição da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BAF6D21-7EC4-480B-93F4-CBD2FAAFE047}" type="datetime1">
              <a:rPr lang="pt-PT" smtClean="0"/>
              <a:pPr/>
              <a:t>06/02/2014</a:t>
            </a:fld>
            <a:endParaRPr lang="pt-PT" dirty="0"/>
          </a:p>
        </p:txBody>
      </p:sp>
      <p:sp>
        <p:nvSpPr>
          <p:cNvPr id="18" name="Marcador de Posição do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7A5455F-3673-4402-820C-99C58F12967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36CDC2-BE3C-491F-8CD7-55050749BA69}" type="datetime1">
              <a:rPr lang="pt-PT" smtClean="0"/>
              <a:pPr/>
              <a:t>06/02/2014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A5455F-3673-4402-820C-99C58F12967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4E474B0-8333-4669-B7D9-F8ED47A4FAD9}" type="datetime1">
              <a:rPr lang="pt-PT" smtClean="0"/>
              <a:pPr/>
              <a:t>06/02/2014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7A5455F-3673-4402-820C-99C58F12967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FD1E2B-90C3-416B-9E4C-6152724B9F3A}" type="datetime1">
              <a:rPr lang="pt-PT" smtClean="0"/>
              <a:pPr/>
              <a:t>06/02/2014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A5455F-3673-4402-820C-99C58F12967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8EBE500-344E-44DD-A523-41C34BA36D88}" type="datetime1">
              <a:rPr lang="pt-PT" smtClean="0"/>
              <a:pPr/>
              <a:t>06/02/2014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7A5455F-3673-4402-820C-99C58F12967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52306A-C39B-4A95-AA9C-CF324D7F07B3}" type="datetime1">
              <a:rPr lang="pt-PT" smtClean="0"/>
              <a:pPr/>
              <a:t>06/02/2014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A5455F-3673-4402-820C-99C58F12967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C2D006-7983-4780-AE5C-BBC26E69D295}" type="datetime1">
              <a:rPr lang="pt-PT" smtClean="0"/>
              <a:pPr/>
              <a:t>06/02/2014</a:t>
            </a:fld>
            <a:endParaRPr lang="pt-PT" dirty="0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A5455F-3673-4402-820C-99C58F12967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8A481-6DB5-4F5E-A3C3-CB028EEEE6E9}" type="datetime1">
              <a:rPr lang="pt-PT" smtClean="0"/>
              <a:pPr/>
              <a:t>06/02/2014</a:t>
            </a:fld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A5455F-3673-4402-820C-99C58F12967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25DB2DC-044C-4FCA-B23D-6CBD6EFAA209}" type="datetime1">
              <a:rPr lang="pt-PT" smtClean="0"/>
              <a:pPr/>
              <a:t>06/02/2014</a:t>
            </a:fld>
            <a:endParaRPr lang="pt-PT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A5455F-3673-4402-820C-99C58F12967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ACAAF1-77BD-4CCD-880A-8632180178E8}" type="datetime1">
              <a:rPr lang="pt-PT" smtClean="0"/>
              <a:pPr/>
              <a:t>06/02/2014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A5455F-3673-4402-820C-99C58F12967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ângu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DF8FA-6C3B-4665-9277-D526245F19D4}" type="datetime1">
              <a:rPr lang="pt-PT" smtClean="0"/>
              <a:pPr/>
              <a:t>06/02/2014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A5455F-3673-4402-820C-99C58F129675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10" name="Marcador de Posição d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PT" dirty="0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Marcador de Posição do Títu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1" name="Marcador de Posição do Tex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27" name="Marcador de Posição da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AB96438-ABB6-4423-BEF8-9FC9D5DC62C9}" type="datetime1">
              <a:rPr lang="pt-PT" smtClean="0"/>
              <a:pPr/>
              <a:t>06/02/2014</a:t>
            </a:fld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16" name="Marcador de Posição do Número do Diapositivo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7A5455F-3673-4402-820C-99C58F129675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hyperlink" Target="http://pt.wikipedia.org/wiki/Ficheiro:Verre_Champagne.jpg" TargetMode="Externa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Ficheiro:Veuve_clicquot_bottle_sizes.jpg" TargetMode="Externa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pt.wikipedia.org/wiki/%C2%B0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pt.wikipedia.org/wiki/Ficheiro:Anbau_champagner.gif" TargetMode="Externa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pt.wikipedia.org/wiki/Ficheiro:R%C3%BCttelpult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513" y="2557474"/>
            <a:ext cx="8077200" cy="1673352"/>
          </a:xfrm>
        </p:spPr>
        <p:txBody>
          <a:bodyPr/>
          <a:lstStyle/>
          <a:p>
            <a:r>
              <a:rPr lang="pt-PT" sz="8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Champanhe </a:t>
            </a:r>
            <a:endParaRPr lang="pt-PT" sz="80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000504"/>
            <a:ext cx="1909766" cy="2064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357554" y="142852"/>
          <a:ext cx="475297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Imagem de mapa de bits" r:id="rId4" imgW="5819048" imgH="866896" progId="PBrush">
                  <p:embed/>
                </p:oleObj>
              </mc:Choice>
              <mc:Fallback>
                <p:oleObj name="Imagem de mapa de bits" r:id="rId4" imgW="5819048" imgH="866896" progId="PBrush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54" y="142852"/>
                        <a:ext cx="4752975" cy="73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http://upload.wikimedia.org/wikipedia/commons/thumb/7/7e/Verre_Champagne.jpg/200px-Verre_Champagne.jpg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283" y="500042"/>
            <a:ext cx="1643074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Marcador de Posição do Número do Diapositivo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1</a:t>
            </a:fld>
            <a:endParaRPr lang="pt-PT" dirty="0"/>
          </a:p>
        </p:txBody>
      </p:sp>
      <p:sp>
        <p:nvSpPr>
          <p:cNvPr id="9" name="Marcador de Posição do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err="1" smtClean="0"/>
              <a:t>Ténico</a:t>
            </a:r>
            <a:r>
              <a:rPr lang="pt-PT" smtClean="0"/>
              <a:t> de Restauração variante Mesa/Bar 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Tipos de champanhe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9416"/>
            <a:ext cx="4762872" cy="484632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pt-PT" sz="1200" dirty="0" smtClean="0"/>
              <a:t>Podemos ter seis classificações conforme o teor de açúcar adicionado para a segunda fermentação: </a:t>
            </a:r>
            <a:r>
              <a:rPr lang="pt-PT" sz="1200" i="1" dirty="0" err="1" smtClean="0"/>
              <a:t>Doux</a:t>
            </a:r>
            <a:r>
              <a:rPr lang="pt-PT" sz="1200" i="1" dirty="0" smtClean="0"/>
              <a:t> (Doce)</a:t>
            </a:r>
            <a:r>
              <a:rPr lang="pt-PT" sz="1200" dirty="0" smtClean="0"/>
              <a:t>, </a:t>
            </a:r>
            <a:r>
              <a:rPr lang="pt-PT" sz="1200" i="1" dirty="0" err="1" smtClean="0"/>
              <a:t>Demi-Sec</a:t>
            </a:r>
            <a:r>
              <a:rPr lang="pt-PT" sz="1200" i="1" dirty="0" smtClean="0"/>
              <a:t> (</a:t>
            </a:r>
            <a:r>
              <a:rPr lang="pt-PT" sz="1200" i="1" dirty="0" err="1" smtClean="0"/>
              <a:t>Meio-seco</a:t>
            </a:r>
            <a:r>
              <a:rPr lang="pt-PT" sz="1200" i="1" dirty="0" smtClean="0"/>
              <a:t>)</a:t>
            </a:r>
            <a:r>
              <a:rPr lang="pt-PT" sz="1200" dirty="0" smtClean="0"/>
              <a:t>, </a:t>
            </a:r>
            <a:r>
              <a:rPr lang="pt-PT" sz="1200" i="1" dirty="0" err="1" smtClean="0"/>
              <a:t>Sec</a:t>
            </a:r>
            <a:r>
              <a:rPr lang="pt-PT" sz="1200" i="1" dirty="0" smtClean="0"/>
              <a:t> (Seco)</a:t>
            </a:r>
            <a:r>
              <a:rPr lang="pt-PT" sz="1200" dirty="0" smtClean="0"/>
              <a:t>, </a:t>
            </a:r>
            <a:r>
              <a:rPr lang="pt-PT" sz="1200" i="1" dirty="0" err="1" smtClean="0"/>
              <a:t>Extra-Sec</a:t>
            </a:r>
            <a:r>
              <a:rPr lang="pt-PT" sz="1200" i="1" dirty="0" smtClean="0"/>
              <a:t> (Extra-seco)</a:t>
            </a:r>
            <a:r>
              <a:rPr lang="pt-PT" sz="1200" dirty="0" smtClean="0"/>
              <a:t>, </a:t>
            </a:r>
            <a:r>
              <a:rPr lang="pt-PT" sz="1200" i="1" dirty="0" err="1" smtClean="0"/>
              <a:t>Brut</a:t>
            </a:r>
            <a:r>
              <a:rPr lang="pt-PT" sz="1200" i="1" dirty="0" smtClean="0"/>
              <a:t> (Bruto)</a:t>
            </a:r>
            <a:r>
              <a:rPr lang="pt-PT" sz="1200" dirty="0" smtClean="0"/>
              <a:t> e </a:t>
            </a:r>
            <a:r>
              <a:rPr lang="pt-PT" sz="1200" i="1" dirty="0" err="1" smtClean="0"/>
              <a:t>Extra-Brut</a:t>
            </a:r>
            <a:r>
              <a:rPr lang="pt-PT" sz="1200" i="1" dirty="0" smtClean="0"/>
              <a:t> (Extra-bruto)</a:t>
            </a:r>
            <a:r>
              <a:rPr lang="pt-PT" sz="1200" dirty="0" smtClean="0"/>
              <a:t>. Devido às </a:t>
            </a:r>
            <a:r>
              <a:rPr lang="pt-PT" sz="1200" dirty="0" err="1" smtClean="0"/>
              <a:t>sutis</a:t>
            </a:r>
            <a:r>
              <a:rPr lang="pt-PT" sz="1200" dirty="0" smtClean="0"/>
              <a:t> diferenças de paladar, os mais fabricados e vendidos são o </a:t>
            </a:r>
            <a:r>
              <a:rPr lang="pt-PT" sz="1200" i="1" dirty="0" err="1" smtClean="0"/>
              <a:t>Demi-Sec</a:t>
            </a:r>
            <a:r>
              <a:rPr lang="pt-PT" sz="1200" dirty="0" smtClean="0"/>
              <a:t> e o </a:t>
            </a:r>
            <a:r>
              <a:rPr lang="pt-PT" sz="1200" i="1" dirty="0" err="1" smtClean="0"/>
              <a:t>Brut</a:t>
            </a:r>
            <a:r>
              <a:rPr lang="pt-PT" sz="12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pt-PT" sz="1200" dirty="0" smtClean="0"/>
              <a:t>A maioria dos </a:t>
            </a:r>
            <a:r>
              <a:rPr lang="pt-PT" sz="1200" dirty="0" err="1" smtClean="0"/>
              <a:t>Champagnes</a:t>
            </a:r>
            <a:r>
              <a:rPr lang="pt-PT" sz="1200" dirty="0" smtClean="0"/>
              <a:t> não são </a:t>
            </a:r>
            <a:r>
              <a:rPr lang="pt-PT" sz="1200" dirty="0" err="1" smtClean="0"/>
              <a:t>safrados</a:t>
            </a:r>
            <a:r>
              <a:rPr lang="pt-PT" sz="1200" dirty="0" smtClean="0"/>
              <a:t>, apenas nas vindimas excepcionais são produzidos os </a:t>
            </a:r>
            <a:r>
              <a:rPr lang="pt-PT" sz="1200" i="1" dirty="0" err="1" smtClean="0"/>
              <a:t>Millésimes</a:t>
            </a:r>
            <a:r>
              <a:rPr lang="pt-PT" sz="1200" dirty="0" smtClean="0"/>
              <a:t>, que declaram a safra. Quando as </a:t>
            </a:r>
            <a:r>
              <a:rPr lang="pt-PT" sz="1200" dirty="0" err="1" smtClean="0"/>
              <a:t>Pinot</a:t>
            </a:r>
            <a:r>
              <a:rPr lang="pt-PT" sz="1200" dirty="0" smtClean="0"/>
              <a:t> também provêm de uma vindima de grande qualidade são produzidos os </a:t>
            </a:r>
            <a:r>
              <a:rPr lang="pt-PT" sz="1200" i="1" dirty="0" err="1" smtClean="0"/>
              <a:t>Millésimes</a:t>
            </a:r>
            <a:r>
              <a:rPr lang="pt-PT" sz="1200" i="1" dirty="0" smtClean="0"/>
              <a:t> Rose</a:t>
            </a:r>
            <a:r>
              <a:rPr lang="pt-PT" sz="1200" dirty="0" smtClean="0"/>
              <a:t>, que são os mais caros. O último grande ano foi 2002, mas a safra de 2009 tem sido apontada como a melhor em muitos anos.</a:t>
            </a:r>
          </a:p>
          <a:p>
            <a:pPr algn="just">
              <a:lnSpc>
                <a:spcPct val="150000"/>
              </a:lnSpc>
            </a:pPr>
            <a:r>
              <a:rPr lang="pt-PT" sz="1200" dirty="0" smtClean="0"/>
              <a:t>Existe ainda mais uma classificação importante: a da qualidade do vinhedo de onde provém a uva. Cada região é chamada de </a:t>
            </a:r>
            <a:r>
              <a:rPr lang="pt-PT" sz="1200" i="1" dirty="0" smtClean="0"/>
              <a:t>cru</a:t>
            </a:r>
            <a:r>
              <a:rPr lang="pt-PT" sz="1200" dirty="0" smtClean="0"/>
              <a:t>. Quando temos condições muito boas de solo e microclima o vinhedo é classificado </a:t>
            </a:r>
            <a:r>
              <a:rPr lang="pt-PT" sz="1200" i="1" dirty="0" err="1" smtClean="0"/>
              <a:t>Premier</a:t>
            </a:r>
            <a:r>
              <a:rPr lang="pt-PT" sz="1200" i="1" dirty="0" smtClean="0"/>
              <a:t> Cru</a:t>
            </a:r>
            <a:r>
              <a:rPr lang="pt-PT" sz="1200" dirty="0" smtClean="0"/>
              <a:t> e quando esta condições são impecáveis, chamamos </a:t>
            </a:r>
            <a:r>
              <a:rPr lang="pt-PT" sz="1200" i="1" dirty="0" err="1" smtClean="0"/>
              <a:t>Grand</a:t>
            </a:r>
            <a:r>
              <a:rPr lang="pt-PT" sz="1200" i="1" dirty="0" smtClean="0"/>
              <a:t> Cru</a:t>
            </a:r>
            <a:r>
              <a:rPr lang="pt-PT" sz="1200" dirty="0" smtClean="0"/>
              <a:t>.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10</a:t>
            </a:fld>
            <a:endParaRPr lang="pt-PT" dirty="0"/>
          </a:p>
        </p:txBody>
      </p:sp>
      <p:sp>
        <p:nvSpPr>
          <p:cNvPr id="6" name="Seta para a esquerda 5">
            <a:hlinkClick r:id="rId2" action="ppaction://hlinksldjump"/>
          </p:cNvPr>
          <p:cNvSpPr/>
          <p:nvPr/>
        </p:nvSpPr>
        <p:spPr>
          <a:xfrm>
            <a:off x="7668344" y="6597352"/>
            <a:ext cx="285752" cy="942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7" name="Imagem 6" descr="http://upload.wikimedia.org/wikipedia/commons/thumb/a/a5/Veuve_clicquot_bottle_sizes.jpg/200px-Veuve_clicquot_bottle_sizes.jp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2708920"/>
            <a:ext cx="1901825" cy="1360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Método </a:t>
            </a:r>
            <a:r>
              <a:rPr lang="pt-PT" dirty="0" err="1" smtClean="0"/>
              <a:t>champenoise</a:t>
            </a:r>
            <a:r>
              <a:rPr lang="pt-PT" dirty="0" smtClean="0"/>
              <a:t>, tradicional ou clássico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t-PT" sz="1200" dirty="0" smtClean="0"/>
              <a:t>O método consiste principalmente numa dupla fermentação do mosto, primeiro em tanques, e o segundo nas garrafas, em adega, fazendo o </a:t>
            </a:r>
            <a:r>
              <a:rPr lang="pt-PT" sz="1200" dirty="0" err="1" smtClean="0"/>
              <a:t>remuage</a:t>
            </a:r>
            <a:r>
              <a:rPr lang="pt-PT" sz="1200" dirty="0" smtClean="0"/>
              <a:t> (rotação das garrafas) regularmente.</a:t>
            </a:r>
          </a:p>
          <a:p>
            <a:pPr>
              <a:lnSpc>
                <a:spcPct val="150000"/>
              </a:lnSpc>
            </a:pPr>
            <a:r>
              <a:rPr lang="pt-PT" sz="1200" dirty="0" smtClean="0"/>
              <a:t>A primeira fermentação, chamada fermentação alcoólica é idêntica à a que sofrem os vinhos comuns(ou seja não efervescentes). O vinho básico geralmente é vinificado em tanques mas alguns produtores preferem fazer a vinificação em barris de carvalho; é o caso das casas </a:t>
            </a:r>
            <a:r>
              <a:rPr lang="pt-PT" sz="1200" dirty="0" err="1" smtClean="0"/>
              <a:t>Krug</a:t>
            </a:r>
            <a:r>
              <a:rPr lang="pt-PT" sz="1200" dirty="0" smtClean="0"/>
              <a:t> e </a:t>
            </a:r>
            <a:r>
              <a:rPr lang="pt-PT" sz="1200" dirty="0" err="1" smtClean="0"/>
              <a:t>Bollinger</a:t>
            </a:r>
            <a:r>
              <a:rPr lang="pt-PT" sz="1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pt-PT" sz="1200" dirty="0" smtClean="0"/>
              <a:t>No início do ano (que segue a colheita), os vinhos estão prontos para a mistura (ou corte) em que as proporções podem variar a cada ano incluindo vinhos de diferentes produtores ou mesmo de safras. Nenhum outro AOC na França permite este tipo de mistura de vinho de diferentes safras.</a:t>
            </a:r>
          </a:p>
          <a:p>
            <a:pPr>
              <a:lnSpc>
                <a:spcPct val="150000"/>
              </a:lnSpc>
            </a:pPr>
            <a:r>
              <a:rPr lang="pt-PT" sz="1200" dirty="0" smtClean="0"/>
              <a:t>Porém, esta segunda fermentação provoca o surgimento de borras que deverão ser retiradas do vinho.</a:t>
            </a:r>
          </a:p>
          <a:p>
            <a:pPr>
              <a:lnSpc>
                <a:spcPct val="150000"/>
              </a:lnSpc>
            </a:pPr>
            <a:r>
              <a:rPr lang="pt-PT" sz="1200" dirty="0" smtClean="0"/>
              <a:t>Após este período as garrafas são colocadas em estantes com o gargalo para baixo. A cada dia, as garrafas são </a:t>
            </a:r>
            <a:r>
              <a:rPr lang="pt-PT" sz="1200" i="1" dirty="0" err="1" smtClean="0"/>
              <a:t>remuées</a:t>
            </a:r>
            <a:r>
              <a:rPr lang="pt-PT" sz="1200" dirty="0" smtClean="0"/>
              <a:t>, ou seja giradas de um quarto de volta, de um movimento seco, a fim de descolar as borras da parede da garrafa e fazê-las descer para o gargalo. Em alguns produtores essa prática é feita ainda manualmente enquanto os grandes produtores já o fazem com equipamentos automatizados. Para retirar o depósito de borra, congela-se então o gargalo num banho de salmoura a -25</a:t>
            </a:r>
            <a:r>
              <a:rPr lang="pt-PT" sz="1200" dirty="0" smtClean="0">
                <a:hlinkClick r:id="rId2" tooltip="°C"/>
              </a:rPr>
              <a:t>°C</a:t>
            </a:r>
            <a:r>
              <a:rPr lang="pt-PT" sz="1200" dirty="0" smtClean="0"/>
              <a:t>, tira-se a cápsula e a borra é expulsa pelo gás sob pressão. O volume de champanhe assim perdido é substituído por uma mistura de vinho e açúcar, chamado </a:t>
            </a:r>
            <a:r>
              <a:rPr lang="pt-PT" sz="1200" i="1" dirty="0" smtClean="0"/>
              <a:t>licor ou vinho de dosagem</a:t>
            </a:r>
            <a:r>
              <a:rPr lang="pt-PT" sz="1200" dirty="0" smtClean="0"/>
              <a:t>. A quantidade de açúcar presente no licor vai determinar se o champanhe será </a:t>
            </a:r>
            <a:r>
              <a:rPr lang="pt-PT" sz="1200" dirty="0" err="1" smtClean="0"/>
              <a:t>brut</a:t>
            </a:r>
            <a:r>
              <a:rPr lang="pt-PT" sz="1200" dirty="0" smtClean="0"/>
              <a:t>, </a:t>
            </a:r>
            <a:r>
              <a:rPr lang="pt-PT" sz="1200" dirty="0" err="1" smtClean="0"/>
              <a:t>sec</a:t>
            </a:r>
            <a:r>
              <a:rPr lang="pt-PT" sz="1200" dirty="0" smtClean="0"/>
              <a:t> ou </a:t>
            </a:r>
            <a:r>
              <a:rPr lang="pt-PT" sz="1200" dirty="0" err="1" smtClean="0"/>
              <a:t>demi</a:t>
            </a:r>
            <a:r>
              <a:rPr lang="pt-PT" sz="1200" dirty="0" smtClean="0"/>
              <a:t> </a:t>
            </a:r>
            <a:r>
              <a:rPr lang="pt-PT" sz="1200" dirty="0" err="1" smtClean="0"/>
              <a:t>sec</a:t>
            </a:r>
            <a:r>
              <a:rPr lang="pt-PT" sz="1200" dirty="0" smtClean="0"/>
              <a:t>.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11</a:t>
            </a:fld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Método </a:t>
            </a:r>
            <a:r>
              <a:rPr lang="pt-PT" dirty="0" err="1" smtClean="0"/>
              <a:t>Charmat</a:t>
            </a: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sz="1200" dirty="0" smtClean="0"/>
              <a:t>Também chamado </a:t>
            </a:r>
            <a:r>
              <a:rPr lang="pt-PT" sz="1200" i="1" dirty="0" err="1" smtClean="0"/>
              <a:t>Charmat-Martinotti</a:t>
            </a:r>
            <a:r>
              <a:rPr lang="pt-PT" sz="1200" dirty="0" smtClean="0"/>
              <a:t>, este processo é um método mais </a:t>
            </a:r>
            <a:r>
              <a:rPr lang="pt-PT" sz="1200" dirty="0" err="1" smtClean="0"/>
              <a:t>econômico</a:t>
            </a:r>
            <a:r>
              <a:rPr lang="pt-PT" sz="1200" dirty="0" smtClean="0"/>
              <a:t> que o Método </a:t>
            </a:r>
            <a:r>
              <a:rPr lang="pt-PT" sz="1200" dirty="0" err="1" smtClean="0"/>
              <a:t>Champenoise</a:t>
            </a:r>
            <a:r>
              <a:rPr lang="pt-PT" sz="1200" dirty="0" smtClean="0"/>
              <a:t> para criar gás </a:t>
            </a:r>
            <a:r>
              <a:rPr lang="pt-PT" sz="1200" dirty="0" err="1" smtClean="0"/>
              <a:t>carbônico</a:t>
            </a:r>
            <a:r>
              <a:rPr lang="pt-PT" sz="1200" dirty="0" smtClean="0"/>
              <a:t> nos espumantes. O vinho é submetido à segunda fermentação em tanques de aço inoxidável (em vez da própria garrafa) e é engarrafado sob pressão. O processo é similar ao de fabrico de refrigerantes, diferindo deste na medida em que o gás </a:t>
            </a:r>
            <a:r>
              <a:rPr lang="pt-PT" sz="1200" dirty="0" err="1" smtClean="0"/>
              <a:t>carbônico</a:t>
            </a:r>
            <a:r>
              <a:rPr lang="pt-PT" sz="1200" dirty="0" smtClean="0"/>
              <a:t> do espumante é produzido na segunda fermentação (enquanto o do refrigerante é simplesmente adicionado por uma fonte externa ao processo).</a:t>
            </a:r>
          </a:p>
          <a:p>
            <a:pPr>
              <a:lnSpc>
                <a:spcPct val="150000"/>
              </a:lnSpc>
            </a:pPr>
            <a:r>
              <a:rPr lang="pt-PT" sz="1200" dirty="0" smtClean="0"/>
              <a:t>Este processo foi inventado em 1895 pelo enólogo italiano </a:t>
            </a:r>
            <a:r>
              <a:rPr lang="pt-PT" sz="1200" dirty="0" err="1" smtClean="0"/>
              <a:t>Federico</a:t>
            </a:r>
            <a:r>
              <a:rPr lang="pt-PT" sz="1200" dirty="0" smtClean="0"/>
              <a:t> </a:t>
            </a:r>
            <a:r>
              <a:rPr lang="pt-PT" sz="1200" dirty="0" err="1" smtClean="0"/>
              <a:t>Martinotti</a:t>
            </a:r>
            <a:r>
              <a:rPr lang="pt-PT" sz="1200" dirty="0" smtClean="0"/>
              <a:t> mas foi patenteado em 1907 pelo francês </a:t>
            </a:r>
            <a:r>
              <a:rPr lang="pt-PT" sz="1200" dirty="0" err="1" smtClean="0"/>
              <a:t>Eugène</a:t>
            </a:r>
            <a:r>
              <a:rPr lang="pt-PT" sz="1200" dirty="0" smtClean="0"/>
              <a:t> </a:t>
            </a:r>
            <a:r>
              <a:rPr lang="pt-PT" sz="1200" dirty="0" err="1" smtClean="0"/>
              <a:t>Charmat</a:t>
            </a:r>
            <a:r>
              <a:rPr lang="pt-PT" sz="1200" dirty="0" smtClean="0"/>
              <a:t>.</a:t>
            </a:r>
          </a:p>
          <a:p>
            <a:pPr>
              <a:lnSpc>
                <a:spcPct val="150000"/>
              </a:lnSpc>
            </a:pPr>
            <a:endParaRPr lang="pt-PT" sz="14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12</a:t>
            </a:fld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Método Antigo ou Método por fermentação espontânea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pt-PT" sz="1200" dirty="0" smtClean="0"/>
              <a:t>É o método mais antigo, chamado método rural, artesanal ou ancestral, dependendo também da região. Consiste em engarrafar o vinho precocemente antes que a fermentação alcoólica do mosto termine. Os açúcares naturais da uva e fermentos ficam assim fechados na garrafa, onde a fermentação alcoólica vai poder terminar. É o CO2 produzido durante este fim de fermentação natural que vai produzir a efervescência ao vinho. Desde o início até o fim da fermentação as garrafas continuam fechadas e em nenhum momento são abertas ou existe alguma intervenção no processo. Graças à sua simplicidade, este método não necessita nenhuma troca de rolhas ou tampas, decantação ou rotação das garrafas. Alguns vinhos de </a:t>
            </a:r>
            <a:r>
              <a:rPr lang="pt-PT" sz="1200" dirty="0" err="1" smtClean="0"/>
              <a:t>Limoux</a:t>
            </a:r>
            <a:r>
              <a:rPr lang="pt-PT" sz="1200" dirty="0" smtClean="0"/>
              <a:t> são ainda vinificados desta maneira.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13</a:t>
            </a:fld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14</a:t>
            </a:fld>
            <a:endParaRPr lang="pt-PT" dirty="0"/>
          </a:p>
        </p:txBody>
      </p:sp>
      <p:sp>
        <p:nvSpPr>
          <p:cNvPr id="6" name="Rectângulo 5"/>
          <p:cNvSpPr/>
          <p:nvPr/>
        </p:nvSpPr>
        <p:spPr>
          <a:xfrm>
            <a:off x="3819229" y="2967335"/>
            <a:ext cx="15055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FIM </a:t>
            </a:r>
            <a:endParaRPr lang="pt-PT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t-PT" sz="1400" dirty="0" smtClean="0"/>
              <a:t>Docente: Joana Oliveira </a:t>
            </a:r>
          </a:p>
          <a:p>
            <a:pPr algn="just">
              <a:lnSpc>
                <a:spcPct val="150000"/>
              </a:lnSpc>
              <a:buNone/>
            </a:pPr>
            <a:r>
              <a:rPr lang="pt-PT" sz="1400" dirty="0" smtClean="0"/>
              <a:t>Disciplina: Serviço de Restaurante variante Bar </a:t>
            </a:r>
          </a:p>
          <a:p>
            <a:pPr algn="just">
              <a:lnSpc>
                <a:spcPct val="150000"/>
              </a:lnSpc>
              <a:buNone/>
            </a:pPr>
            <a:r>
              <a:rPr lang="pt-PT" sz="1400" dirty="0" smtClean="0"/>
              <a:t>Módulo: Serviço de Vinhos Velhos e Espumantes</a:t>
            </a:r>
          </a:p>
          <a:p>
            <a:pPr algn="just">
              <a:lnSpc>
                <a:spcPct val="150000"/>
              </a:lnSpc>
              <a:buNone/>
            </a:pPr>
            <a:r>
              <a:rPr lang="pt-PT" sz="1400" dirty="0" smtClean="0"/>
              <a:t>Tema: Champanhe</a:t>
            </a:r>
          </a:p>
          <a:p>
            <a:pPr algn="just">
              <a:lnSpc>
                <a:spcPct val="150000"/>
              </a:lnSpc>
              <a:buNone/>
            </a:pPr>
            <a:r>
              <a:rPr lang="pt-PT" sz="1400" dirty="0" smtClean="0"/>
              <a:t>Subtema: História do Champanhe</a:t>
            </a:r>
          </a:p>
          <a:p>
            <a:pPr algn="just">
              <a:lnSpc>
                <a:spcPct val="150000"/>
              </a:lnSpc>
              <a:buNone/>
            </a:pPr>
            <a:r>
              <a:rPr lang="pt-PT" sz="1400" dirty="0" smtClean="0"/>
              <a:t>	          Tipo de champanhe </a:t>
            </a:r>
          </a:p>
          <a:p>
            <a:pPr algn="just">
              <a:lnSpc>
                <a:spcPct val="150000"/>
              </a:lnSpc>
              <a:buNone/>
            </a:pPr>
            <a:r>
              <a:rPr lang="pt-PT" sz="1400" dirty="0" smtClean="0"/>
              <a:t>	           Estilo de Champanhe </a:t>
            </a:r>
          </a:p>
          <a:p>
            <a:pPr algn="just">
              <a:lnSpc>
                <a:spcPct val="150000"/>
              </a:lnSpc>
              <a:buNone/>
            </a:pPr>
            <a:r>
              <a:rPr lang="pt-PT" sz="1400" dirty="0" smtClean="0"/>
              <a:t>Grupo de trabalho:Cláudia Rodrigues………………………nº4</a:t>
            </a:r>
          </a:p>
          <a:p>
            <a:pPr algn="just">
              <a:lnSpc>
                <a:spcPct val="150000"/>
              </a:lnSpc>
              <a:buNone/>
            </a:pPr>
            <a:r>
              <a:rPr lang="pt-PT" sz="1400" dirty="0" smtClean="0"/>
              <a:t>		            Laura Fonseca …………………………nº11 </a:t>
            </a:r>
          </a:p>
          <a:p>
            <a:pPr algn="just">
              <a:lnSpc>
                <a:spcPct val="150000"/>
              </a:lnSpc>
              <a:buNone/>
            </a:pPr>
            <a:r>
              <a:rPr lang="pt-PT" sz="1400" dirty="0" smtClean="0"/>
              <a:t>Curso: Técnico de Restauração variante Mesa/Bar</a:t>
            </a:r>
          </a:p>
          <a:p>
            <a:pPr algn="just">
              <a:lnSpc>
                <a:spcPct val="150000"/>
              </a:lnSpc>
              <a:buNone/>
            </a:pPr>
            <a:r>
              <a:rPr lang="pt-PT" sz="1400" dirty="0" smtClean="0"/>
              <a:t>Ano: 3º ano </a:t>
            </a:r>
          </a:p>
          <a:p>
            <a:pPr algn="just">
              <a:lnSpc>
                <a:spcPct val="150000"/>
              </a:lnSpc>
              <a:buNone/>
            </a:pPr>
            <a:endParaRPr lang="pt-PT" sz="1400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285852" y="214290"/>
          <a:ext cx="5681669" cy="874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Imagem de mapa de bits" r:id="rId4" imgW="5819048" imgH="866896" progId="PBrush">
                  <p:embed/>
                </p:oleObj>
              </mc:Choice>
              <mc:Fallback>
                <p:oleObj name="Imagem de mapa de bits" r:id="rId4" imgW="5819048" imgH="866896" progId="PBrush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52" y="214290"/>
                        <a:ext cx="5681669" cy="8748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2</a:t>
            </a:fld>
            <a:endParaRPr lang="pt-PT" dirty="0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Ténico de Restauração variante Mesa/Bar 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PT" sz="1600" dirty="0" smtClean="0">
                <a:hlinkClick r:id="rId2" action="ppaction://hlinksldjump"/>
              </a:rPr>
              <a:t>A localização da Produção de Champanhe </a:t>
            </a:r>
            <a:endParaRPr lang="pt-PT" sz="1600" dirty="0" smtClean="0">
              <a:hlinkClick r:id="rId3" action="ppaction://hlinksldjump"/>
            </a:endParaRPr>
          </a:p>
          <a:p>
            <a:pPr algn="just">
              <a:lnSpc>
                <a:spcPct val="150000"/>
              </a:lnSpc>
            </a:pPr>
            <a:r>
              <a:rPr lang="pt-PT" sz="1600" dirty="0" smtClean="0">
                <a:hlinkClick r:id="rId3" action="ppaction://hlinksldjump"/>
              </a:rPr>
              <a:t>A história do champanhe</a:t>
            </a:r>
            <a:endParaRPr lang="pt-PT" sz="1600" dirty="0" smtClean="0"/>
          </a:p>
          <a:p>
            <a:pPr algn="just">
              <a:lnSpc>
                <a:spcPct val="150000"/>
              </a:lnSpc>
            </a:pPr>
            <a:r>
              <a:rPr lang="pt-PT" sz="1600" dirty="0" smtClean="0">
                <a:hlinkClick r:id="rId4" action="ppaction://hlinksldjump"/>
              </a:rPr>
              <a:t>Surgimento </a:t>
            </a:r>
            <a:endParaRPr lang="pt-PT" sz="1600" dirty="0" smtClean="0"/>
          </a:p>
          <a:p>
            <a:pPr algn="just">
              <a:lnSpc>
                <a:spcPct val="150000"/>
              </a:lnSpc>
            </a:pPr>
            <a:r>
              <a:rPr lang="pt-PT" sz="1600" dirty="0" smtClean="0">
                <a:hlinkClick r:id="rId5" action="ppaction://hlinksldjump"/>
              </a:rPr>
              <a:t>Dom Pérignon </a:t>
            </a:r>
            <a:endParaRPr lang="pt-PT" sz="1600" dirty="0" smtClean="0"/>
          </a:p>
          <a:p>
            <a:pPr algn="just">
              <a:lnSpc>
                <a:spcPct val="150000"/>
              </a:lnSpc>
            </a:pPr>
            <a:r>
              <a:rPr lang="pt-PT" sz="1600" dirty="0" smtClean="0">
                <a:hlinkClick r:id="rId6" action="ppaction://hlinksldjump"/>
              </a:rPr>
              <a:t>Dominação de origem controlada </a:t>
            </a:r>
            <a:endParaRPr lang="pt-PT" sz="1600" dirty="0" smtClean="0"/>
          </a:p>
          <a:p>
            <a:pPr algn="just">
              <a:lnSpc>
                <a:spcPct val="150000"/>
              </a:lnSpc>
            </a:pPr>
            <a:r>
              <a:rPr lang="pt-PT" sz="1600" dirty="0" smtClean="0">
                <a:hlinkClick r:id="rId7" action="ppaction://hlinksldjump"/>
              </a:rPr>
              <a:t>Fabricação</a:t>
            </a:r>
            <a:endParaRPr lang="pt-PT" sz="1600" dirty="0" smtClean="0"/>
          </a:p>
          <a:p>
            <a:pPr algn="just">
              <a:lnSpc>
                <a:spcPct val="150000"/>
              </a:lnSpc>
            </a:pPr>
            <a:r>
              <a:rPr lang="pt-PT" sz="1600" dirty="0" smtClean="0">
                <a:hlinkClick r:id="rId8" action="ppaction://hlinksldjump"/>
              </a:rPr>
              <a:t>Tipos de champanhe </a:t>
            </a:r>
            <a:endParaRPr lang="pt-PT" sz="1600" dirty="0" smtClean="0"/>
          </a:p>
          <a:p>
            <a:pPr algn="just">
              <a:lnSpc>
                <a:spcPct val="150000"/>
              </a:lnSpc>
            </a:pPr>
            <a:r>
              <a:rPr lang="pt-PT" sz="1600" dirty="0" smtClean="0">
                <a:hlinkClick r:id="" action="ppaction://noaction"/>
              </a:rPr>
              <a:t>Métodos de vinificação</a:t>
            </a:r>
            <a:endParaRPr lang="pt-PT" sz="1600" dirty="0" smtClean="0"/>
          </a:p>
          <a:p>
            <a:pPr>
              <a:buNone/>
            </a:pP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3</a:t>
            </a:fld>
            <a:endParaRPr lang="pt-PT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184731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t-P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dirty="0" smtClean="0"/>
              <a:t>Champanhe (vinho)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28596" y="1000108"/>
            <a:ext cx="7143800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PT" b="1" dirty="0" smtClean="0"/>
              <a:t> </a:t>
            </a:r>
            <a:endParaRPr lang="pt-PT" dirty="0" smtClean="0"/>
          </a:p>
          <a:p>
            <a:pPr>
              <a:buNone/>
            </a:pPr>
            <a:r>
              <a:rPr lang="pt-PT" dirty="0" smtClean="0"/>
              <a:t/>
            </a:r>
            <a:br>
              <a:rPr lang="pt-PT" dirty="0" smtClean="0"/>
            </a:b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r>
              <a:rPr lang="pt-PT" sz="1200" dirty="0" smtClean="0"/>
              <a:t>(Mapa da França com as regiões produtoras de vinhos. A região em vermelho é a Champanhe.)</a:t>
            </a:r>
          </a:p>
          <a:p>
            <a:r>
              <a:rPr lang="pt-PT" sz="1200" dirty="0" smtClean="0"/>
              <a:t>Designação:Vin de Champanhe</a:t>
            </a:r>
          </a:p>
          <a:p>
            <a:r>
              <a:rPr lang="pt-PT" sz="1200" dirty="0" smtClean="0"/>
              <a:t>Denominação</a:t>
            </a:r>
            <a:br>
              <a:rPr lang="pt-PT" sz="1200" dirty="0" smtClean="0"/>
            </a:br>
            <a:r>
              <a:rPr lang="pt-PT" sz="1200" dirty="0" smtClean="0"/>
              <a:t>principal: Champanhe</a:t>
            </a:r>
          </a:p>
          <a:p>
            <a:r>
              <a:rPr lang="pt-PT" sz="1200" dirty="0" smtClean="0"/>
              <a:t>Tipo de denominação:AOC</a:t>
            </a:r>
          </a:p>
          <a:p>
            <a:r>
              <a:rPr lang="pt-PT" sz="1200" dirty="0" smtClean="0"/>
              <a:t>País:França</a:t>
            </a:r>
          </a:p>
          <a:p>
            <a:r>
              <a:rPr lang="pt-PT" sz="1200" dirty="0" smtClean="0"/>
              <a:t>Região principal:Champagne</a:t>
            </a:r>
          </a:p>
          <a:p>
            <a:r>
              <a:rPr lang="pt-PT" sz="1200" dirty="0" smtClean="0"/>
              <a:t>Casta dominante:</a:t>
            </a:r>
            <a:r>
              <a:rPr lang="en-US" sz="1200" dirty="0" smtClean="0"/>
              <a:t>Chardonnay (uva), Pinot noir, Pinot Meunier</a:t>
            </a:r>
            <a:endParaRPr lang="pt-PT" sz="1200" dirty="0" smtClean="0"/>
          </a:p>
          <a:p>
            <a:pPr>
              <a:buNone/>
            </a:pP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4</a:t>
            </a:fld>
            <a:endParaRPr lang="pt-PT" dirty="0"/>
          </a:p>
        </p:txBody>
      </p:sp>
      <p:pic>
        <p:nvPicPr>
          <p:cNvPr id="6" name="Imagem 5" descr="Anbau champagner.gif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1142984"/>
            <a:ext cx="1901825" cy="2136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eta para a esquerda 6">
            <a:hlinkClick r:id="rId4" action="ppaction://hlinksldjump"/>
          </p:cNvPr>
          <p:cNvSpPr/>
          <p:nvPr/>
        </p:nvSpPr>
        <p:spPr>
          <a:xfrm>
            <a:off x="7500958" y="6215082"/>
            <a:ext cx="285752" cy="714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  história DO CHAMPANHE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pt-PT" sz="1200" dirty="0" smtClean="0"/>
              <a:t>O </a:t>
            </a:r>
            <a:r>
              <a:rPr lang="pt-PT" sz="1200" b="1" dirty="0" smtClean="0"/>
              <a:t>champanhe</a:t>
            </a:r>
            <a:r>
              <a:rPr lang="pt-PT" sz="1200" dirty="0" smtClean="0"/>
              <a:t> ou </a:t>
            </a:r>
            <a:r>
              <a:rPr lang="pt-PT" sz="1200" b="1" dirty="0" smtClean="0"/>
              <a:t>champanha</a:t>
            </a:r>
            <a:r>
              <a:rPr lang="pt-PT" sz="1200" dirty="0" smtClean="0"/>
              <a:t> (em francês </a:t>
            </a:r>
            <a:r>
              <a:rPr lang="pt-PT" sz="1200" i="1" dirty="0" smtClean="0"/>
              <a:t>champagne</a:t>
            </a:r>
            <a:r>
              <a:rPr lang="pt-PT" sz="1200" dirty="0" smtClean="0"/>
              <a:t>) é um vinho branco espumante, produzido na região de Champagne, nordeste da França, através da fermentação da uva (uma espécie ou várias).</a:t>
            </a:r>
          </a:p>
          <a:p>
            <a:pPr algn="just">
              <a:lnSpc>
                <a:spcPct val="170000"/>
              </a:lnSpc>
            </a:pPr>
            <a:r>
              <a:rPr lang="pt-PT" sz="1200" dirty="0" smtClean="0"/>
              <a:t>O champanhe é produzido na região administrativa de </a:t>
            </a:r>
            <a:r>
              <a:rPr lang="pt-PT" sz="1200" dirty="0" err="1" smtClean="0"/>
              <a:t>Champagne-Ardenne</a:t>
            </a:r>
            <a:r>
              <a:rPr lang="pt-PT" sz="1200" dirty="0" smtClean="0"/>
              <a:t>, cuja capital é </a:t>
            </a:r>
            <a:r>
              <a:rPr lang="pt-PT" sz="1200" dirty="0" err="1" smtClean="0"/>
              <a:t>Epernay</a:t>
            </a:r>
            <a:r>
              <a:rPr lang="pt-PT" sz="1200" dirty="0" smtClean="0"/>
              <a:t>. Foi próximo a </a:t>
            </a:r>
            <a:r>
              <a:rPr lang="pt-PT" sz="1200" dirty="0" err="1" smtClean="0"/>
              <a:t>Epernay</a:t>
            </a:r>
            <a:r>
              <a:rPr lang="pt-PT" sz="1200" dirty="0" smtClean="0"/>
              <a:t>, no povoado de </a:t>
            </a:r>
            <a:r>
              <a:rPr lang="pt-PT" sz="1200" dirty="0" err="1" smtClean="0"/>
              <a:t>Hautvillers</a:t>
            </a:r>
            <a:r>
              <a:rPr lang="pt-PT" sz="1200" dirty="0" smtClean="0"/>
              <a:t>, que os monges Dom Pérignon e Dom </a:t>
            </a:r>
            <a:r>
              <a:rPr lang="pt-PT" sz="1200" dirty="0" err="1" smtClean="0"/>
              <a:t>Ruinartse</a:t>
            </a:r>
            <a:r>
              <a:rPr lang="pt-PT" sz="1200" dirty="0" smtClean="0"/>
              <a:t> esforçaram muito para domar os vinhos que fermentavam novamente nas garrafas, fazendo-as explodir.</a:t>
            </a:r>
          </a:p>
          <a:p>
            <a:pPr algn="just">
              <a:lnSpc>
                <a:spcPct val="170000"/>
              </a:lnSpc>
            </a:pPr>
            <a:r>
              <a:rPr lang="pt-PT" sz="1200" dirty="0" smtClean="0"/>
              <a:t>Esta antiga província histórica produz igualmente os vinhos chamados "tranquilos" (</a:t>
            </a:r>
            <a:r>
              <a:rPr lang="pt-PT" sz="1200" dirty="0" err="1" smtClean="0"/>
              <a:t>não-espumantes</a:t>
            </a:r>
            <a:r>
              <a:rPr lang="pt-PT" sz="1200" dirty="0" smtClean="0"/>
              <a:t>) que levam denominações diferentes como tintos, brancos ou rosados e são produzidos nas cidades de </a:t>
            </a:r>
            <a:r>
              <a:rPr lang="pt-PT" sz="1200" dirty="0" err="1" smtClean="0"/>
              <a:t>Bouzy</a:t>
            </a:r>
            <a:r>
              <a:rPr lang="pt-PT" sz="1200" dirty="0" smtClean="0"/>
              <a:t>, Virtudes, </a:t>
            </a:r>
            <a:r>
              <a:rPr lang="pt-PT" sz="1200" dirty="0" err="1" smtClean="0"/>
              <a:t>Damery</a:t>
            </a:r>
            <a:r>
              <a:rPr lang="pt-PT" sz="1200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pt-PT" sz="1200" dirty="0" smtClean="0"/>
              <a:t>No entanto, a região de Champagne produz, em grande maioria, vinhos espumantes (brancos ou rosados) chamados simplesmente de champanhe, sem mais especificações. Eles são produzidos obrigatoriamente à base apenas das uvas </a:t>
            </a:r>
            <a:r>
              <a:rPr lang="pt-PT" sz="1200" dirty="0" err="1" smtClean="0"/>
              <a:t>chardonnay</a:t>
            </a:r>
            <a:r>
              <a:rPr lang="pt-PT" sz="1200" dirty="0" smtClean="0"/>
              <a:t> , </a:t>
            </a:r>
            <a:r>
              <a:rPr lang="pt-PT" sz="1200" dirty="0" err="1" smtClean="0"/>
              <a:t>pinot</a:t>
            </a:r>
            <a:r>
              <a:rPr lang="pt-PT" sz="1200" dirty="0" smtClean="0"/>
              <a:t> </a:t>
            </a:r>
            <a:r>
              <a:rPr lang="pt-PT" sz="1200" dirty="0" err="1" smtClean="0"/>
              <a:t>noir</a:t>
            </a:r>
            <a:r>
              <a:rPr lang="pt-PT" sz="1200" dirty="0" smtClean="0"/>
              <a:t> e </a:t>
            </a:r>
            <a:r>
              <a:rPr lang="pt-PT" sz="1200" dirty="0" err="1" smtClean="0"/>
              <a:t>pinot</a:t>
            </a:r>
            <a:r>
              <a:rPr lang="pt-PT" sz="1200" dirty="0" smtClean="0"/>
              <a:t> </a:t>
            </a:r>
            <a:r>
              <a:rPr lang="pt-PT" sz="1200" dirty="0" err="1" smtClean="0"/>
              <a:t>meunier</a:t>
            </a:r>
            <a:r>
              <a:rPr lang="pt-PT" sz="1200" dirty="0" smtClean="0"/>
              <a:t>.</a:t>
            </a:r>
            <a:endParaRPr lang="pt-PT" sz="12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5</a:t>
            </a:fld>
            <a:endParaRPr lang="pt-PT" dirty="0"/>
          </a:p>
        </p:txBody>
      </p:sp>
      <p:sp>
        <p:nvSpPr>
          <p:cNvPr id="6" name="Seta para a esquerda 5">
            <a:hlinkClick r:id="rId2" action="ppaction://hlinksldjump"/>
          </p:cNvPr>
          <p:cNvSpPr/>
          <p:nvPr/>
        </p:nvSpPr>
        <p:spPr>
          <a:xfrm>
            <a:off x="7500958" y="6215082"/>
            <a:ext cx="285752" cy="714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pt-PT" dirty="0" smtClean="0"/>
              <a:t>Surgimento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PT" sz="1200" dirty="0" smtClean="0"/>
              <a:t>Aos romanos atribui-se o facto de terem plantado as vinhas na região, embora haja documentos históricos que atestem que a cultura da vinha vem de muito antes, como do famoso escritor de então Plínio, que escrevia já dos famosos vinhos e vinhas desta região, e aos romanos se deve o início da produção dos espumantes em França.</a:t>
            </a:r>
          </a:p>
          <a:p>
            <a:pPr algn="just">
              <a:lnSpc>
                <a:spcPct val="150000"/>
              </a:lnSpc>
            </a:pPr>
            <a:r>
              <a:rPr lang="pt-PT" sz="1200" dirty="0" smtClean="0"/>
              <a:t>Um dos motivos que elevaram a fama deste vinho foi o fato de que em Reims, cidade mais importante de Champagne, foram coroados quase todos os grandes reis da França. A coroação acontecia na catedral de Notre-Dam de Reims, construída em 1225, e nas comemorações era servido champanhe. Por este motivo, ficou conhecido como o vinho dos reis.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6</a:t>
            </a:fld>
            <a:endParaRPr lang="pt-PT" dirty="0"/>
          </a:p>
        </p:txBody>
      </p:sp>
      <p:sp>
        <p:nvSpPr>
          <p:cNvPr id="6" name="Seta para a esquerda 5">
            <a:hlinkClick r:id="rId2" action="ppaction://hlinksldjump"/>
          </p:cNvPr>
          <p:cNvSpPr/>
          <p:nvPr/>
        </p:nvSpPr>
        <p:spPr>
          <a:xfrm>
            <a:off x="7500958" y="6215082"/>
            <a:ext cx="285752" cy="714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1472" y="785794"/>
            <a:ext cx="7239000" cy="11430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pt-PT" dirty="0" smtClean="0"/>
              <a:t> </a:t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Dom Pérignon 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pt-PT" dirty="0" smtClean="0"/>
              <a:t>Com o aparecimento de Dom Pérignon, que era um monge beneditino da Abadia de </a:t>
            </a:r>
            <a:r>
              <a:rPr lang="pt-PT" dirty="0" err="1" smtClean="0"/>
              <a:t>Hautvillers</a:t>
            </a:r>
            <a:r>
              <a:rPr lang="pt-PT" dirty="0" smtClean="0"/>
              <a:t>, em 1670, houve uma "revolução" na produção do champanhe. A Dom Pérignon, um estudioso da matéria, deve-se a descoberta dos cinco principais elementos que em muito contribuíram para o champanhe tal como ele é hoje:</a:t>
            </a:r>
          </a:p>
          <a:p>
            <a:pPr algn="just">
              <a:lnSpc>
                <a:spcPct val="170000"/>
              </a:lnSpc>
            </a:pPr>
            <a:r>
              <a:rPr lang="pt-PT" dirty="0" smtClean="0"/>
              <a:t>A mistura de diferentes vinhos da região, conseguindo que o produto fique mais harmonioso.</a:t>
            </a:r>
          </a:p>
          <a:p>
            <a:pPr lvl="0" algn="just">
              <a:lnSpc>
                <a:spcPct val="170000"/>
              </a:lnSpc>
            </a:pPr>
            <a:r>
              <a:rPr lang="pt-PT" dirty="0" smtClean="0"/>
              <a:t>Separação e prensagem em separado das uvas pretas que predominam em Champagne, obtendo assim um cristalino sumo de uva.</a:t>
            </a:r>
          </a:p>
          <a:p>
            <a:pPr lvl="0" algn="just">
              <a:lnSpc>
                <a:spcPct val="170000"/>
              </a:lnSpc>
            </a:pPr>
            <a:r>
              <a:rPr lang="pt-PT" dirty="0" smtClean="0"/>
              <a:t>O uso de garrafas de vidro mais espesso para melhor permitirem a pressão da segunda fermentação em garrafa.</a:t>
            </a:r>
          </a:p>
          <a:p>
            <a:pPr lvl="0" algn="just">
              <a:lnSpc>
                <a:spcPct val="170000"/>
              </a:lnSpc>
            </a:pPr>
            <a:r>
              <a:rPr lang="pt-PT" dirty="0" smtClean="0"/>
              <a:t>O uso da rolha de cortiça, vinda de Espanha, que permitiu substituir o anterior sistema, pauzinhos de cânhamo embebidos em azeite.</a:t>
            </a:r>
          </a:p>
          <a:p>
            <a:pPr lvl="0" algn="just">
              <a:lnSpc>
                <a:spcPct val="170000"/>
              </a:lnSpc>
            </a:pPr>
            <a:r>
              <a:rPr lang="pt-PT" dirty="0" smtClean="0"/>
              <a:t>A escavação de profundas adegas, hoje galerias com vários quilómetros de extensão e usadas por todos os produtores, para permitir o repouso e envelhecimento do champanhe a uma temperatura constante.</a:t>
            </a:r>
          </a:p>
          <a:p>
            <a:pPr algn="just">
              <a:lnSpc>
                <a:spcPct val="170000"/>
              </a:lnSpc>
            </a:pP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err="1" smtClean="0"/>
              <a:t>Ténico</a:t>
            </a:r>
            <a:r>
              <a:rPr lang="pt-PT" dirty="0" smtClean="0"/>
              <a:t> de Restauração variante Mesa/Bar </a:t>
            </a: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7</a:t>
            </a:fld>
            <a:endParaRPr lang="pt-PT" dirty="0"/>
          </a:p>
        </p:txBody>
      </p:sp>
      <p:sp>
        <p:nvSpPr>
          <p:cNvPr id="6" name="Seta para a esquerda 5">
            <a:hlinkClick r:id="rId2" action="ppaction://hlinksldjump"/>
          </p:cNvPr>
          <p:cNvSpPr/>
          <p:nvPr/>
        </p:nvSpPr>
        <p:spPr>
          <a:xfrm>
            <a:off x="7500958" y="6215082"/>
            <a:ext cx="285752" cy="714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239000" cy="1143000"/>
          </a:xfrm>
        </p:spPr>
        <p:txBody>
          <a:bodyPr/>
          <a:lstStyle/>
          <a:p>
            <a:r>
              <a:rPr lang="pt-PT" dirty="0" smtClean="0"/>
              <a:t>Dominação controlada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pt-PT" sz="1200" dirty="0" smtClean="0"/>
              <a:t>A região produtora de champanhe foi delimitada em 1927 e ocupa uma área de 32 mil hectares (a região demarcada do Douro, mais antiga e maior, foi criada em 1756 e ocupa 250 mil hectares).</a:t>
            </a:r>
          </a:p>
          <a:p>
            <a:pPr>
              <a:lnSpc>
                <a:spcPct val="170000"/>
              </a:lnSpc>
            </a:pPr>
            <a:r>
              <a:rPr lang="pt-PT" sz="1200" dirty="0" smtClean="0"/>
              <a:t>O nome </a:t>
            </a:r>
            <a:r>
              <a:rPr lang="pt-PT" sz="1200" b="1" dirty="0" smtClean="0"/>
              <a:t>Champagne</a:t>
            </a:r>
            <a:r>
              <a:rPr lang="pt-PT" sz="1200" dirty="0" smtClean="0"/>
              <a:t> é uma AOC, a mais rigorosa Denominação de Origem utilizada em França, equivalente à DOC utilizada em Portugal. A indicação "</a:t>
            </a:r>
            <a:r>
              <a:rPr lang="pt-PT" sz="1200" i="1" dirty="0" smtClean="0"/>
              <a:t>AOC</a:t>
            </a:r>
            <a:r>
              <a:rPr lang="pt-PT" sz="1200" dirty="0" smtClean="0"/>
              <a:t>" nunca aparece nas etiquetas das garrafas de champanhe, pois todos os vinhos com o nome original "Champagne" são produzidos na região, seguindo a legislação. Esta é a única apelação, junto com a de </a:t>
            </a:r>
            <a:r>
              <a:rPr lang="pt-PT" sz="1200" i="1" dirty="0" err="1" smtClean="0"/>
              <a:t>Cognac</a:t>
            </a:r>
            <a:r>
              <a:rPr lang="pt-PT" sz="1200" dirty="0" smtClean="0"/>
              <a:t>, que está dispensada desta menção, pois é a única região cujos vinhos são todos classificados (todas as outras regiões vendem vinhos DOC e vinhos desclassificados).</a:t>
            </a:r>
          </a:p>
          <a:p>
            <a:pPr>
              <a:lnSpc>
                <a:spcPct val="170000"/>
              </a:lnSpc>
            </a:pPr>
            <a:r>
              <a:rPr lang="pt-PT" sz="1200" dirty="0" smtClean="0"/>
              <a:t>A palavra "</a:t>
            </a:r>
            <a:r>
              <a:rPr lang="pt-PT" sz="1200" i="1" dirty="0" smtClean="0"/>
              <a:t>champagne</a:t>
            </a:r>
            <a:r>
              <a:rPr lang="pt-PT" sz="1200" dirty="0" smtClean="0"/>
              <a:t>" também é protegida com grande vigilância, e apenas pode ser utilizada nos vinhos originais da região. Qualquer vinho semelhante, mesmo produzido pelo método champanhês noutros locais ou países só pode apelidar-se de "espumante e nunca "champanhe".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8</a:t>
            </a:fld>
            <a:endParaRPr lang="pt-PT" dirty="0"/>
          </a:p>
        </p:txBody>
      </p:sp>
      <p:sp>
        <p:nvSpPr>
          <p:cNvPr id="6" name="Seta para a esquerda 5">
            <a:hlinkClick r:id="rId2" action="ppaction://hlinksldjump"/>
          </p:cNvPr>
          <p:cNvSpPr/>
          <p:nvPr/>
        </p:nvSpPr>
        <p:spPr>
          <a:xfrm>
            <a:off x="7500958" y="6215082"/>
            <a:ext cx="285752" cy="714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Fabricação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967056"/>
            <a:ext cx="5194920" cy="484632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PT" sz="1200" dirty="0" smtClean="0"/>
              <a:t>O processo de fabricação é demorado e caro, sendo praticamente o mesmo de séculos atrás. A principal alteração no processo foi supostamente introduzida por </a:t>
            </a:r>
            <a:r>
              <a:rPr lang="pt-PT" sz="1200" dirty="0" err="1" smtClean="0"/>
              <a:t>Nicole</a:t>
            </a:r>
            <a:r>
              <a:rPr lang="pt-PT" sz="1200" dirty="0" smtClean="0"/>
              <a:t> </a:t>
            </a:r>
            <a:r>
              <a:rPr lang="pt-PT" sz="1200" dirty="0" err="1" smtClean="0"/>
              <a:t>Ponsardin</a:t>
            </a:r>
            <a:r>
              <a:rPr lang="pt-PT" sz="1200" dirty="0" smtClean="0"/>
              <a:t>, a viúva de </a:t>
            </a:r>
            <a:r>
              <a:rPr lang="pt-PT" sz="1200" dirty="0" err="1" smtClean="0"/>
              <a:t>Felippe</a:t>
            </a:r>
            <a:r>
              <a:rPr lang="pt-PT" sz="1200" dirty="0" smtClean="0"/>
              <a:t> </a:t>
            </a:r>
            <a:r>
              <a:rPr lang="pt-PT" sz="1200" dirty="0" err="1" smtClean="0"/>
              <a:t>Clicquot</a:t>
            </a:r>
            <a:r>
              <a:rPr lang="pt-PT" sz="1200" dirty="0" smtClean="0"/>
              <a:t> (</a:t>
            </a:r>
            <a:r>
              <a:rPr lang="pt-PT" sz="1200" dirty="0" err="1" smtClean="0"/>
              <a:t>Veuve</a:t>
            </a:r>
            <a:r>
              <a:rPr lang="pt-PT" sz="1200" dirty="0" smtClean="0"/>
              <a:t> </a:t>
            </a:r>
            <a:r>
              <a:rPr lang="pt-PT" sz="1200" dirty="0" err="1" smtClean="0"/>
              <a:t>Clicquot</a:t>
            </a:r>
            <a:r>
              <a:rPr lang="pt-PT" sz="1200" dirty="0" smtClean="0"/>
              <a:t>), que desenvolveu um método para retirar todo o fermento da garrafa .Antes disso o champanhe era turvo e com aroma residual de levedo. Um champanhe comum leva pelo menos dois anos para ficar pronto e os especiais até cinco anos. Ficam estocadas nos subterrâneos das cidades nos </a:t>
            </a:r>
            <a:r>
              <a:rPr lang="pt-PT" sz="1200" i="1" dirty="0" err="1" smtClean="0"/>
              <a:t>crayères</a:t>
            </a:r>
            <a:r>
              <a:rPr lang="pt-PT" sz="1200" dirty="0" smtClean="0"/>
              <a:t>, que são túneis cavados no giz. A casa </a:t>
            </a:r>
            <a:r>
              <a:rPr lang="pt-PT" sz="1200" dirty="0" err="1" smtClean="0"/>
              <a:t>Moët</a:t>
            </a:r>
            <a:r>
              <a:rPr lang="pt-PT" sz="1200" dirty="0" smtClean="0"/>
              <a:t> </a:t>
            </a:r>
            <a:r>
              <a:rPr lang="pt-PT" sz="1200" dirty="0" err="1" smtClean="0"/>
              <a:t>et</a:t>
            </a:r>
            <a:r>
              <a:rPr lang="pt-PT" sz="1200" dirty="0" smtClean="0"/>
              <a:t> </a:t>
            </a:r>
            <a:r>
              <a:rPr lang="pt-PT" sz="1200" dirty="0" err="1" smtClean="0"/>
              <a:t>Chandon</a:t>
            </a:r>
            <a:r>
              <a:rPr lang="pt-PT" sz="1200" dirty="0" smtClean="0"/>
              <a:t> tem 28 quilómetros de túneis onde estão armazenadas milhões de garrafas esperando a conclusão do processo de fabricação.</a:t>
            </a:r>
          </a:p>
          <a:p>
            <a:pPr algn="just">
              <a:lnSpc>
                <a:spcPct val="150000"/>
              </a:lnSpc>
            </a:pPr>
            <a:r>
              <a:rPr lang="pt-PT" sz="1200" dirty="0" smtClean="0"/>
              <a:t>Quanto às uvas utilizadas, são três: a </a:t>
            </a:r>
            <a:r>
              <a:rPr lang="pt-PT" sz="1200" dirty="0" err="1" smtClean="0"/>
              <a:t>chardonnay</a:t>
            </a:r>
            <a:r>
              <a:rPr lang="pt-PT" sz="1200" dirty="0" smtClean="0"/>
              <a:t> (em maior proporção), a </a:t>
            </a:r>
            <a:r>
              <a:rPr lang="pt-PT" sz="1200" dirty="0" err="1" smtClean="0"/>
              <a:t>pinot</a:t>
            </a:r>
            <a:r>
              <a:rPr lang="pt-PT" sz="1200" dirty="0" smtClean="0"/>
              <a:t> </a:t>
            </a:r>
            <a:r>
              <a:rPr lang="pt-PT" sz="1200" dirty="0" err="1" smtClean="0"/>
              <a:t>noir</a:t>
            </a:r>
            <a:r>
              <a:rPr lang="pt-PT" sz="1200" dirty="0" smtClean="0"/>
              <a:t> e a </a:t>
            </a:r>
            <a:r>
              <a:rPr lang="pt-PT" sz="1200" dirty="0" err="1" smtClean="0"/>
              <a:t>pinot</a:t>
            </a:r>
            <a:r>
              <a:rPr lang="pt-PT" sz="1200" dirty="0" smtClean="0"/>
              <a:t> </a:t>
            </a:r>
            <a:r>
              <a:rPr lang="pt-PT" sz="1200" dirty="0" err="1" smtClean="0"/>
              <a:t>meunier</a:t>
            </a:r>
            <a:r>
              <a:rPr lang="pt-PT" sz="1200" dirty="0" smtClean="0"/>
              <a:t>. Estas últimas são uvas tintas mas os vinhos utilizados, elaborados sem a casca, são brancos.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Ténico de Restauração variante Mesa/Bar </a:t>
            </a:r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455F-3673-4402-820C-99C58F129675}" type="slidenum">
              <a:rPr lang="pt-PT" smtClean="0"/>
              <a:pPr/>
              <a:t>9</a:t>
            </a:fld>
            <a:endParaRPr lang="pt-PT" dirty="0"/>
          </a:p>
        </p:txBody>
      </p:sp>
      <p:pic>
        <p:nvPicPr>
          <p:cNvPr id="6" name="Imagem 5" descr="http://upload.wikimedia.org/wikipedia/commons/thumb/8/87/R%C3%BCttelpult.jpg/200px-R%C3%BCttelpult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2060848"/>
            <a:ext cx="1901825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eta para a esquerda 6">
            <a:hlinkClick r:id="rId4" action="ppaction://hlinksldjump"/>
          </p:cNvPr>
          <p:cNvSpPr/>
          <p:nvPr/>
        </p:nvSpPr>
        <p:spPr>
          <a:xfrm>
            <a:off x="7500958" y="6215082"/>
            <a:ext cx="285752" cy="714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378</TotalTime>
  <Words>1705</Words>
  <Application>Microsoft Office PowerPoint</Application>
  <PresentationFormat>Apresentação no Ecrã (4:3)</PresentationFormat>
  <Paragraphs>100</Paragraphs>
  <Slides>14</Slides>
  <Notes>1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21" baseType="lpstr">
      <vt:lpstr>Arial</vt:lpstr>
      <vt:lpstr>Calibri</vt:lpstr>
      <vt:lpstr>Trebuchet MS</vt:lpstr>
      <vt:lpstr>Wingdings</vt:lpstr>
      <vt:lpstr>Wingdings 2</vt:lpstr>
      <vt:lpstr>Opulento</vt:lpstr>
      <vt:lpstr>Imagem de mapa de bits</vt:lpstr>
      <vt:lpstr>Champanhe </vt:lpstr>
      <vt:lpstr>Apresentação do PowerPoint</vt:lpstr>
      <vt:lpstr>Apresentação do PowerPoint</vt:lpstr>
      <vt:lpstr>Champanhe (vinho) </vt:lpstr>
      <vt:lpstr>A  história DO CHAMPANHE</vt:lpstr>
      <vt:lpstr>Surgimento </vt:lpstr>
      <vt:lpstr>          Dom Pérignon  </vt:lpstr>
      <vt:lpstr>Dominação controlada </vt:lpstr>
      <vt:lpstr>Fabricação</vt:lpstr>
      <vt:lpstr>Tipos de champanhe </vt:lpstr>
      <vt:lpstr>Método champenoise, tradicional ou clássico </vt:lpstr>
      <vt:lpstr>Método Charmat </vt:lpstr>
      <vt:lpstr>Método Antigo ou Método por fermentação espontânea 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visitas</dc:creator>
  <cp:lastModifiedBy>joana oliveira</cp:lastModifiedBy>
  <cp:revision>41</cp:revision>
  <dcterms:created xsi:type="dcterms:W3CDTF">2011-01-20T14:53:41Z</dcterms:created>
  <dcterms:modified xsi:type="dcterms:W3CDTF">2014-02-06T11:46:54Z</dcterms:modified>
</cp:coreProperties>
</file>