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diagrams/layout1.xml" ContentType="application/vnd.openxmlformats-officedocument.drawingml.diagramLayout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viewProps.xml" ContentType="application/vnd.openxmlformats-officedocument.presentationml.viewProps+xml"/>
  <Override PartName="/ppt/slides/slide94.xml" ContentType="application/vnd.openxmlformats-officedocument.presentationml.slide+xml"/>
  <Override PartName="/ppt/tableStyles.xml" ContentType="application/vnd.openxmlformats-officedocument.presentationml.tableStyles+xml"/>
  <Override PartName="/ppt/slides/slide92.xml" ContentType="application/vnd.openxmlformats-officedocument.presentationml.slide+xml"/>
  <Override PartName="/ppt/diagrams/data1.xml" ContentType="application/vnd.openxmlformats-officedocument.drawingml.diagramData+xml"/>
  <Default Extension="wmf" ContentType="image/x-wmf"/>
  <Override PartName="/ppt/slides/slide13.xml" ContentType="application/vnd.openxmlformats-officedocument.presentationml.slide+xml"/>
  <Override PartName="/ppt/slides/slide87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83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84.xml" ContentType="application/vnd.openxmlformats-officedocument.presentationml.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88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91" r:id="rId24"/>
    <p:sldId id="292" r:id="rId25"/>
    <p:sldId id="290" r:id="rId26"/>
    <p:sldId id="293" r:id="rId27"/>
    <p:sldId id="294" r:id="rId28"/>
    <p:sldId id="287" r:id="rId29"/>
    <p:sldId id="288" r:id="rId30"/>
    <p:sldId id="295" r:id="rId31"/>
    <p:sldId id="296" r:id="rId32"/>
    <p:sldId id="297" r:id="rId33"/>
    <p:sldId id="298" r:id="rId34"/>
    <p:sldId id="301" r:id="rId35"/>
    <p:sldId id="299" r:id="rId36"/>
    <p:sldId id="302" r:id="rId37"/>
    <p:sldId id="300" r:id="rId38"/>
    <p:sldId id="303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78" r:id="rId50"/>
    <p:sldId id="315" r:id="rId51"/>
    <p:sldId id="317" r:id="rId52"/>
    <p:sldId id="279" r:id="rId53"/>
    <p:sldId id="316" r:id="rId54"/>
    <p:sldId id="318" r:id="rId55"/>
    <p:sldId id="319" r:id="rId56"/>
    <p:sldId id="320" r:id="rId57"/>
    <p:sldId id="321" r:id="rId58"/>
    <p:sldId id="322" r:id="rId59"/>
    <p:sldId id="323" r:id="rId60"/>
    <p:sldId id="326" r:id="rId61"/>
    <p:sldId id="325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6" r:id="rId71"/>
    <p:sldId id="335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7" r:id="rId92"/>
    <p:sldId id="358" r:id="rId93"/>
    <p:sldId id="359" r:id="rId94"/>
    <p:sldId id="360" r:id="rId95"/>
    <p:sldId id="356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07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25" Type="http://schemas.openxmlformats.org/officeDocument/2006/relationships/slide" Target="slides/slide24.xml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tableStyles" Target="tableStyles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viewProps" Target="viewProps.xml"/><Relationship Id="rId14" Type="http://schemas.openxmlformats.org/officeDocument/2006/relationships/slide" Target="slides/slide13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57" Type="http://schemas.openxmlformats.org/officeDocument/2006/relationships/slide" Target="slides/slide56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6" Type="http://schemas.openxmlformats.org/officeDocument/2006/relationships/slide" Target="slides/slide25.xml"/><Relationship Id="rId100" Type="http://schemas.openxmlformats.org/officeDocument/2006/relationships/theme" Target="theme/theme1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FC98A-CF59-A645-BE08-53477681C9F9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4D1EC-5130-9E49-B6A8-78A7095E2C9A}">
      <dgm:prSet phldrT="[Text]"/>
      <dgm:spPr/>
      <dgm:t>
        <a:bodyPr/>
        <a:lstStyle/>
        <a:p>
          <a:r>
            <a:rPr lang="en-US" dirty="0" err="1" smtClean="0"/>
            <a:t>Distribuição</a:t>
          </a:r>
          <a:endParaRPr lang="en-US" dirty="0"/>
        </a:p>
      </dgm:t>
    </dgm:pt>
    <dgm:pt modelId="{45A338C7-A45E-4B45-8F8E-6B021E16CCDE}">
      <dgm:prSet phldrT="[Text]"/>
      <dgm:spPr/>
      <dgm:t>
        <a:bodyPr/>
        <a:lstStyle/>
        <a:p>
          <a:r>
            <a:rPr lang="en-US" dirty="0" err="1" smtClean="0"/>
            <a:t>Armazenagem</a:t>
          </a:r>
          <a:endParaRPr lang="en-US" dirty="0"/>
        </a:p>
      </dgm:t>
    </dgm:pt>
    <dgm:pt modelId="{206D6C59-B6C4-9B40-8FFB-128DA1F40FA4}">
      <dgm:prSet phldrT="[Text]"/>
      <dgm:spPr/>
      <dgm:t>
        <a:bodyPr/>
        <a:lstStyle/>
        <a:p>
          <a:r>
            <a:rPr lang="en-US" dirty="0" err="1" smtClean="0"/>
            <a:t>Recepção</a:t>
          </a:r>
          <a:endParaRPr lang="en-US" dirty="0"/>
        </a:p>
      </dgm:t>
    </dgm:pt>
    <dgm:pt modelId="{483B8301-B617-384A-A48E-86895044DE5F}">
      <dgm:prSet phldrT="[Text]"/>
      <dgm:spPr/>
      <dgm:t>
        <a:bodyPr/>
        <a:lstStyle/>
        <a:p>
          <a:r>
            <a:rPr lang="en-US" dirty="0" err="1" smtClean="0"/>
            <a:t>Compra</a:t>
          </a:r>
          <a:endParaRPr lang="en-US" dirty="0"/>
        </a:p>
      </dgm:t>
    </dgm:pt>
    <dgm:pt modelId="{BD8209D9-ABD1-F447-93E9-75D599DD4AA1}">
      <dgm:prSet phldrT="[Text]"/>
      <dgm:spPr/>
      <dgm:t>
        <a:bodyPr/>
        <a:lstStyle/>
        <a:p>
          <a:r>
            <a:rPr lang="en-US" dirty="0" err="1" smtClean="0"/>
            <a:t>Controlo</a:t>
          </a:r>
          <a:endParaRPr lang="en-US" dirty="0"/>
        </a:p>
      </dgm:t>
    </dgm:pt>
    <dgm:pt modelId="{64C7173C-7C90-3C48-9637-D316143B4523}" type="sibTrans" cxnId="{FEF93739-2BD1-5042-A47D-72F35FE3B7C1}">
      <dgm:prSet/>
      <dgm:spPr/>
      <dgm:t>
        <a:bodyPr/>
        <a:lstStyle/>
        <a:p>
          <a:endParaRPr lang="en-US"/>
        </a:p>
      </dgm:t>
    </dgm:pt>
    <dgm:pt modelId="{C78B3F10-7ADD-844C-9146-B7BF40668A49}" type="parTrans" cxnId="{FEF93739-2BD1-5042-A47D-72F35FE3B7C1}">
      <dgm:prSet/>
      <dgm:spPr/>
      <dgm:t>
        <a:bodyPr/>
        <a:lstStyle/>
        <a:p>
          <a:endParaRPr lang="en-US"/>
        </a:p>
      </dgm:t>
    </dgm:pt>
    <dgm:pt modelId="{8350BE6F-EC7D-AF40-B3A5-E56845BEABBE}" type="sibTrans" cxnId="{3AA7902B-B756-4943-BE0E-2FCCE2301ADA}">
      <dgm:prSet/>
      <dgm:spPr/>
      <dgm:t>
        <a:bodyPr/>
        <a:lstStyle/>
        <a:p>
          <a:endParaRPr lang="en-US"/>
        </a:p>
      </dgm:t>
    </dgm:pt>
    <dgm:pt modelId="{2173070B-53A4-1341-BB6C-A4ECB71F02BE}" type="parTrans" cxnId="{3AA7902B-B756-4943-BE0E-2FCCE2301ADA}">
      <dgm:prSet/>
      <dgm:spPr/>
      <dgm:t>
        <a:bodyPr/>
        <a:lstStyle/>
        <a:p>
          <a:endParaRPr lang="en-US"/>
        </a:p>
      </dgm:t>
    </dgm:pt>
    <dgm:pt modelId="{FCA893F8-F428-474C-98C0-8DD4CF071EDC}" type="sibTrans" cxnId="{B5448BD5-2665-DC45-ACE5-C59EFE3495E8}">
      <dgm:prSet/>
      <dgm:spPr/>
      <dgm:t>
        <a:bodyPr/>
        <a:lstStyle/>
        <a:p>
          <a:endParaRPr lang="en-US"/>
        </a:p>
      </dgm:t>
    </dgm:pt>
    <dgm:pt modelId="{B040E56C-5C07-7245-9CB8-FE80BC6E0EE1}" type="parTrans" cxnId="{B5448BD5-2665-DC45-ACE5-C59EFE3495E8}">
      <dgm:prSet/>
      <dgm:spPr/>
      <dgm:t>
        <a:bodyPr/>
        <a:lstStyle/>
        <a:p>
          <a:endParaRPr lang="en-US"/>
        </a:p>
      </dgm:t>
    </dgm:pt>
    <dgm:pt modelId="{5A48D098-3A74-5D4F-9CB7-900877CE2BF3}" type="sibTrans" cxnId="{D63399A4-3E08-C045-97BF-C7A1EB6194A8}">
      <dgm:prSet/>
      <dgm:spPr/>
      <dgm:t>
        <a:bodyPr/>
        <a:lstStyle/>
        <a:p>
          <a:endParaRPr lang="en-US"/>
        </a:p>
      </dgm:t>
    </dgm:pt>
    <dgm:pt modelId="{9A629A79-3FF8-6E47-960C-2C13AA6CD075}" type="parTrans" cxnId="{D63399A4-3E08-C045-97BF-C7A1EB6194A8}">
      <dgm:prSet/>
      <dgm:spPr/>
      <dgm:t>
        <a:bodyPr/>
        <a:lstStyle/>
        <a:p>
          <a:endParaRPr lang="en-US"/>
        </a:p>
      </dgm:t>
    </dgm:pt>
    <dgm:pt modelId="{0EF2A1E0-A2A4-F540-B2B1-EFC25BB35165}" type="sibTrans" cxnId="{CA42FB64-A963-E94B-8248-C2EC2ED640BC}">
      <dgm:prSet/>
      <dgm:spPr/>
      <dgm:t>
        <a:bodyPr/>
        <a:lstStyle/>
        <a:p>
          <a:endParaRPr lang="en-US"/>
        </a:p>
      </dgm:t>
    </dgm:pt>
    <dgm:pt modelId="{6685AE1D-E4C9-7E4F-AF8B-5BDC2F08B068}" type="parTrans" cxnId="{CA42FB64-A963-E94B-8248-C2EC2ED640BC}">
      <dgm:prSet/>
      <dgm:spPr/>
      <dgm:t>
        <a:bodyPr/>
        <a:lstStyle/>
        <a:p>
          <a:endParaRPr lang="en-US"/>
        </a:p>
      </dgm:t>
    </dgm:pt>
    <dgm:pt modelId="{58DB5DBC-6A00-554E-8EB6-B9BE6E108B6D}">
      <dgm:prSet phldrT="[Text]"/>
      <dgm:spPr/>
      <dgm:t>
        <a:bodyPr/>
        <a:lstStyle/>
        <a:p>
          <a:r>
            <a:rPr lang="en-US" dirty="0" err="1" smtClean="0"/>
            <a:t>Produção</a:t>
          </a:r>
          <a:endParaRPr lang="en-US" dirty="0"/>
        </a:p>
      </dgm:t>
    </dgm:pt>
    <dgm:pt modelId="{E6020E69-9A53-2142-A8DC-161CD606BF2E}" type="parTrans" cxnId="{379B135A-8DDD-4649-ADBA-615042A3A229}">
      <dgm:prSet/>
      <dgm:spPr/>
      <dgm:t>
        <a:bodyPr/>
        <a:lstStyle/>
        <a:p>
          <a:endParaRPr lang="en-US"/>
        </a:p>
      </dgm:t>
    </dgm:pt>
    <dgm:pt modelId="{77D0A1A1-2710-354F-B683-C7CADFAE0D8F}" type="sibTrans" cxnId="{379B135A-8DDD-4649-ADBA-615042A3A229}">
      <dgm:prSet/>
      <dgm:spPr/>
      <dgm:t>
        <a:bodyPr/>
        <a:lstStyle/>
        <a:p>
          <a:endParaRPr lang="en-US"/>
        </a:p>
      </dgm:t>
    </dgm:pt>
    <dgm:pt modelId="{D79B28BF-FF7B-ED4B-81D9-0AE77B3C0393}">
      <dgm:prSet phldrT="[Text]"/>
      <dgm:spPr/>
      <dgm:t>
        <a:bodyPr/>
        <a:lstStyle/>
        <a:p>
          <a:r>
            <a:rPr lang="en-US" dirty="0" smtClean="0"/>
            <a:t>Venda </a:t>
          </a:r>
          <a:r>
            <a:rPr lang="en-US" dirty="0" err="1" smtClean="0"/>
            <a:t>ou</a:t>
          </a:r>
          <a:r>
            <a:rPr lang="en-US" dirty="0" smtClean="0"/>
            <a:t> </a:t>
          </a:r>
          <a:r>
            <a:rPr lang="en-US" dirty="0" err="1" smtClean="0"/>
            <a:t>Consumo</a:t>
          </a:r>
          <a:endParaRPr lang="en-US" dirty="0"/>
        </a:p>
      </dgm:t>
    </dgm:pt>
    <dgm:pt modelId="{8E58478A-A039-FE4E-A876-EFEBC9743469}" type="parTrans" cxnId="{25699587-FA33-EA4D-A48F-1EA8448E6D5F}">
      <dgm:prSet/>
      <dgm:spPr/>
      <dgm:t>
        <a:bodyPr/>
        <a:lstStyle/>
        <a:p>
          <a:endParaRPr lang="en-US"/>
        </a:p>
      </dgm:t>
    </dgm:pt>
    <dgm:pt modelId="{E5CB0F64-7817-5340-9116-49466AC8D266}" type="sibTrans" cxnId="{25699587-FA33-EA4D-A48F-1EA8448E6D5F}">
      <dgm:prSet/>
      <dgm:spPr/>
      <dgm:t>
        <a:bodyPr/>
        <a:lstStyle/>
        <a:p>
          <a:endParaRPr lang="en-US"/>
        </a:p>
      </dgm:t>
    </dgm:pt>
    <dgm:pt modelId="{8FCA5C9F-DC62-7746-8FAD-473BF13F1C76}" type="pres">
      <dgm:prSet presAssocID="{FFCFC98A-CF59-A645-BE08-53477681C9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BBCB893-94AA-994C-949A-8FE7535DB696}" type="pres">
      <dgm:prSet presAssocID="{BD8209D9-ABD1-F447-93E9-75D599DD4AA1}" presName="centerShape" presStyleLbl="node0" presStyleIdx="0" presStyleCnt="1"/>
      <dgm:spPr/>
      <dgm:t>
        <a:bodyPr/>
        <a:lstStyle/>
        <a:p>
          <a:endParaRPr lang="pt-PT"/>
        </a:p>
      </dgm:t>
    </dgm:pt>
    <dgm:pt modelId="{90E9412F-890B-7F49-8C88-372F3A19BC99}" type="pres">
      <dgm:prSet presAssocID="{483B8301-B617-384A-A48E-86895044DE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F15129-CF2F-8947-944A-F49FEF0DF71F}" type="pres">
      <dgm:prSet presAssocID="{483B8301-B617-384A-A48E-86895044DE5F}" presName="dummy" presStyleCnt="0"/>
      <dgm:spPr/>
    </dgm:pt>
    <dgm:pt modelId="{85EBD82D-063E-8E43-A02C-53954CDD0C4C}" type="pres">
      <dgm:prSet presAssocID="{0EF2A1E0-A2A4-F540-B2B1-EFC25BB35165}" presName="sibTrans" presStyleLbl="sibTrans2D1" presStyleIdx="0" presStyleCnt="6"/>
      <dgm:spPr/>
      <dgm:t>
        <a:bodyPr/>
        <a:lstStyle/>
        <a:p>
          <a:endParaRPr lang="pt-PT"/>
        </a:p>
      </dgm:t>
    </dgm:pt>
    <dgm:pt modelId="{026B38F5-6C92-F64A-AFEF-7B1290CB8F9D}" type="pres">
      <dgm:prSet presAssocID="{206D6C59-B6C4-9B40-8FFB-128DA1F40F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24D74D-B579-7247-9EB0-8E2862425B90}" type="pres">
      <dgm:prSet presAssocID="{206D6C59-B6C4-9B40-8FFB-128DA1F40FA4}" presName="dummy" presStyleCnt="0"/>
      <dgm:spPr/>
    </dgm:pt>
    <dgm:pt modelId="{A2B30EAA-B58F-5443-B863-86E10EB458E0}" type="pres">
      <dgm:prSet presAssocID="{5A48D098-3A74-5D4F-9CB7-900877CE2BF3}" presName="sibTrans" presStyleLbl="sibTrans2D1" presStyleIdx="1" presStyleCnt="6"/>
      <dgm:spPr/>
      <dgm:t>
        <a:bodyPr/>
        <a:lstStyle/>
        <a:p>
          <a:endParaRPr lang="pt-PT"/>
        </a:p>
      </dgm:t>
    </dgm:pt>
    <dgm:pt modelId="{3004DB40-AD6D-7C4E-BEA8-6E601EE5D758}" type="pres">
      <dgm:prSet presAssocID="{45A338C7-A45E-4B45-8F8E-6B021E16CC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4EA8A-7A3F-E142-9B22-2AAE3551980C}" type="pres">
      <dgm:prSet presAssocID="{45A338C7-A45E-4B45-8F8E-6B021E16CCDE}" presName="dummy" presStyleCnt="0"/>
      <dgm:spPr/>
    </dgm:pt>
    <dgm:pt modelId="{1C9D9479-C0B7-E54B-A7DB-BCCE5C6BB95C}" type="pres">
      <dgm:prSet presAssocID="{FCA893F8-F428-474C-98C0-8DD4CF071EDC}" presName="sibTrans" presStyleLbl="sibTrans2D1" presStyleIdx="2" presStyleCnt="6"/>
      <dgm:spPr/>
      <dgm:t>
        <a:bodyPr/>
        <a:lstStyle/>
        <a:p>
          <a:endParaRPr lang="pt-PT"/>
        </a:p>
      </dgm:t>
    </dgm:pt>
    <dgm:pt modelId="{57B6C567-0C05-5F49-9C80-D1DD13CC1D69}" type="pres">
      <dgm:prSet presAssocID="{8D64D1EC-5130-9E49-B6A8-78A7095E2C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AE19A5-4034-A341-AF06-1358DB181CB8}" type="pres">
      <dgm:prSet presAssocID="{8D64D1EC-5130-9E49-B6A8-78A7095E2C9A}" presName="dummy" presStyleCnt="0"/>
      <dgm:spPr/>
    </dgm:pt>
    <dgm:pt modelId="{83611A20-80DF-E54E-B4E3-B6202B95F832}" type="pres">
      <dgm:prSet presAssocID="{8350BE6F-EC7D-AF40-B3A5-E56845BEABBE}" presName="sibTrans" presStyleLbl="sibTrans2D1" presStyleIdx="3" presStyleCnt="6"/>
      <dgm:spPr/>
      <dgm:t>
        <a:bodyPr/>
        <a:lstStyle/>
        <a:p>
          <a:endParaRPr lang="pt-PT"/>
        </a:p>
      </dgm:t>
    </dgm:pt>
    <dgm:pt modelId="{52757A40-2360-6747-8DBD-F30CD1DC2981}" type="pres">
      <dgm:prSet presAssocID="{58DB5DBC-6A00-554E-8EB6-B9BE6E108B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AC125CE-A05B-BA4B-85DB-E583E310E442}" type="pres">
      <dgm:prSet presAssocID="{58DB5DBC-6A00-554E-8EB6-B9BE6E108B6D}" presName="dummy" presStyleCnt="0"/>
      <dgm:spPr/>
    </dgm:pt>
    <dgm:pt modelId="{2F14EC36-4261-4045-B8F5-C0ED6AF7B1B8}" type="pres">
      <dgm:prSet presAssocID="{77D0A1A1-2710-354F-B683-C7CADFAE0D8F}" presName="sibTrans" presStyleLbl="sibTrans2D1" presStyleIdx="4" presStyleCnt="6"/>
      <dgm:spPr/>
      <dgm:t>
        <a:bodyPr/>
        <a:lstStyle/>
        <a:p>
          <a:endParaRPr lang="pt-PT"/>
        </a:p>
      </dgm:t>
    </dgm:pt>
    <dgm:pt modelId="{56AE9B05-6F47-6B49-86A5-220F515F5FFC}" type="pres">
      <dgm:prSet presAssocID="{D79B28BF-FF7B-ED4B-81D9-0AE77B3C03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888CF2-5BEC-7449-B2EF-F882F4564FF3}" type="pres">
      <dgm:prSet presAssocID="{D79B28BF-FF7B-ED4B-81D9-0AE77B3C0393}" presName="dummy" presStyleCnt="0"/>
      <dgm:spPr/>
    </dgm:pt>
    <dgm:pt modelId="{40924D70-F44A-C946-9A6C-6DB8B576A954}" type="pres">
      <dgm:prSet presAssocID="{E5CB0F64-7817-5340-9116-49466AC8D266}" presName="sibTrans" presStyleLbl="sibTrans2D1" presStyleIdx="5" presStyleCnt="6"/>
      <dgm:spPr/>
      <dgm:t>
        <a:bodyPr/>
        <a:lstStyle/>
        <a:p>
          <a:endParaRPr lang="pt-PT"/>
        </a:p>
      </dgm:t>
    </dgm:pt>
  </dgm:ptLst>
  <dgm:cxnLst>
    <dgm:cxn modelId="{283181DE-C0E0-5941-BB31-710C5C852A1C}" type="presOf" srcId="{D79B28BF-FF7B-ED4B-81D9-0AE77B3C0393}" destId="{56AE9B05-6F47-6B49-86A5-220F515F5FFC}" srcOrd="0" destOrd="0" presId="urn:microsoft.com/office/officeart/2005/8/layout/radial6"/>
    <dgm:cxn modelId="{3AA7902B-B756-4943-BE0E-2FCCE2301ADA}" srcId="{BD8209D9-ABD1-F447-93E9-75D599DD4AA1}" destId="{8D64D1EC-5130-9E49-B6A8-78A7095E2C9A}" srcOrd="3" destOrd="0" parTransId="{2173070B-53A4-1341-BB6C-A4ECB71F02BE}" sibTransId="{8350BE6F-EC7D-AF40-B3A5-E56845BEABBE}"/>
    <dgm:cxn modelId="{C2D01AC5-42FC-404B-BF6F-65D0E1B4D8EA}" type="presOf" srcId="{58DB5DBC-6A00-554E-8EB6-B9BE6E108B6D}" destId="{52757A40-2360-6747-8DBD-F30CD1DC2981}" srcOrd="0" destOrd="0" presId="urn:microsoft.com/office/officeart/2005/8/layout/radial6"/>
    <dgm:cxn modelId="{25699587-FA33-EA4D-A48F-1EA8448E6D5F}" srcId="{BD8209D9-ABD1-F447-93E9-75D599DD4AA1}" destId="{D79B28BF-FF7B-ED4B-81D9-0AE77B3C0393}" srcOrd="5" destOrd="0" parTransId="{8E58478A-A039-FE4E-A876-EFEBC9743469}" sibTransId="{E5CB0F64-7817-5340-9116-49466AC8D266}"/>
    <dgm:cxn modelId="{D63399A4-3E08-C045-97BF-C7A1EB6194A8}" srcId="{BD8209D9-ABD1-F447-93E9-75D599DD4AA1}" destId="{206D6C59-B6C4-9B40-8FFB-128DA1F40FA4}" srcOrd="1" destOrd="0" parTransId="{9A629A79-3FF8-6E47-960C-2C13AA6CD075}" sibTransId="{5A48D098-3A74-5D4F-9CB7-900877CE2BF3}"/>
    <dgm:cxn modelId="{0C79DDE3-C522-B74A-8FC2-1460CAA6FBA0}" type="presOf" srcId="{E5CB0F64-7817-5340-9116-49466AC8D266}" destId="{40924D70-F44A-C946-9A6C-6DB8B576A954}" srcOrd="0" destOrd="0" presId="urn:microsoft.com/office/officeart/2005/8/layout/radial6"/>
    <dgm:cxn modelId="{D0B6FC1D-F961-F743-BDDD-990290BF57DB}" type="presOf" srcId="{BD8209D9-ABD1-F447-93E9-75D599DD4AA1}" destId="{CBBCB893-94AA-994C-949A-8FE7535DB696}" srcOrd="0" destOrd="0" presId="urn:microsoft.com/office/officeart/2005/8/layout/radial6"/>
    <dgm:cxn modelId="{FEF93739-2BD1-5042-A47D-72F35FE3B7C1}" srcId="{FFCFC98A-CF59-A645-BE08-53477681C9F9}" destId="{BD8209D9-ABD1-F447-93E9-75D599DD4AA1}" srcOrd="0" destOrd="0" parTransId="{C78B3F10-7ADD-844C-9146-B7BF40668A49}" sibTransId="{64C7173C-7C90-3C48-9637-D316143B4523}"/>
    <dgm:cxn modelId="{FA9D32E6-8F9C-BB4C-B2E6-7A7ED07C45F7}" type="presOf" srcId="{5A48D098-3A74-5D4F-9CB7-900877CE2BF3}" destId="{A2B30EAA-B58F-5443-B863-86E10EB458E0}" srcOrd="0" destOrd="0" presId="urn:microsoft.com/office/officeart/2005/8/layout/radial6"/>
    <dgm:cxn modelId="{379B135A-8DDD-4649-ADBA-615042A3A229}" srcId="{BD8209D9-ABD1-F447-93E9-75D599DD4AA1}" destId="{58DB5DBC-6A00-554E-8EB6-B9BE6E108B6D}" srcOrd="4" destOrd="0" parTransId="{E6020E69-9A53-2142-A8DC-161CD606BF2E}" sibTransId="{77D0A1A1-2710-354F-B683-C7CADFAE0D8F}"/>
    <dgm:cxn modelId="{EBF1822F-51C4-1540-80E6-1A69684AF545}" type="presOf" srcId="{FCA893F8-F428-474C-98C0-8DD4CF071EDC}" destId="{1C9D9479-C0B7-E54B-A7DB-BCCE5C6BB95C}" srcOrd="0" destOrd="0" presId="urn:microsoft.com/office/officeart/2005/8/layout/radial6"/>
    <dgm:cxn modelId="{7E678703-087E-8F4E-ACEA-F2DA9E405072}" type="presOf" srcId="{0EF2A1E0-A2A4-F540-B2B1-EFC25BB35165}" destId="{85EBD82D-063E-8E43-A02C-53954CDD0C4C}" srcOrd="0" destOrd="0" presId="urn:microsoft.com/office/officeart/2005/8/layout/radial6"/>
    <dgm:cxn modelId="{43111782-07F4-EF4E-88A5-63DFAEF8603D}" type="presOf" srcId="{206D6C59-B6C4-9B40-8FFB-128DA1F40FA4}" destId="{026B38F5-6C92-F64A-AFEF-7B1290CB8F9D}" srcOrd="0" destOrd="0" presId="urn:microsoft.com/office/officeart/2005/8/layout/radial6"/>
    <dgm:cxn modelId="{CA42FB64-A963-E94B-8248-C2EC2ED640BC}" srcId="{BD8209D9-ABD1-F447-93E9-75D599DD4AA1}" destId="{483B8301-B617-384A-A48E-86895044DE5F}" srcOrd="0" destOrd="0" parTransId="{6685AE1D-E4C9-7E4F-AF8B-5BDC2F08B068}" sibTransId="{0EF2A1E0-A2A4-F540-B2B1-EFC25BB35165}"/>
    <dgm:cxn modelId="{400882DA-A1E5-9C4F-90B7-D58C8FE1BC77}" type="presOf" srcId="{FFCFC98A-CF59-A645-BE08-53477681C9F9}" destId="{8FCA5C9F-DC62-7746-8FAD-473BF13F1C76}" srcOrd="0" destOrd="0" presId="urn:microsoft.com/office/officeart/2005/8/layout/radial6"/>
    <dgm:cxn modelId="{4B6BE3F4-19BB-F049-89FB-F87FB1D8CD5F}" type="presOf" srcId="{8D64D1EC-5130-9E49-B6A8-78A7095E2C9A}" destId="{57B6C567-0C05-5F49-9C80-D1DD13CC1D69}" srcOrd="0" destOrd="0" presId="urn:microsoft.com/office/officeart/2005/8/layout/radial6"/>
    <dgm:cxn modelId="{966A507B-3BB9-6C41-BCB9-82A3604B8C63}" type="presOf" srcId="{483B8301-B617-384A-A48E-86895044DE5F}" destId="{90E9412F-890B-7F49-8C88-372F3A19BC99}" srcOrd="0" destOrd="0" presId="urn:microsoft.com/office/officeart/2005/8/layout/radial6"/>
    <dgm:cxn modelId="{B5448BD5-2665-DC45-ACE5-C59EFE3495E8}" srcId="{BD8209D9-ABD1-F447-93E9-75D599DD4AA1}" destId="{45A338C7-A45E-4B45-8F8E-6B021E16CCDE}" srcOrd="2" destOrd="0" parTransId="{B040E56C-5C07-7245-9CB8-FE80BC6E0EE1}" sibTransId="{FCA893F8-F428-474C-98C0-8DD4CF071EDC}"/>
    <dgm:cxn modelId="{EC6B5A6B-7358-F440-B353-8F30437EE8F2}" type="presOf" srcId="{8350BE6F-EC7D-AF40-B3A5-E56845BEABBE}" destId="{83611A20-80DF-E54E-B4E3-B6202B95F832}" srcOrd="0" destOrd="0" presId="urn:microsoft.com/office/officeart/2005/8/layout/radial6"/>
    <dgm:cxn modelId="{617E6BB3-C13A-E741-9CDA-867F1D6139FC}" type="presOf" srcId="{77D0A1A1-2710-354F-B683-C7CADFAE0D8F}" destId="{2F14EC36-4261-4045-B8F5-C0ED6AF7B1B8}" srcOrd="0" destOrd="0" presId="urn:microsoft.com/office/officeart/2005/8/layout/radial6"/>
    <dgm:cxn modelId="{A871BE2F-AEED-2C4C-A79E-2C366CF78863}" type="presOf" srcId="{45A338C7-A45E-4B45-8F8E-6B021E16CCDE}" destId="{3004DB40-AD6D-7C4E-BEA8-6E601EE5D758}" srcOrd="0" destOrd="0" presId="urn:microsoft.com/office/officeart/2005/8/layout/radial6"/>
    <dgm:cxn modelId="{8A3E1F1F-B217-2145-84E1-E5828C16D631}" type="presParOf" srcId="{8FCA5C9F-DC62-7746-8FAD-473BF13F1C76}" destId="{CBBCB893-94AA-994C-949A-8FE7535DB696}" srcOrd="0" destOrd="0" presId="urn:microsoft.com/office/officeart/2005/8/layout/radial6"/>
    <dgm:cxn modelId="{3809D783-EF8E-7841-BCE0-CE31755B43E3}" type="presParOf" srcId="{8FCA5C9F-DC62-7746-8FAD-473BF13F1C76}" destId="{90E9412F-890B-7F49-8C88-372F3A19BC99}" srcOrd="1" destOrd="0" presId="urn:microsoft.com/office/officeart/2005/8/layout/radial6"/>
    <dgm:cxn modelId="{DD42D7BD-C2C7-5942-A2AF-988C58EB06B9}" type="presParOf" srcId="{8FCA5C9F-DC62-7746-8FAD-473BF13F1C76}" destId="{CEF15129-CF2F-8947-944A-F49FEF0DF71F}" srcOrd="2" destOrd="0" presId="urn:microsoft.com/office/officeart/2005/8/layout/radial6"/>
    <dgm:cxn modelId="{C9F8A5BC-C98B-F746-A5E5-A6C44435339B}" type="presParOf" srcId="{8FCA5C9F-DC62-7746-8FAD-473BF13F1C76}" destId="{85EBD82D-063E-8E43-A02C-53954CDD0C4C}" srcOrd="3" destOrd="0" presId="urn:microsoft.com/office/officeart/2005/8/layout/radial6"/>
    <dgm:cxn modelId="{701E9C6A-D133-F749-AD33-4CF092B9E718}" type="presParOf" srcId="{8FCA5C9F-DC62-7746-8FAD-473BF13F1C76}" destId="{026B38F5-6C92-F64A-AFEF-7B1290CB8F9D}" srcOrd="4" destOrd="0" presId="urn:microsoft.com/office/officeart/2005/8/layout/radial6"/>
    <dgm:cxn modelId="{4704D9F8-BAE0-6A45-8B1C-1ABF2ADDF6E9}" type="presParOf" srcId="{8FCA5C9F-DC62-7746-8FAD-473BF13F1C76}" destId="{E124D74D-B579-7247-9EB0-8E2862425B90}" srcOrd="5" destOrd="0" presId="urn:microsoft.com/office/officeart/2005/8/layout/radial6"/>
    <dgm:cxn modelId="{23621C25-F424-334B-B0D9-7076C787EC83}" type="presParOf" srcId="{8FCA5C9F-DC62-7746-8FAD-473BF13F1C76}" destId="{A2B30EAA-B58F-5443-B863-86E10EB458E0}" srcOrd="6" destOrd="0" presId="urn:microsoft.com/office/officeart/2005/8/layout/radial6"/>
    <dgm:cxn modelId="{7E00E1B0-0594-044E-BD8F-8C46FCF3B2D4}" type="presParOf" srcId="{8FCA5C9F-DC62-7746-8FAD-473BF13F1C76}" destId="{3004DB40-AD6D-7C4E-BEA8-6E601EE5D758}" srcOrd="7" destOrd="0" presId="urn:microsoft.com/office/officeart/2005/8/layout/radial6"/>
    <dgm:cxn modelId="{CAAE7995-9EBC-FE40-B3F7-4599E3FE347E}" type="presParOf" srcId="{8FCA5C9F-DC62-7746-8FAD-473BF13F1C76}" destId="{50D4EA8A-7A3F-E142-9B22-2AAE3551980C}" srcOrd="8" destOrd="0" presId="urn:microsoft.com/office/officeart/2005/8/layout/radial6"/>
    <dgm:cxn modelId="{BFA9BF6B-66A0-6448-B136-7D0481ADEE21}" type="presParOf" srcId="{8FCA5C9F-DC62-7746-8FAD-473BF13F1C76}" destId="{1C9D9479-C0B7-E54B-A7DB-BCCE5C6BB95C}" srcOrd="9" destOrd="0" presId="urn:microsoft.com/office/officeart/2005/8/layout/radial6"/>
    <dgm:cxn modelId="{1EDA28DF-79F6-2249-9634-6509688E58E9}" type="presParOf" srcId="{8FCA5C9F-DC62-7746-8FAD-473BF13F1C76}" destId="{57B6C567-0C05-5F49-9C80-D1DD13CC1D69}" srcOrd="10" destOrd="0" presId="urn:microsoft.com/office/officeart/2005/8/layout/radial6"/>
    <dgm:cxn modelId="{C36A3BBB-DB76-A449-ACA5-56B379488450}" type="presParOf" srcId="{8FCA5C9F-DC62-7746-8FAD-473BF13F1C76}" destId="{A3AE19A5-4034-A341-AF06-1358DB181CB8}" srcOrd="11" destOrd="0" presId="urn:microsoft.com/office/officeart/2005/8/layout/radial6"/>
    <dgm:cxn modelId="{3A23AF66-CC7B-4D42-80F8-56E6ABC3A535}" type="presParOf" srcId="{8FCA5C9F-DC62-7746-8FAD-473BF13F1C76}" destId="{83611A20-80DF-E54E-B4E3-B6202B95F832}" srcOrd="12" destOrd="0" presId="urn:microsoft.com/office/officeart/2005/8/layout/radial6"/>
    <dgm:cxn modelId="{4343B9BE-4F4C-3249-8988-A7ADE2A01847}" type="presParOf" srcId="{8FCA5C9F-DC62-7746-8FAD-473BF13F1C76}" destId="{52757A40-2360-6747-8DBD-F30CD1DC2981}" srcOrd="13" destOrd="0" presId="urn:microsoft.com/office/officeart/2005/8/layout/radial6"/>
    <dgm:cxn modelId="{A492B4E2-E7DD-A448-91A4-BEC0C2C9DBB1}" type="presParOf" srcId="{8FCA5C9F-DC62-7746-8FAD-473BF13F1C76}" destId="{BAC125CE-A05B-BA4B-85DB-E583E310E442}" srcOrd="14" destOrd="0" presId="urn:microsoft.com/office/officeart/2005/8/layout/radial6"/>
    <dgm:cxn modelId="{EC457757-0BA0-C547-B9C9-040B5D67CBD4}" type="presParOf" srcId="{8FCA5C9F-DC62-7746-8FAD-473BF13F1C76}" destId="{2F14EC36-4261-4045-B8F5-C0ED6AF7B1B8}" srcOrd="15" destOrd="0" presId="urn:microsoft.com/office/officeart/2005/8/layout/radial6"/>
    <dgm:cxn modelId="{31FE3057-C721-5540-9415-B6D6FB532303}" type="presParOf" srcId="{8FCA5C9F-DC62-7746-8FAD-473BF13F1C76}" destId="{56AE9B05-6F47-6B49-86A5-220F515F5FFC}" srcOrd="16" destOrd="0" presId="urn:microsoft.com/office/officeart/2005/8/layout/radial6"/>
    <dgm:cxn modelId="{6BA02FAE-C263-7F47-A9BD-77E503232E0F}" type="presParOf" srcId="{8FCA5C9F-DC62-7746-8FAD-473BF13F1C76}" destId="{65888CF2-5BEC-7449-B2EF-F882F4564FF3}" srcOrd="17" destOrd="0" presId="urn:microsoft.com/office/officeart/2005/8/layout/radial6"/>
    <dgm:cxn modelId="{85A4404A-9B00-6148-896A-415617F2EA30}" type="presParOf" srcId="{8FCA5C9F-DC62-7746-8FAD-473BF13F1C76}" destId="{40924D70-F44A-C946-9A6C-6DB8B576A95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24D70-F44A-C946-9A6C-6DB8B576A954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4EC36-4261-4045-B8F5-C0ED6AF7B1B8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11A20-80DF-E54E-B4E3-B6202B95F832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D9479-C0B7-E54B-A7DB-BCCE5C6BB95C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30EAA-B58F-5443-B863-86E10EB458E0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BD82D-063E-8E43-A02C-53954CDD0C4C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CB893-94AA-994C-949A-8FE7535DB696}">
      <dsp:nvSpPr>
        <dsp:cNvPr id="0" name=""/>
        <dsp:cNvSpPr/>
      </dsp:nvSpPr>
      <dsp:spPr>
        <a:xfrm>
          <a:off x="3329210" y="1477392"/>
          <a:ext cx="1571178" cy="15711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Controlo</a:t>
          </a:r>
          <a:endParaRPr lang="en-US" sz="2300" kern="1200" dirty="0"/>
        </a:p>
      </dsp:txBody>
      <dsp:txXfrm>
        <a:off x="3329210" y="1477392"/>
        <a:ext cx="1571178" cy="1571178"/>
      </dsp:txXfrm>
    </dsp:sp>
    <dsp:sp modelId="{90E9412F-890B-7F49-8C88-372F3A19BC99}">
      <dsp:nvSpPr>
        <dsp:cNvPr id="0" name=""/>
        <dsp:cNvSpPr/>
      </dsp:nvSpPr>
      <dsp:spPr>
        <a:xfrm>
          <a:off x="3564887" y="628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Compra</a:t>
          </a:r>
          <a:endParaRPr lang="en-US" sz="1000" kern="1200" dirty="0"/>
        </a:p>
      </dsp:txBody>
      <dsp:txXfrm>
        <a:off x="3564887" y="628"/>
        <a:ext cx="1099824" cy="1099824"/>
      </dsp:txXfrm>
    </dsp:sp>
    <dsp:sp modelId="{026B38F5-6C92-F64A-AFEF-7B1290CB8F9D}">
      <dsp:nvSpPr>
        <dsp:cNvPr id="0" name=""/>
        <dsp:cNvSpPr/>
      </dsp:nvSpPr>
      <dsp:spPr>
        <a:xfrm>
          <a:off x="5047904" y="856848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Recepção</a:t>
          </a:r>
          <a:endParaRPr lang="en-US" sz="1000" kern="1200" dirty="0"/>
        </a:p>
      </dsp:txBody>
      <dsp:txXfrm>
        <a:off x="5047904" y="856848"/>
        <a:ext cx="1099824" cy="1099824"/>
      </dsp:txXfrm>
    </dsp:sp>
    <dsp:sp modelId="{3004DB40-AD6D-7C4E-BEA8-6E601EE5D758}">
      <dsp:nvSpPr>
        <dsp:cNvPr id="0" name=""/>
        <dsp:cNvSpPr/>
      </dsp:nvSpPr>
      <dsp:spPr>
        <a:xfrm>
          <a:off x="5047904" y="2569289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Armazenagem</a:t>
          </a:r>
          <a:endParaRPr lang="en-US" sz="1000" kern="1200" dirty="0"/>
        </a:p>
      </dsp:txBody>
      <dsp:txXfrm>
        <a:off x="5047904" y="2569289"/>
        <a:ext cx="1099824" cy="1099824"/>
      </dsp:txXfrm>
    </dsp:sp>
    <dsp:sp modelId="{57B6C567-0C05-5F49-9C80-D1DD13CC1D69}">
      <dsp:nvSpPr>
        <dsp:cNvPr id="0" name=""/>
        <dsp:cNvSpPr/>
      </dsp:nvSpPr>
      <dsp:spPr>
        <a:xfrm>
          <a:off x="3564887" y="3425509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Distribuição</a:t>
          </a:r>
          <a:endParaRPr lang="en-US" sz="1000" kern="1200" dirty="0"/>
        </a:p>
      </dsp:txBody>
      <dsp:txXfrm>
        <a:off x="3564887" y="3425509"/>
        <a:ext cx="1099824" cy="1099824"/>
      </dsp:txXfrm>
    </dsp:sp>
    <dsp:sp modelId="{52757A40-2360-6747-8DBD-F30CD1DC2981}">
      <dsp:nvSpPr>
        <dsp:cNvPr id="0" name=""/>
        <dsp:cNvSpPr/>
      </dsp:nvSpPr>
      <dsp:spPr>
        <a:xfrm>
          <a:off x="2081870" y="2569289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Produção</a:t>
          </a:r>
          <a:endParaRPr lang="en-US" sz="1000" kern="1200" dirty="0"/>
        </a:p>
      </dsp:txBody>
      <dsp:txXfrm>
        <a:off x="2081870" y="2569289"/>
        <a:ext cx="1099824" cy="1099824"/>
      </dsp:txXfrm>
    </dsp:sp>
    <dsp:sp modelId="{56AE9B05-6F47-6B49-86A5-220F515F5FFC}">
      <dsp:nvSpPr>
        <dsp:cNvPr id="0" name=""/>
        <dsp:cNvSpPr/>
      </dsp:nvSpPr>
      <dsp:spPr>
        <a:xfrm>
          <a:off x="2081870" y="856848"/>
          <a:ext cx="1099824" cy="1099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Venda </a:t>
          </a:r>
          <a:r>
            <a:rPr lang="en-US" sz="1000" kern="1200" dirty="0" err="1" smtClean="0"/>
            <a:t>ou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Consumo</a:t>
          </a:r>
          <a:endParaRPr lang="en-US" sz="1000" kern="1200" dirty="0"/>
        </a:p>
      </dsp:txBody>
      <dsp:txXfrm>
        <a:off x="2081870" y="856848"/>
        <a:ext cx="1099824" cy="10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26A0-06D2-774E-8AA0-5E1F55B37E5F}" type="datetimeFigureOut">
              <a:rPr lang="en-US" smtClean="0"/>
              <a:pPr/>
              <a:t>6/8/10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8469-2C0D-C643-A4C8-FDBD5988B8CA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3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Controlo de alimentação e bebidas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Controlo </a:t>
            </a:r>
          </a:p>
          <a:p>
            <a:pPr lvl="1"/>
            <a:r>
              <a:rPr lang="pt-PT" dirty="0" smtClean="0"/>
              <a:t>Aumentar a qualidade</a:t>
            </a:r>
          </a:p>
          <a:p>
            <a:pPr lvl="1"/>
            <a:r>
              <a:rPr lang="pt-PT" dirty="0" smtClean="0"/>
              <a:t>Aumentar a rentabilidade</a:t>
            </a:r>
          </a:p>
          <a:p>
            <a:pPr lvl="1"/>
            <a:r>
              <a:rPr lang="pt-PT" dirty="0" smtClean="0"/>
              <a:t>Prevenir </a:t>
            </a:r>
            <a:r>
              <a:rPr lang="pt-PT" dirty="0" err="1" smtClean="0"/>
              <a:t>inefeciência</a:t>
            </a:r>
            <a:endParaRPr lang="pt-PT" dirty="0" smtClean="0"/>
          </a:p>
          <a:p>
            <a:pPr lvl="1"/>
            <a:r>
              <a:rPr lang="pt-PT" dirty="0" smtClean="0"/>
              <a:t>Prevenir os roubos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 Controlo no ciclo das mercadorias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1ª Fase: Compra	</a:t>
            </a:r>
          </a:p>
          <a:p>
            <a:pPr lvl="1"/>
            <a:r>
              <a:rPr lang="pt-PT" dirty="0" smtClean="0"/>
              <a:t>Verificação da aquisição dos produtos nas melhores condições de preço e de qualidade</a:t>
            </a:r>
          </a:p>
          <a:p>
            <a:r>
              <a:rPr lang="pt-PT" dirty="0" smtClean="0"/>
              <a:t>2ª Fase: Recepção </a:t>
            </a:r>
          </a:p>
          <a:p>
            <a:pPr lvl="1"/>
            <a:r>
              <a:rPr lang="pt-PT" dirty="0" smtClean="0"/>
              <a:t>Controlo da qualidade, do preço, da quantidade e do estado de conservação das mercadorias recebidas</a:t>
            </a:r>
          </a:p>
          <a:p>
            <a:r>
              <a:rPr lang="pt-PT" dirty="0" smtClean="0"/>
              <a:t>3ª Fase: Armazenagem</a:t>
            </a:r>
          </a:p>
          <a:p>
            <a:pPr lvl="1"/>
            <a:r>
              <a:rPr lang="pt-PT" dirty="0" smtClean="0"/>
              <a:t>Verificação do acondicionamento dos produtos nos locais apropriados e das suas condições de higiene e </a:t>
            </a:r>
            <a:r>
              <a:rPr lang="pt-PT" dirty="0" err="1" smtClean="0"/>
              <a:t>temperatuta</a:t>
            </a:r>
            <a:r>
              <a:rPr lang="pt-PT" dirty="0" smtClean="0"/>
              <a:t>; gestão dos stocks e valorização das mercadorias</a:t>
            </a:r>
          </a:p>
          <a:p>
            <a:pPr lvl="2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4ª Fase: Distribuição</a:t>
            </a:r>
          </a:p>
          <a:p>
            <a:pPr lvl="1"/>
            <a:r>
              <a:rPr lang="pt-PT" dirty="0" smtClean="0"/>
              <a:t>Controlo da transição dos produtos dos armazéns para as diferentes secções de produção e venda, conforme requisições internas. </a:t>
            </a:r>
          </a:p>
          <a:p>
            <a:r>
              <a:rPr lang="pt-PT" dirty="0" smtClean="0"/>
              <a:t>5ª Fase: Produção</a:t>
            </a:r>
          </a:p>
          <a:p>
            <a:pPr lvl="1"/>
            <a:r>
              <a:rPr lang="pt-PT" dirty="0" smtClean="0"/>
              <a:t>Verificação da confecção dos pratos conforme padrões de qualidade estabelecidos  ( dosagens, apresentação, etc..). Análises de ratios de custos</a:t>
            </a:r>
          </a:p>
          <a:p>
            <a:r>
              <a:rPr lang="pt-PT" dirty="0" smtClean="0"/>
              <a:t>6ª Fase: Venda ou Consumo</a:t>
            </a:r>
          </a:p>
          <a:p>
            <a:pPr lvl="1"/>
            <a:r>
              <a:rPr lang="pt-PT" dirty="0" smtClean="0"/>
              <a:t>Análise da oferta de F&amp;B e respectivos preços de venda para os diferentes </a:t>
            </a:r>
            <a:r>
              <a:rPr lang="pt-PT" i="1" dirty="0" err="1" smtClean="0"/>
              <a:t>outlets</a:t>
            </a:r>
            <a:r>
              <a:rPr lang="pt-PT" dirty="0" smtClean="0"/>
              <a:t>, análise dos potenciais de venda e análise da rentabilidade do departamento.</a:t>
            </a:r>
          </a:p>
          <a:p>
            <a:pPr lvl="2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implementar um sistema de controlo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53" r="-148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300"/>
            <a:ext cx="8229600" cy="6388100"/>
          </a:xfrm>
        </p:spPr>
        <p:txBody>
          <a:bodyPr>
            <a:normAutofit/>
          </a:bodyPr>
          <a:lstStyle/>
          <a:p>
            <a:r>
              <a:rPr lang="pt-PT" dirty="0" smtClean="0"/>
              <a:t>Actualmente existem várias opções informáticas que se adaptam a todo o tipo de unidades, desde o mais pequeno restaurante, até à maior cadeia de hotéis. </a:t>
            </a:r>
          </a:p>
          <a:p>
            <a:r>
              <a:rPr lang="pt-PT" dirty="0" smtClean="0"/>
              <a:t>A escolha deve ser alvo de estudo criterioso e deverá ter em conta os seguintes princípios: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1054100" y="4267875"/>
            <a:ext cx="7416800" cy="23615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pt-PT" sz="2400" dirty="0" smtClean="0"/>
              <a:t>Exactidão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400" dirty="0" smtClean="0"/>
              <a:t>Tempo Útil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400" dirty="0" smtClean="0"/>
              <a:t>Objectividade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PT" sz="2400" dirty="0" smtClean="0"/>
              <a:t>Prioridade</a:t>
            </a:r>
          </a:p>
          <a:p>
            <a:pPr marL="971550" lvl="1" indent="-514350">
              <a:buFont typeface="+mj-lt"/>
              <a:buAutoNum type="arabicPeriod"/>
            </a:pPr>
            <a:endParaRPr lang="pt-PT" sz="2400" dirty="0" smtClean="0"/>
          </a:p>
          <a:p>
            <a:pPr marL="971550" lvl="1" indent="-514350"/>
            <a:endParaRPr lang="pt-PT" sz="2400" dirty="0" smtClean="0"/>
          </a:p>
          <a:p>
            <a:pPr marL="971550" lvl="1" indent="-514350"/>
            <a:r>
              <a:rPr lang="pt-PT" sz="2400" dirty="0" smtClean="0"/>
              <a:t>5. Custo efectivo</a:t>
            </a:r>
          </a:p>
          <a:p>
            <a:pPr marL="971550" lvl="1" indent="-514350"/>
            <a:r>
              <a:rPr lang="pt-PT" sz="2400" dirty="0" smtClean="0"/>
              <a:t>6. Flexibilidade</a:t>
            </a:r>
          </a:p>
          <a:p>
            <a:pPr marL="971550" lvl="1" indent="-514350"/>
            <a:r>
              <a:rPr lang="pt-PT" sz="2400" dirty="0" smtClean="0"/>
              <a:t>7. Aceitação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pt-PT" u="sng" dirty="0" smtClean="0"/>
              <a:t>Exactidão</a:t>
            </a:r>
            <a:r>
              <a:rPr lang="pt-PT" dirty="0" smtClean="0"/>
              <a:t>: Os dados obtidos (custos e vendas) devem ser </a:t>
            </a:r>
            <a:r>
              <a:rPr lang="pt-PT" u="sng" dirty="0" smtClean="0"/>
              <a:t>rigorosos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u="sng" dirty="0" smtClean="0"/>
              <a:t>Tempo útil</a:t>
            </a:r>
            <a:r>
              <a:rPr lang="pt-PT" dirty="0" smtClean="0"/>
              <a:t>: Tem de ser capaz de </a:t>
            </a:r>
            <a:r>
              <a:rPr lang="pt-PT" u="sng" dirty="0" smtClean="0"/>
              <a:t>projectar a apresentação de uma informação</a:t>
            </a:r>
            <a:r>
              <a:rPr lang="pt-PT" dirty="0" smtClean="0"/>
              <a:t>, diária, semanal, mensal, semestral ou anual, consoante a necessidade</a:t>
            </a:r>
          </a:p>
          <a:p>
            <a:endParaRPr lang="pt-PT" dirty="0" smtClean="0"/>
          </a:p>
          <a:p>
            <a:r>
              <a:rPr lang="pt-PT" u="sng" dirty="0" smtClean="0"/>
              <a:t>Objectividade</a:t>
            </a:r>
            <a:r>
              <a:rPr lang="pt-PT" dirty="0" smtClean="0"/>
              <a:t>: O </a:t>
            </a:r>
            <a:r>
              <a:rPr lang="pt-PT" u="sng" dirty="0" smtClean="0"/>
              <a:t>melhor sistema</a:t>
            </a:r>
            <a:r>
              <a:rPr lang="pt-PT" dirty="0" smtClean="0"/>
              <a:t>, não o mais fácil, ou o mais complicado, o mais barato, ou o mais caro.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u="sng" dirty="0" smtClean="0"/>
              <a:t>Prioridade </a:t>
            </a:r>
            <a:r>
              <a:rPr lang="pt-PT" dirty="0" smtClean="0"/>
              <a:t>– Deve relevar os </a:t>
            </a:r>
            <a:r>
              <a:rPr lang="pt-PT" u="sng" dirty="0" smtClean="0"/>
              <a:t>factores mais importantes </a:t>
            </a:r>
            <a:r>
              <a:rPr lang="pt-PT" dirty="0" smtClean="0"/>
              <a:t>para obter os resultados desejados.</a:t>
            </a:r>
          </a:p>
          <a:p>
            <a:r>
              <a:rPr lang="pt-PT" u="sng" dirty="0" smtClean="0"/>
              <a:t>Custo efectivo </a:t>
            </a:r>
            <a:r>
              <a:rPr lang="pt-PT" dirty="0" smtClean="0"/>
              <a:t>– O investimento e a manutenção deste sistema deverá ser menor que o valor proveniente da redução dos custos.</a:t>
            </a:r>
          </a:p>
          <a:p>
            <a:r>
              <a:rPr lang="pt-PT" u="sng" dirty="0" smtClean="0"/>
              <a:t>Flexibilidade </a:t>
            </a:r>
            <a:r>
              <a:rPr lang="pt-PT" dirty="0" smtClean="0"/>
              <a:t>– O sistema deve ser flexível e permitir mudanças </a:t>
            </a:r>
          </a:p>
          <a:p>
            <a:r>
              <a:rPr lang="pt-PT" u="sng" dirty="0" smtClean="0"/>
              <a:t>Aceitação </a:t>
            </a:r>
            <a:r>
              <a:rPr lang="pt-PT" dirty="0" smtClean="0"/>
              <a:t>– O pessoal envolvido na operação deve compreender, aceitar o sistema e cumprir todos os procedimentos.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Controlador de F&amp;B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8518" r="-28518"/>
              <a:stretch>
                <a:fillRect/>
              </a:stretch>
            </p:blipFill>
          </mc:Choice>
          <mc:Fallback>
            <p:blipFill>
              <a:blip r:embed="rId3"/>
              <a:srcRect l="-28518" r="-28518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Deverá depender hierarquicamente do director financeiro ou do director geral e </a:t>
            </a:r>
            <a:r>
              <a:rPr lang="pt-PT" u="sng" dirty="0" smtClean="0"/>
              <a:t>nunca do director de </a:t>
            </a:r>
            <a:r>
              <a:rPr lang="pt-PT" u="sng" dirty="0" err="1" smtClean="0"/>
              <a:t>f&amp;b</a:t>
            </a:r>
            <a:r>
              <a:rPr lang="pt-PT" u="sng" dirty="0" smtClean="0"/>
              <a:t>.</a:t>
            </a:r>
          </a:p>
          <a:p>
            <a:r>
              <a:rPr lang="pt-PT" dirty="0" smtClean="0"/>
              <a:t>Deverá estar autorizado, em qualquer momento, de </a:t>
            </a:r>
            <a:r>
              <a:rPr lang="pt-PT" u="sng" dirty="0" smtClean="0"/>
              <a:t>verificar chegada de mercadorias, serviço de cozinha, </a:t>
            </a:r>
            <a:r>
              <a:rPr lang="pt-PT" u="sng" dirty="0" err="1" smtClean="0"/>
              <a:t>restaurarnte</a:t>
            </a:r>
            <a:r>
              <a:rPr lang="pt-PT" u="sng" dirty="0" smtClean="0"/>
              <a:t> e bar, procedimentos de facturação e </a:t>
            </a:r>
            <a:r>
              <a:rPr lang="pt-PT" u="sng" dirty="0" err="1" smtClean="0"/>
              <a:t>etc</a:t>
            </a:r>
            <a:r>
              <a:rPr lang="pt-PT" u="sng" dirty="0" smtClean="0"/>
              <a:t>.</a:t>
            </a:r>
          </a:p>
          <a:p>
            <a:r>
              <a:rPr lang="pt-PT" dirty="0" smtClean="0"/>
              <a:t>É essencial que este, mantenha com os </a:t>
            </a:r>
            <a:r>
              <a:rPr lang="pt-PT" i="1" dirty="0" err="1" smtClean="0"/>
              <a:t>chefs</a:t>
            </a:r>
            <a:r>
              <a:rPr lang="pt-PT" dirty="0" smtClean="0"/>
              <a:t> das várias secções uma </a:t>
            </a:r>
            <a:r>
              <a:rPr lang="pt-PT" u="sng" dirty="0" smtClean="0"/>
              <a:t>excelente relação profissional</a:t>
            </a:r>
            <a:r>
              <a:rPr lang="pt-PT" dirty="0" smtClean="0"/>
              <a:t>, e que estes compreendam a importância da sua função para atingir os objectivos.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Definição e Objectivos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66" y="1600200"/>
            <a:ext cx="8640598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O controlo de alimentação e bebidas é um eficaz </a:t>
            </a:r>
            <a:r>
              <a:rPr lang="pt-PT" u="sng" dirty="0" smtClean="0"/>
              <a:t>instrumento de gestão</a:t>
            </a:r>
            <a:r>
              <a:rPr lang="pt-PT" dirty="0" smtClean="0"/>
              <a:t>, através do qual pode ser </a:t>
            </a:r>
            <a:r>
              <a:rPr lang="pt-PT" u="sng" dirty="0" smtClean="0"/>
              <a:t>avaliado o desempenho </a:t>
            </a:r>
            <a:r>
              <a:rPr lang="pt-PT" dirty="0" smtClean="0"/>
              <a:t>de qualquer operação de comidas e bebidas, relacionando </a:t>
            </a:r>
            <a:r>
              <a:rPr lang="pt-PT" u="sng" dirty="0" smtClean="0"/>
              <a:t>indicadores de gestão</a:t>
            </a:r>
            <a:r>
              <a:rPr lang="pt-PT" dirty="0" smtClean="0"/>
              <a:t> previamente estabelecidos com </a:t>
            </a:r>
            <a:r>
              <a:rPr lang="pt-PT" u="sng" dirty="0" smtClean="0"/>
              <a:t>valores reais</a:t>
            </a:r>
            <a:r>
              <a:rPr lang="pt-PT" dirty="0" smtClean="0"/>
              <a:t>.</a:t>
            </a:r>
          </a:p>
          <a:p>
            <a:r>
              <a:rPr lang="pt-PT" dirty="0" smtClean="0"/>
              <a:t>Esta análise permite tomar medidas correctivas, minimizando os desvios entre os valores estimados e os valores reais.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Qualidades do controlador de </a:t>
            </a:r>
            <a:r>
              <a:rPr lang="pt-PT" dirty="0" err="1" smtClean="0"/>
              <a:t>f&amp;b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Perspicácia</a:t>
            </a:r>
          </a:p>
          <a:p>
            <a:r>
              <a:rPr lang="pt-PT" dirty="0" smtClean="0"/>
              <a:t>Determinação</a:t>
            </a:r>
          </a:p>
          <a:p>
            <a:r>
              <a:rPr lang="pt-PT" dirty="0" smtClean="0"/>
              <a:t>Disciplina</a:t>
            </a:r>
          </a:p>
          <a:p>
            <a:r>
              <a:rPr lang="pt-PT" dirty="0" smtClean="0"/>
              <a:t>Capacidade de trabalho</a:t>
            </a:r>
          </a:p>
          <a:p>
            <a:r>
              <a:rPr lang="pt-PT" dirty="0" smtClean="0"/>
              <a:t>Honestidade</a:t>
            </a:r>
          </a:p>
          <a:p>
            <a:r>
              <a:rPr lang="pt-PT" dirty="0" smtClean="0"/>
              <a:t>Integridade</a:t>
            </a:r>
          </a:p>
          <a:p>
            <a:r>
              <a:rPr lang="pt-PT" dirty="0" smtClean="0"/>
              <a:t>Rigor</a:t>
            </a:r>
          </a:p>
          <a:p>
            <a:r>
              <a:rPr lang="pt-PT" dirty="0" smtClean="0"/>
              <a:t>Persistência</a:t>
            </a:r>
          </a:p>
          <a:p>
            <a:r>
              <a:rPr lang="pt-PT" dirty="0" smtClean="0"/>
              <a:t>Sólida formação académica</a:t>
            </a:r>
          </a:p>
          <a:p>
            <a:r>
              <a:rPr lang="pt-PT" dirty="0" smtClean="0"/>
              <a:t>Conhecimentos de contabilidade e gestão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Compra de Mercadorias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Consiste em abastecer a empresa</a:t>
            </a:r>
          </a:p>
          <a:p>
            <a:r>
              <a:rPr lang="pt-PT" dirty="0" smtClean="0"/>
              <a:t>Conseguir produtos, tendo em conta:</a:t>
            </a:r>
          </a:p>
          <a:p>
            <a:pPr lvl="1"/>
            <a:r>
              <a:rPr lang="pt-PT" dirty="0" smtClean="0"/>
              <a:t>  preço</a:t>
            </a:r>
          </a:p>
          <a:p>
            <a:pPr lvl="1"/>
            <a:r>
              <a:rPr lang="pt-PT" dirty="0" smtClean="0"/>
              <a:t>Qualidade</a:t>
            </a:r>
          </a:p>
          <a:p>
            <a:pPr lvl="1"/>
            <a:r>
              <a:rPr lang="pt-PT" dirty="0" smtClean="0"/>
              <a:t>Quantidades</a:t>
            </a:r>
          </a:p>
          <a:p>
            <a:pPr lvl="1"/>
            <a:r>
              <a:rPr lang="pt-PT" dirty="0" smtClean="0"/>
              <a:t>Pagamento</a:t>
            </a:r>
          </a:p>
          <a:p>
            <a:pPr lvl="1"/>
            <a:r>
              <a:rPr lang="pt-PT" dirty="0" smtClean="0"/>
              <a:t>Prazo de entrega</a:t>
            </a:r>
          </a:p>
          <a:p>
            <a:pPr lvl="1"/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Importância da compra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compra é muito importante pois:</a:t>
            </a:r>
          </a:p>
          <a:p>
            <a:pPr lvl="1"/>
            <a:r>
              <a:rPr lang="pt-PT" dirty="0" smtClean="0"/>
              <a:t>Envolve elevadas despesas</a:t>
            </a:r>
          </a:p>
          <a:p>
            <a:pPr lvl="1"/>
            <a:r>
              <a:rPr lang="pt-PT" dirty="0" smtClean="0"/>
              <a:t>Define o custo e a qualidade do produto final</a:t>
            </a:r>
          </a:p>
          <a:p>
            <a:pPr lvl="1">
              <a:buNone/>
            </a:pPr>
            <a:r>
              <a:rPr lang="pt-PT" dirty="0" smtClean="0"/>
              <a:t>Exemplo: Um cozinheiro  não pode ser um excelente profissional se trabalhar com produtos de </a:t>
            </a:r>
            <a:r>
              <a:rPr lang="pt-PT" smtClean="0"/>
              <a:t>má qualidade.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chefe de compras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chefe de compras</a:t>
            </a:r>
          </a:p>
          <a:p>
            <a:pPr lvl="1"/>
            <a:r>
              <a:rPr lang="pt-PT" dirty="0" err="1" smtClean="0"/>
              <a:t>Responsavel</a:t>
            </a:r>
            <a:r>
              <a:rPr lang="pt-PT" dirty="0" smtClean="0"/>
              <a:t> por todas as aquisições</a:t>
            </a:r>
          </a:p>
          <a:p>
            <a:pPr lvl="1"/>
            <a:r>
              <a:rPr lang="pt-PT" dirty="0" smtClean="0"/>
              <a:t>Elevados conhecimentos técnicos</a:t>
            </a:r>
          </a:p>
          <a:p>
            <a:pPr lvl="2"/>
            <a:r>
              <a:rPr lang="pt-PT" dirty="0" smtClean="0"/>
              <a:t>Distinção entre qualidade de produtos</a:t>
            </a:r>
          </a:p>
          <a:p>
            <a:pPr lvl="2"/>
            <a:r>
              <a:rPr lang="pt-PT" dirty="0" smtClean="0"/>
              <a:t>Sazonalidade</a:t>
            </a:r>
          </a:p>
          <a:p>
            <a:pPr lvl="2"/>
            <a:r>
              <a:rPr lang="pt-PT" dirty="0" smtClean="0"/>
              <a:t>Leal e honesto</a:t>
            </a:r>
          </a:p>
          <a:p>
            <a:pPr lvl="2"/>
            <a:r>
              <a:rPr lang="pt-PT" dirty="0" smtClean="0"/>
              <a:t>Resistir ao suborno</a:t>
            </a:r>
          </a:p>
          <a:p>
            <a:pPr lvl="2"/>
            <a:r>
              <a:rPr lang="pt-PT" dirty="0" smtClean="0"/>
              <a:t>Atento a novos produtos e novos fornecedores.</a:t>
            </a:r>
          </a:p>
          <a:p>
            <a:pPr lvl="2"/>
            <a:endParaRPr lang="pt-PT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politica de compras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endParaRPr lang="pt-PT" dirty="0" smtClean="0"/>
          </a:p>
          <a:p>
            <a:r>
              <a:rPr lang="pt-PT" dirty="0" smtClean="0"/>
              <a:t>A politica de compras deve assegurar o bom funcionamento da operação com o menor investimento (7 momentos)</a:t>
            </a:r>
          </a:p>
          <a:p>
            <a:r>
              <a:rPr lang="pt-PT" b="1" dirty="0" smtClean="0"/>
              <a:t>1º Ponto de encomenda </a:t>
            </a:r>
            <a:r>
              <a:rPr lang="pt-PT" dirty="0" smtClean="0"/>
              <a:t>– Momento para dar ordem de compra.</a:t>
            </a:r>
          </a:p>
          <a:p>
            <a:pPr lvl="1"/>
            <a:r>
              <a:rPr lang="pt-PT" dirty="0" smtClean="0"/>
              <a:t>Depois de estipular um </a:t>
            </a:r>
            <a:r>
              <a:rPr lang="pt-PT" u="sng" dirty="0" smtClean="0"/>
              <a:t>stock </a:t>
            </a:r>
            <a:r>
              <a:rPr lang="pt-PT" u="sng" dirty="0" err="1" smtClean="0"/>
              <a:t>minimo</a:t>
            </a:r>
            <a:r>
              <a:rPr lang="pt-PT" i="1" dirty="0" smtClean="0"/>
              <a:t> (</a:t>
            </a:r>
            <a:r>
              <a:rPr lang="pt-PT" i="1" dirty="0" err="1" smtClean="0"/>
              <a:t>sm</a:t>
            </a:r>
            <a:r>
              <a:rPr lang="pt-PT" u="sng" dirty="0" smtClean="0"/>
              <a:t>), </a:t>
            </a:r>
            <a:r>
              <a:rPr lang="pt-PT" dirty="0" smtClean="0"/>
              <a:t>em função do seu </a:t>
            </a:r>
            <a:r>
              <a:rPr lang="pt-PT" u="sng" dirty="0" smtClean="0"/>
              <a:t>consumo</a:t>
            </a:r>
            <a:r>
              <a:rPr lang="pt-PT" dirty="0" smtClean="0"/>
              <a:t> </a:t>
            </a:r>
            <a:r>
              <a:rPr lang="pt-PT" u="sng" dirty="0" smtClean="0"/>
              <a:t>médio diário </a:t>
            </a:r>
            <a:r>
              <a:rPr lang="pt-PT" dirty="0" smtClean="0"/>
              <a:t>(</a:t>
            </a:r>
            <a:r>
              <a:rPr lang="pt-PT" i="1" dirty="0" err="1" smtClean="0"/>
              <a:t>cmd</a:t>
            </a:r>
            <a:r>
              <a:rPr lang="pt-PT" dirty="0" smtClean="0"/>
              <a:t>) e do seu tempo de aprovisionamento (ta), desde a sua encomenda até a sua entrega no estabelecimento</a:t>
            </a:r>
          </a:p>
          <a:p>
            <a:pPr lvl="1"/>
            <a:endParaRPr lang="pt-PT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Assim, quando o produto atinge o </a:t>
            </a:r>
            <a:r>
              <a:rPr lang="pt-PT" i="1" dirty="0" err="1" smtClean="0"/>
              <a:t>sm</a:t>
            </a:r>
            <a:r>
              <a:rPr lang="pt-PT" dirty="0" smtClean="0"/>
              <a:t> é a altura de encomendar</a:t>
            </a:r>
          </a:p>
          <a:p>
            <a:endParaRPr lang="pt-PT" dirty="0" smtClean="0"/>
          </a:p>
          <a:p>
            <a:pPr>
              <a:buNone/>
            </a:pPr>
            <a:r>
              <a:rPr lang="pt-PT" dirty="0" smtClean="0"/>
              <a:t>		</a:t>
            </a:r>
            <a:r>
              <a:rPr lang="pt-PT" i="1" dirty="0" err="1" smtClean="0"/>
              <a:t>sm=cmd*ta</a:t>
            </a:r>
            <a:endParaRPr lang="pt-PT" i="1" dirty="0" smtClean="0"/>
          </a:p>
          <a:p>
            <a:pPr>
              <a:buNone/>
            </a:pPr>
            <a:r>
              <a:rPr lang="pt-PT" i="1" dirty="0" err="1" smtClean="0"/>
              <a:t>Exercicio</a:t>
            </a:r>
            <a:r>
              <a:rPr lang="pt-PT" i="1" dirty="0" smtClean="0"/>
              <a:t>: </a:t>
            </a:r>
            <a:r>
              <a:rPr lang="pt-PT" dirty="0" smtClean="0"/>
              <a:t>Qual o stock mínimo de garrafas de vodka, sabendo que o consumo médio diário é de 10 garrafas e o tempo de aprovisionamento é de 5 dias?</a:t>
            </a:r>
            <a:endParaRPr lang="pt-PT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46800"/>
          </a:xfrm>
        </p:spPr>
        <p:txBody>
          <a:bodyPr>
            <a:normAutofit/>
          </a:bodyPr>
          <a:lstStyle/>
          <a:p>
            <a:r>
              <a:rPr lang="pt-PT" b="1" dirty="0" smtClean="0"/>
              <a:t>2º - Quantidades a comprar</a:t>
            </a:r>
          </a:p>
          <a:p>
            <a:pPr lvl="1"/>
            <a:r>
              <a:rPr lang="pt-PT" dirty="0" smtClean="0"/>
              <a:t>Depende da previsão da ocupação, do histórico </a:t>
            </a:r>
          </a:p>
          <a:p>
            <a:pPr lvl="1">
              <a:buNone/>
            </a:pPr>
            <a:r>
              <a:rPr lang="pt-PT" dirty="0" smtClean="0"/>
              <a:t>de consumo e do consumo médio dos diferentes produtos.</a:t>
            </a:r>
          </a:p>
          <a:p>
            <a:pPr lvl="1">
              <a:buNone/>
            </a:pPr>
            <a:r>
              <a:rPr lang="pt-PT" dirty="0" smtClean="0"/>
              <a:t>Para isso é necessário informação </a:t>
            </a:r>
            <a:r>
              <a:rPr lang="pt-PT" u="sng" dirty="0" smtClean="0"/>
              <a:t>atempada </a:t>
            </a:r>
            <a:r>
              <a:rPr lang="pt-PT" dirty="0" smtClean="0"/>
              <a:t>e </a:t>
            </a:r>
            <a:r>
              <a:rPr lang="pt-PT" u="sng" dirty="0" smtClean="0"/>
              <a:t>rigorosa </a:t>
            </a:r>
            <a:r>
              <a:rPr lang="pt-PT" dirty="0" smtClean="0"/>
              <a:t>da:</a:t>
            </a:r>
          </a:p>
          <a:p>
            <a:pPr lvl="1">
              <a:buNone/>
            </a:pPr>
            <a:r>
              <a:rPr lang="pt-PT" dirty="0" smtClean="0"/>
              <a:t>	 </a:t>
            </a:r>
            <a:r>
              <a:rPr lang="pt-PT" b="1" dirty="0" smtClean="0"/>
              <a:t>Recepção</a:t>
            </a:r>
            <a:r>
              <a:rPr lang="pt-PT" u="sng" dirty="0" smtClean="0"/>
              <a:t>:</a:t>
            </a:r>
          </a:p>
          <a:p>
            <a:pPr lvl="1">
              <a:buNone/>
            </a:pPr>
            <a:r>
              <a:rPr lang="pt-PT" dirty="0" smtClean="0"/>
              <a:t>			Pequenos almoços</a:t>
            </a:r>
          </a:p>
          <a:p>
            <a:pPr lvl="1">
              <a:buNone/>
            </a:pPr>
            <a:r>
              <a:rPr lang="pt-PT" dirty="0" smtClean="0"/>
              <a:t>			Grupos</a:t>
            </a:r>
          </a:p>
          <a:p>
            <a:pPr lvl="1">
              <a:buNone/>
            </a:pPr>
            <a:r>
              <a:rPr lang="pt-PT" b="1" dirty="0" smtClean="0"/>
              <a:t>		F&amp;B	</a:t>
            </a:r>
          </a:p>
          <a:p>
            <a:pPr lvl="1">
              <a:buNone/>
            </a:pPr>
            <a:r>
              <a:rPr lang="pt-PT" b="1" dirty="0" smtClean="0"/>
              <a:t>			</a:t>
            </a:r>
            <a:r>
              <a:rPr lang="pt-PT" dirty="0" smtClean="0"/>
              <a:t>Reservas de mesa</a:t>
            </a:r>
          </a:p>
          <a:p>
            <a:pPr lvl="1">
              <a:buNone/>
            </a:pPr>
            <a:r>
              <a:rPr lang="pt-PT" dirty="0" smtClean="0"/>
              <a:t>			Eventos </a:t>
            </a:r>
            <a:r>
              <a:rPr lang="pt-PT" dirty="0" err="1" smtClean="0"/>
              <a:t>especais</a:t>
            </a:r>
            <a:endParaRPr lang="pt-PT" dirty="0" smtClean="0"/>
          </a:p>
          <a:p>
            <a:pPr lvl="1">
              <a:buNone/>
            </a:pPr>
            <a:endParaRPr lang="pt-PT" b="1" dirty="0" smtClean="0"/>
          </a:p>
          <a:p>
            <a:pPr lvl="1"/>
            <a:endParaRPr lang="pt-P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46800"/>
          </a:xfrm>
        </p:spPr>
        <p:txBody>
          <a:bodyPr>
            <a:normAutofit lnSpcReduction="10000"/>
          </a:bodyPr>
          <a:lstStyle/>
          <a:p>
            <a:r>
              <a:rPr lang="pt-PT" b="1" dirty="0" smtClean="0"/>
              <a:t>3º - Rotação das existências em armazém “</a:t>
            </a:r>
            <a:r>
              <a:rPr lang="pt-PT" b="1" dirty="0" err="1" smtClean="0"/>
              <a:t>inventory</a:t>
            </a:r>
            <a:r>
              <a:rPr lang="pt-PT" b="1" dirty="0" smtClean="0"/>
              <a:t> </a:t>
            </a:r>
            <a:r>
              <a:rPr lang="pt-PT" b="1" dirty="0" err="1" smtClean="0"/>
              <a:t>turnover</a:t>
            </a:r>
            <a:r>
              <a:rPr lang="pt-PT" b="1" dirty="0" smtClean="0"/>
              <a:t>”</a:t>
            </a:r>
          </a:p>
          <a:p>
            <a:pPr lvl="1">
              <a:buNone/>
            </a:pPr>
            <a:r>
              <a:rPr lang="pt-PT" dirty="0" smtClean="0"/>
              <a:t>É um importante indicador de gestão, pois avalia a eficácia do serviço de compras. Quanto mais elevada a rotação de stocks, melhor o funcionamento da casa.</a:t>
            </a:r>
          </a:p>
          <a:p>
            <a:pPr lvl="1">
              <a:buNone/>
            </a:pPr>
            <a:r>
              <a:rPr lang="pt-PT" dirty="0" smtClean="0"/>
              <a:t>Definição: É a quantidade de vezes que uma ou mais mercadorias são adquiridas e consumidas num determinado período de tempo.</a:t>
            </a:r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r>
              <a:rPr lang="pt-PT" b="1" dirty="0" smtClean="0"/>
              <a:t>Turnover =  consumo mensal : stock </a:t>
            </a:r>
            <a:r>
              <a:rPr lang="pt-PT" b="1" dirty="0" err="1" smtClean="0"/>
              <a:t>médio*</a:t>
            </a:r>
            <a:endParaRPr lang="pt-PT" b="1" dirty="0" smtClean="0"/>
          </a:p>
          <a:p>
            <a:pPr lvl="1">
              <a:buNone/>
            </a:pPr>
            <a:endParaRPr lang="pt-PT" b="1" dirty="0" smtClean="0"/>
          </a:p>
          <a:p>
            <a:pPr lvl="1">
              <a:buNone/>
            </a:pPr>
            <a:r>
              <a:rPr lang="pt-PT" b="1" dirty="0" smtClean="0"/>
              <a:t>* </a:t>
            </a:r>
            <a:r>
              <a:rPr lang="pt-PT" dirty="0" smtClean="0"/>
              <a:t> Stock médio = (stock inicial +stock final)/2</a:t>
            </a:r>
            <a:endParaRPr lang="pt-PT" b="1" dirty="0" smtClean="0"/>
          </a:p>
          <a:p>
            <a:pPr lvl="1"/>
            <a:endParaRPr lang="pt-P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O </a:t>
            </a:r>
            <a:r>
              <a:rPr lang="pt-PT" dirty="0" err="1" smtClean="0"/>
              <a:t>turnover</a:t>
            </a:r>
            <a:r>
              <a:rPr lang="pt-PT" dirty="0" smtClean="0"/>
              <a:t> ideal é de 4 vezes, mas pode ser superior ou inferior.</a:t>
            </a:r>
          </a:p>
          <a:p>
            <a:r>
              <a:rPr lang="pt-PT" dirty="0" smtClean="0"/>
              <a:t>O investimento em stock é desaconselhável, no entanto, em situações de reduções de preço, ofertas especiais, promoções, ou constituição de garrafeiras, devemos repensar a situação.</a:t>
            </a:r>
            <a:endParaRPr lang="pt-P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pt-PT" b="1" dirty="0" smtClean="0"/>
              <a:t>4º – Prazos de pagamento</a:t>
            </a:r>
          </a:p>
          <a:p>
            <a:pPr lvl="1"/>
            <a:endParaRPr lang="pt-PT" dirty="0" smtClean="0"/>
          </a:p>
          <a:p>
            <a:pPr lvl="1"/>
            <a:r>
              <a:rPr lang="pt-PT" b="1" dirty="0" smtClean="0"/>
              <a:t>Pagamento a prazo</a:t>
            </a:r>
          </a:p>
          <a:p>
            <a:pPr lvl="2"/>
            <a:r>
              <a:rPr lang="pt-PT" dirty="0" smtClean="0"/>
              <a:t>Não há investimento em mercadorias.</a:t>
            </a:r>
          </a:p>
          <a:p>
            <a:pPr lvl="2"/>
            <a:r>
              <a:rPr lang="pt-PT" dirty="0" smtClean="0"/>
              <a:t>30, 60 e 90 dias</a:t>
            </a:r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b="1" dirty="0" smtClean="0"/>
              <a:t>Pronto Pagamento</a:t>
            </a:r>
          </a:p>
          <a:p>
            <a:pPr lvl="2"/>
            <a:r>
              <a:rPr lang="pt-PT" dirty="0" smtClean="0"/>
              <a:t>Benefícios</a:t>
            </a:r>
          </a:p>
          <a:p>
            <a:pPr lvl="3"/>
            <a:r>
              <a:rPr lang="pt-PT" dirty="0" smtClean="0"/>
              <a:t>Reduções de preço </a:t>
            </a:r>
          </a:p>
          <a:p>
            <a:pPr lvl="3"/>
            <a:r>
              <a:rPr lang="pt-PT" dirty="0" smtClean="0"/>
              <a:t>Ofertas de produto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44968"/>
          </a:xfrm>
        </p:spPr>
        <p:txBody>
          <a:bodyPr/>
          <a:lstStyle/>
          <a:p>
            <a:r>
              <a:rPr lang="pt-PT" dirty="0" smtClean="0"/>
              <a:t>O controlo de F&amp;B visa, </a:t>
            </a:r>
            <a:r>
              <a:rPr lang="pt-PT" u="sng" dirty="0" smtClean="0"/>
              <a:t>recolher</a:t>
            </a:r>
            <a:r>
              <a:rPr lang="pt-PT" dirty="0" smtClean="0"/>
              <a:t>, </a:t>
            </a:r>
            <a:r>
              <a:rPr lang="pt-PT" u="sng" dirty="0" smtClean="0"/>
              <a:t>organizar</a:t>
            </a:r>
            <a:r>
              <a:rPr lang="pt-PT" dirty="0" smtClean="0"/>
              <a:t>, </a:t>
            </a:r>
            <a:r>
              <a:rPr lang="pt-PT" u="sng" dirty="0" smtClean="0"/>
              <a:t>tratar </a:t>
            </a:r>
            <a:r>
              <a:rPr lang="pt-PT" dirty="0" smtClean="0"/>
              <a:t>e apresentar a </a:t>
            </a:r>
            <a:r>
              <a:rPr lang="pt-PT" u="sng" dirty="0" smtClean="0"/>
              <a:t>informação </a:t>
            </a:r>
            <a:r>
              <a:rPr lang="pt-PT" dirty="0" smtClean="0"/>
              <a:t>necessária, às chefias, recomendando eventuais medidas correctivas apropriadas para cada situação.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pt-PT" b="1" dirty="0" smtClean="0"/>
              <a:t>5º – Escolha do fornecedor</a:t>
            </a:r>
          </a:p>
          <a:p>
            <a:pPr lvl="1"/>
            <a:endParaRPr lang="pt-PT" b="1" dirty="0" smtClean="0"/>
          </a:p>
          <a:p>
            <a:pPr lvl="2"/>
            <a:r>
              <a:rPr lang="pt-PT" dirty="0" smtClean="0"/>
              <a:t>Muito Importante</a:t>
            </a:r>
          </a:p>
          <a:p>
            <a:pPr lvl="2"/>
            <a:r>
              <a:rPr lang="pt-PT" dirty="0" smtClean="0"/>
              <a:t>Mais do que 1 fornecedor para cada produto</a:t>
            </a:r>
          </a:p>
          <a:p>
            <a:pPr lvl="2"/>
            <a:r>
              <a:rPr lang="pt-PT" dirty="0" smtClean="0"/>
              <a:t>Alternar entre fornecedor</a:t>
            </a:r>
          </a:p>
          <a:p>
            <a:pPr lvl="2"/>
            <a:r>
              <a:rPr lang="pt-PT" dirty="0" smtClean="0"/>
              <a:t>Relação </a:t>
            </a:r>
            <a:r>
              <a:rPr lang="pt-PT" dirty="0" err="1" smtClean="0"/>
              <a:t>win-win</a:t>
            </a:r>
            <a:endParaRPr lang="pt-PT" dirty="0" smtClean="0"/>
          </a:p>
          <a:p>
            <a:pPr lvl="2"/>
            <a:r>
              <a:rPr lang="pt-PT" dirty="0" smtClean="0"/>
              <a:t>Escolher aqueles que apresentem melhor</a:t>
            </a:r>
            <a:r>
              <a:rPr lang="pt-PT" dirty="0" smtClean="0"/>
              <a:t> equilíbrio:</a:t>
            </a:r>
            <a:endParaRPr lang="pt-PT" dirty="0" smtClean="0"/>
          </a:p>
          <a:p>
            <a:pPr lvl="3"/>
            <a:r>
              <a:rPr lang="pt-PT" dirty="0" smtClean="0"/>
              <a:t>Qualidade</a:t>
            </a:r>
          </a:p>
          <a:p>
            <a:pPr lvl="3"/>
            <a:r>
              <a:rPr lang="pt-PT" dirty="0" smtClean="0"/>
              <a:t>Preço</a:t>
            </a:r>
          </a:p>
          <a:p>
            <a:pPr lvl="3"/>
            <a:r>
              <a:rPr lang="pt-PT" dirty="0" smtClean="0"/>
              <a:t>Condições de pagamento</a:t>
            </a:r>
          </a:p>
          <a:p>
            <a:pPr lvl="3"/>
            <a:r>
              <a:rPr lang="pt-PT" dirty="0" smtClean="0"/>
              <a:t>Prazo de </a:t>
            </a:r>
            <a:r>
              <a:rPr lang="pt-PT" dirty="0" err="1" smtClean="0"/>
              <a:t>entrga</a:t>
            </a:r>
            <a:endParaRPr lang="pt-PT" dirty="0" smtClean="0"/>
          </a:p>
          <a:p>
            <a:pPr lvl="3"/>
            <a:r>
              <a:rPr lang="pt-PT" dirty="0" smtClean="0"/>
              <a:t>Seriedade e solidez no mercado</a:t>
            </a:r>
          </a:p>
          <a:p>
            <a:pPr lvl="3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Fornecedor ideal </a:t>
            </a:r>
            <a:r>
              <a:rPr lang="pt-PT" dirty="0" smtClean="0"/>
              <a:t>–</a:t>
            </a:r>
            <a:r>
              <a:rPr lang="pt-PT" dirty="0" smtClean="0"/>
              <a:t> </a:t>
            </a:r>
            <a:r>
              <a:rPr lang="pt-PT" dirty="0" smtClean="0"/>
              <a:t>é </a:t>
            </a:r>
            <a:r>
              <a:rPr lang="pt-PT" dirty="0" smtClean="0"/>
              <a:t> aquele </a:t>
            </a:r>
            <a:r>
              <a:rPr lang="pt-PT" dirty="0" smtClean="0"/>
              <a:t>que apresenta o melhor produto, ao mais baixo preço, com prazo de pagamento mais alargado e entrega o mais rapidamente possível.</a:t>
            </a:r>
            <a:endParaRPr lang="pt-P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pt-PT" b="1" dirty="0" smtClean="0"/>
              <a:t>6º – Produtos armazenáveis e de consumo imediato</a:t>
            </a:r>
          </a:p>
          <a:p>
            <a:pPr lvl="1"/>
            <a:r>
              <a:rPr lang="pt-PT" dirty="0" smtClean="0"/>
              <a:t>Definição de quais os produtos que serão para fazer stock e quais os de consumo imediato.</a:t>
            </a:r>
          </a:p>
          <a:p>
            <a:pPr lvl="1"/>
            <a:r>
              <a:rPr lang="pt-PT" b="1" dirty="0" smtClean="0"/>
              <a:t>Exemplo:</a:t>
            </a:r>
          </a:p>
          <a:p>
            <a:pPr lvl="2"/>
            <a:r>
              <a:rPr lang="pt-PT" dirty="0" err="1" smtClean="0"/>
              <a:t>Prdutos</a:t>
            </a:r>
            <a:r>
              <a:rPr lang="pt-PT" dirty="0" smtClean="0"/>
              <a:t> em stock</a:t>
            </a:r>
          </a:p>
          <a:p>
            <a:pPr lvl="3"/>
            <a:r>
              <a:rPr lang="pt-PT" dirty="0" smtClean="0"/>
              <a:t>Conservas, compotas, bolachas, massas, arroz, </a:t>
            </a:r>
            <a:r>
              <a:rPr lang="pt-PT" dirty="0" err="1" smtClean="0"/>
              <a:t>cereiais</a:t>
            </a:r>
            <a:r>
              <a:rPr lang="pt-PT" dirty="0" smtClean="0"/>
              <a:t>, bebidas, congelados </a:t>
            </a:r>
            <a:r>
              <a:rPr lang="pt-PT" dirty="0" err="1" smtClean="0"/>
              <a:t>etc</a:t>
            </a:r>
            <a:r>
              <a:rPr lang="pt-PT" dirty="0" smtClean="0"/>
              <a:t> </a:t>
            </a:r>
          </a:p>
          <a:p>
            <a:pPr lvl="2"/>
            <a:r>
              <a:rPr lang="pt-PT" dirty="0" smtClean="0"/>
              <a:t>Produtos de consumo imediato:</a:t>
            </a:r>
          </a:p>
          <a:p>
            <a:pPr lvl="3"/>
            <a:r>
              <a:rPr lang="pt-PT" dirty="0" smtClean="0"/>
              <a:t>Peixe, carne, </a:t>
            </a:r>
            <a:r>
              <a:rPr lang="pt-PT" dirty="0" err="1" smtClean="0"/>
              <a:t>lacticineos</a:t>
            </a:r>
            <a:r>
              <a:rPr lang="pt-PT" dirty="0" smtClean="0"/>
              <a:t>, legumes, frutas e pão</a:t>
            </a:r>
          </a:p>
          <a:p>
            <a:pPr lvl="3"/>
            <a:endParaRPr lang="pt-PT" dirty="0" smtClean="0"/>
          </a:p>
          <a:p>
            <a:pPr lvl="2"/>
            <a:endParaRPr lang="pt-PT" dirty="0" smtClean="0"/>
          </a:p>
          <a:p>
            <a:pPr lvl="3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216400"/>
          </a:xfrm>
        </p:spPr>
        <p:txBody>
          <a:bodyPr>
            <a:normAutofit/>
          </a:bodyPr>
          <a:lstStyle/>
          <a:p>
            <a:r>
              <a:rPr lang="pt-PT" b="1" dirty="0" smtClean="0"/>
              <a:t>7º – Autorização para a compra</a:t>
            </a:r>
          </a:p>
          <a:p>
            <a:pPr lvl="1"/>
            <a:r>
              <a:rPr lang="pt-PT" dirty="0" smtClean="0"/>
              <a:t>Embora o chefe de compras tenha autonomia para realizar todas as compras.  O director de </a:t>
            </a:r>
            <a:r>
              <a:rPr lang="pt-PT" dirty="0" err="1" smtClean="0"/>
              <a:t>f&amp;b</a:t>
            </a:r>
            <a:r>
              <a:rPr lang="pt-PT" dirty="0" smtClean="0"/>
              <a:t> deverá analisar todos os documentos.</a:t>
            </a:r>
          </a:p>
          <a:p>
            <a:pPr lvl="1"/>
            <a:r>
              <a:rPr lang="pt-PT" dirty="0" smtClean="0"/>
              <a:t>O director financeiro deve verificar toda a documentação relacionada </a:t>
            </a:r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pPr lvl="3"/>
            <a:endParaRPr lang="pt-PT" dirty="0" smtClean="0"/>
          </a:p>
          <a:p>
            <a:pPr lvl="2"/>
            <a:endParaRPr lang="pt-PT" dirty="0" smtClean="0"/>
          </a:p>
          <a:p>
            <a:pPr lvl="3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endParaRPr lang="pt-PT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pt-PT" dirty="0" smtClean="0"/>
              <a:t>Documentação de apoio</a:t>
            </a:r>
            <a:endParaRPr lang="pt-P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0"/>
            <a:ext cx="8229600" cy="645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/>
              <a:t>			Ficha de especificação de produto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r>
              <a:rPr lang="pt-PT" dirty="0" smtClean="0"/>
              <a:t>Este documento permite identificar com exactidão que produto pretendo adquirir, minimizando as falhas de comunicação interna/externa, aumentando a eficiência.</a:t>
            </a:r>
          </a:p>
          <a:p>
            <a:r>
              <a:rPr lang="pt-PT" dirty="0" smtClean="0"/>
              <a:t>Devem estar agrupadas alfabeticamente por categorias/famílias de produtos.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620000" cy="203132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pt-PT" b="1" dirty="0" smtClean="0"/>
              <a:t>Produto:						Lombo de Novilho</a:t>
            </a:r>
          </a:p>
          <a:p>
            <a:r>
              <a:rPr lang="pt-PT" b="1" dirty="0" smtClean="0"/>
              <a:t>Aplicação: 					Restaurante Navegantes</a:t>
            </a:r>
          </a:p>
          <a:p>
            <a:r>
              <a:rPr lang="pt-PT" b="1" dirty="0" smtClean="0"/>
              <a:t>Qualidade:					Nacional</a:t>
            </a:r>
          </a:p>
          <a:p>
            <a:r>
              <a:rPr lang="pt-PT" b="1" dirty="0" smtClean="0"/>
              <a:t>Estado:						Fresca</a:t>
            </a:r>
          </a:p>
          <a:p>
            <a:r>
              <a:rPr lang="pt-PT" b="1" dirty="0" smtClean="0"/>
              <a:t>Observações:					Até 35% desperdício</a:t>
            </a:r>
          </a:p>
          <a:p>
            <a:r>
              <a:rPr lang="pt-PT" b="1" dirty="0" smtClean="0"/>
              <a:t>Fornecedores: 				Fonseca, Talho Nação, </a:t>
            </a:r>
            <a:r>
              <a:rPr lang="pt-PT" b="1" dirty="0" err="1" smtClean="0"/>
              <a:t>Sócarnes</a:t>
            </a:r>
            <a:endParaRPr lang="pt-PT" b="1" dirty="0" smtClean="0"/>
          </a:p>
          <a:p>
            <a:r>
              <a:rPr lang="pt-PT" b="1" dirty="0" smtClean="0"/>
              <a:t>Código informático:			00765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0"/>
            <a:ext cx="8229600" cy="645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/>
              <a:t>					Ficha de fornecedor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18415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Nome do fornecedor:			</a:t>
            </a:r>
            <a:r>
              <a:rPr lang="pt-PT" b="1" dirty="0" err="1" smtClean="0"/>
              <a:t>Sócarnes</a:t>
            </a:r>
            <a:r>
              <a:rPr lang="pt-PT" b="1" dirty="0" smtClean="0"/>
              <a:t>, </a:t>
            </a:r>
            <a:r>
              <a:rPr lang="pt-PT" b="1" dirty="0" err="1" smtClean="0"/>
              <a:t>Lda</a:t>
            </a:r>
            <a:endParaRPr lang="pt-PT" b="1" dirty="0" smtClean="0"/>
          </a:p>
          <a:p>
            <a:r>
              <a:rPr lang="pt-PT" b="1" dirty="0" smtClean="0"/>
              <a:t>Nome do Vendedor: 			Sr. António Carlos</a:t>
            </a:r>
          </a:p>
          <a:p>
            <a:r>
              <a:rPr lang="pt-PT" b="1" dirty="0" smtClean="0"/>
              <a:t>Morada:					 	Rua do Estádio Nacional</a:t>
            </a:r>
          </a:p>
          <a:p>
            <a:r>
              <a:rPr lang="pt-PT" b="1" dirty="0" smtClean="0"/>
              <a:t>telefone:						21990087</a:t>
            </a:r>
          </a:p>
          <a:p>
            <a:r>
              <a:rPr lang="pt-PT" b="1" dirty="0" smtClean="0"/>
              <a:t>Telemóvel:					916793432</a:t>
            </a:r>
          </a:p>
          <a:p>
            <a:r>
              <a:rPr lang="pt-PT" b="1" dirty="0" smtClean="0"/>
              <a:t>Prazo médio de entrega: 		Imediato</a:t>
            </a:r>
          </a:p>
          <a:p>
            <a:r>
              <a:rPr lang="pt-PT" b="1" dirty="0" smtClean="0"/>
              <a:t>Condições de Pagamento:		60 dias</a:t>
            </a:r>
          </a:p>
          <a:p>
            <a:r>
              <a:rPr lang="pt-PT" b="1" dirty="0" smtClean="0"/>
              <a:t>Principais produtos:			Carnes</a:t>
            </a:r>
          </a:p>
          <a:p>
            <a:r>
              <a:rPr lang="pt-PT" b="1" dirty="0" smtClean="0"/>
              <a:t>Observações:					Encerra ao domingo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pt-PT" dirty="0" smtClean="0"/>
              <a:t>Pedido de Compra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1"/>
          </a:xfrm>
          <a:ln w="127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PT" b="1" dirty="0" smtClean="0"/>
              <a:t>Pedido de Compra		</a:t>
            </a:r>
            <a:r>
              <a:rPr lang="pt-PT" dirty="0" smtClean="0"/>
              <a:t>	</a:t>
            </a:r>
            <a:r>
              <a:rPr lang="pt-PT" b="1" dirty="0" smtClean="0"/>
              <a:t>Secção: </a:t>
            </a:r>
            <a:r>
              <a:rPr lang="pt-PT" dirty="0" smtClean="0"/>
              <a:t>Bar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b="1" u="sng" dirty="0" smtClean="0"/>
              <a:t>Designação    Quantidade        Código    </a:t>
            </a:r>
            <a:r>
              <a:rPr lang="pt-PT" b="1" u="sng" dirty="0" err="1" smtClean="0"/>
              <a:t>Observ</a:t>
            </a:r>
            <a:r>
              <a:rPr lang="pt-PT" b="1" u="sng" dirty="0" smtClean="0"/>
              <a:t>.</a:t>
            </a:r>
          </a:p>
          <a:p>
            <a:pPr>
              <a:buNone/>
            </a:pPr>
            <a:r>
              <a:rPr lang="pt-PT" sz="1600" dirty="0" smtClean="0"/>
              <a:t>Vodka </a:t>
            </a:r>
            <a:r>
              <a:rPr lang="pt-PT" sz="1600" dirty="0" err="1" smtClean="0"/>
              <a:t>Absolut</a:t>
            </a:r>
            <a:r>
              <a:rPr lang="pt-PT" sz="1600" dirty="0" smtClean="0"/>
              <a:t>					15                                          	00434</a:t>
            </a:r>
          </a:p>
          <a:p>
            <a:pPr>
              <a:buNone/>
            </a:pPr>
            <a:r>
              <a:rPr lang="pt-PT" sz="1600" dirty="0" smtClean="0"/>
              <a:t>Whisky J&amp;B					20					08768</a:t>
            </a:r>
          </a:p>
          <a:p>
            <a:pPr>
              <a:buNone/>
            </a:pPr>
            <a:r>
              <a:rPr lang="pt-PT" sz="1600" dirty="0" smtClean="0"/>
              <a:t>Gin </a:t>
            </a:r>
            <a:r>
              <a:rPr lang="pt-PT" sz="1600" dirty="0" err="1" smtClean="0"/>
              <a:t>Gordons</a:t>
            </a:r>
            <a:r>
              <a:rPr lang="pt-PT" sz="1600" dirty="0" smtClean="0"/>
              <a:t>					10 					06788</a:t>
            </a:r>
          </a:p>
          <a:p>
            <a:pPr>
              <a:buNone/>
            </a:pPr>
            <a:r>
              <a:rPr lang="pt-PT" sz="1600" dirty="0" err="1" smtClean="0"/>
              <a:t>Tequilha</a:t>
            </a:r>
            <a:r>
              <a:rPr lang="pt-PT" sz="1600" dirty="0" smtClean="0"/>
              <a:t> </a:t>
            </a:r>
            <a:r>
              <a:rPr lang="pt-PT" sz="1600" dirty="0" err="1" smtClean="0"/>
              <a:t>Sierra</a:t>
            </a:r>
            <a:r>
              <a:rPr lang="pt-PT" sz="1600" dirty="0" smtClean="0"/>
              <a:t>					8					07856</a:t>
            </a:r>
          </a:p>
          <a:p>
            <a:pPr>
              <a:buNone/>
            </a:pPr>
            <a:r>
              <a:rPr lang="pt-PT" sz="1600" dirty="0" smtClean="0"/>
              <a:t>Coca cola (33 cl)					100					09675</a:t>
            </a:r>
          </a:p>
          <a:p>
            <a:pPr>
              <a:buNone/>
            </a:pPr>
            <a:r>
              <a:rPr lang="pt-PT" sz="1600" b="1" dirty="0" smtClean="0"/>
              <a:t>				</a:t>
            </a:r>
          </a:p>
          <a:p>
            <a:pPr>
              <a:buNone/>
            </a:pPr>
            <a:r>
              <a:rPr lang="pt-PT" sz="1600" b="1" dirty="0" smtClean="0"/>
              <a:t>														Data: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5588000"/>
          </a:xfrm>
        </p:spPr>
        <p:txBody>
          <a:bodyPr/>
          <a:lstStyle/>
          <a:p>
            <a:r>
              <a:rPr lang="pt-PT" dirty="0" smtClean="0"/>
              <a:t>Este impresso é utilizado pelos chefes dos vários serviços para solicitarem ao departamento de compras a aquisição de certos produtos</a:t>
            </a:r>
          </a:p>
          <a:p>
            <a:endParaRPr lang="pt-PT" dirty="0" smtClean="0"/>
          </a:p>
          <a:p>
            <a:r>
              <a:rPr lang="pt-PT" dirty="0" smtClean="0"/>
              <a:t>É emitido em duplicado, o original segue para o chefe de compras, a cópia fica com a pessoa que faz o pedido para posterior conferência da mercadoria.</a:t>
            </a:r>
            <a:endParaRPr lang="pt-P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800"/>
            <a:ext cx="8229600" cy="1143000"/>
          </a:xfrm>
        </p:spPr>
        <p:txBody>
          <a:bodyPr/>
          <a:lstStyle/>
          <a:p>
            <a:r>
              <a:rPr lang="pt-PT" dirty="0" smtClean="0"/>
              <a:t>RECEPÇÃO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64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EXEMPLO: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1278"/>
            <a:ext cx="8378789" cy="5384358"/>
          </a:xfrm>
        </p:spPr>
        <p:txBody>
          <a:bodyPr/>
          <a:lstStyle/>
          <a:p>
            <a:r>
              <a:rPr lang="pt-PT" dirty="0" smtClean="0"/>
              <a:t>Se num determinado Bar está definido que a capacidade de uma garrafa de Vodka é de 15 doses, e se verificam constantemente vendas inferiores ao seu potencial, impõe-se a aplicação de medidas para resolver este assunto.</a:t>
            </a:r>
          </a:p>
          <a:p>
            <a:pPr lvl="1"/>
            <a:r>
              <a:rPr lang="pt-PT" dirty="0" smtClean="0"/>
              <a:t>Será que o barman está a servir as doses estipuladas?</a:t>
            </a:r>
          </a:p>
          <a:p>
            <a:pPr lvl="1"/>
            <a:r>
              <a:rPr lang="pt-PT" dirty="0" smtClean="0"/>
              <a:t>Estará ele a facturar uma marca e a vender outra?</a:t>
            </a:r>
          </a:p>
          <a:p>
            <a:pPr lvl="1"/>
            <a:r>
              <a:rPr lang="pt-PT" dirty="0" smtClean="0"/>
              <a:t>Será que o barman não registou a venda?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Recepção de Mercadorias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Algumas empresas não exercem procedimentos de controlo por considerarem moroso ou desnecessário, o que implica que fornecedores mais apressados ou distraídos registem nas facturas ou nas guias de remessa quantidades diferentes das que foram entregues.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054600"/>
            <a:ext cx="13208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 Quem recebe as mercadorias?</a:t>
            </a:r>
          </a:p>
          <a:p>
            <a:pPr lvl="1"/>
            <a:r>
              <a:rPr lang="pt-PT" dirty="0" err="1" smtClean="0"/>
              <a:t>Receiver</a:t>
            </a:r>
            <a:r>
              <a:rPr lang="pt-PT" dirty="0" smtClean="0"/>
              <a:t> : Um funcionário do economato. Se</a:t>
            </a:r>
            <a:r>
              <a:rPr lang="pt-PT" dirty="0" smtClean="0"/>
              <a:t> possível </a:t>
            </a:r>
            <a:r>
              <a:rPr lang="pt-PT" dirty="0" smtClean="0"/>
              <a:t>na presença do chefe de cozinha.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4394200"/>
            <a:ext cx="2749550" cy="190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4343400"/>
            <a:ext cx="19685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Localização e equipamento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  Localização:</a:t>
            </a:r>
          </a:p>
          <a:p>
            <a:pPr lvl="1"/>
            <a:r>
              <a:rPr lang="pt-PT" dirty="0" smtClean="0"/>
              <a:t>O cais de recepção de mercadorias, deve localizar-se, entre a entrada de serviço e o armazém, no mesmo piso que os locais de produção e de serviço para evitar desperdícios de tempo e equipamento.</a:t>
            </a:r>
          </a:p>
          <a:p>
            <a:r>
              <a:rPr lang="pt-PT" dirty="0" smtClean="0"/>
              <a:t>Equipamento:</a:t>
            </a:r>
          </a:p>
          <a:p>
            <a:pPr lvl="1"/>
            <a:r>
              <a:rPr lang="pt-PT" dirty="0" smtClean="0"/>
              <a:t>Balança decimal</a:t>
            </a:r>
          </a:p>
          <a:p>
            <a:pPr lvl="1"/>
            <a:r>
              <a:rPr lang="pt-PT" dirty="0" smtClean="0"/>
              <a:t>Balança de plataforma</a:t>
            </a:r>
          </a:p>
          <a:p>
            <a:pPr lvl="1"/>
            <a:r>
              <a:rPr lang="pt-PT" dirty="0" smtClean="0"/>
              <a:t>Carros para transporte</a:t>
            </a:r>
          </a:p>
          <a:p>
            <a:pPr lvl="1"/>
            <a:r>
              <a:rPr lang="pt-PT" dirty="0" smtClean="0"/>
              <a:t>Mangueira e vassouras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4254500"/>
            <a:ext cx="11049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5461000"/>
            <a:ext cx="13589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50" y="4114800"/>
            <a:ext cx="12573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Normas de recepção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Fixação de horário para a recepção dos </a:t>
            </a:r>
            <a:r>
              <a:rPr lang="pt-PT" dirty="0" smtClean="0"/>
              <a:t>diferentes </a:t>
            </a:r>
            <a:r>
              <a:rPr lang="pt-PT" dirty="0" smtClean="0"/>
              <a:t>produtos (normalmente manhã)</a:t>
            </a:r>
          </a:p>
          <a:p>
            <a:r>
              <a:rPr lang="pt-PT" dirty="0" smtClean="0"/>
              <a:t>Verificação de:</a:t>
            </a:r>
          </a:p>
          <a:p>
            <a:pPr lvl="1"/>
            <a:r>
              <a:rPr lang="pt-PT" dirty="0" smtClean="0"/>
              <a:t>Qualidade ou marca</a:t>
            </a:r>
          </a:p>
          <a:p>
            <a:pPr lvl="1"/>
            <a:r>
              <a:rPr lang="pt-PT" dirty="0" smtClean="0"/>
              <a:t>Quantidade</a:t>
            </a:r>
          </a:p>
          <a:p>
            <a:pPr lvl="1"/>
            <a:r>
              <a:rPr lang="pt-PT" dirty="0" smtClean="0"/>
              <a:t>Estado de conservação</a:t>
            </a:r>
          </a:p>
          <a:p>
            <a:pPr lvl="1"/>
            <a:r>
              <a:rPr lang="pt-PT" dirty="0" smtClean="0"/>
              <a:t>Preço</a:t>
            </a:r>
          </a:p>
          <a:p>
            <a:r>
              <a:rPr lang="pt-PT" dirty="0" smtClean="0"/>
              <a:t>Conferir se o produto confere com o pedido de compra e guia de remessa/factura.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Se a mercadoria não satisfazer algum dos</a:t>
            </a:r>
            <a:r>
              <a:rPr lang="pt-PT" dirty="0" smtClean="0"/>
              <a:t> requisitos </a:t>
            </a:r>
            <a:r>
              <a:rPr lang="pt-PT" dirty="0" smtClean="0"/>
              <a:t>é feita uma nota de devolução, indicando a razão .</a:t>
            </a:r>
          </a:p>
          <a:p>
            <a:r>
              <a:rPr lang="pt-PT" dirty="0" smtClean="0"/>
              <a:t>Logo que recebida e conferida enviar produtos para as secções.</a:t>
            </a:r>
            <a:endParaRPr lang="pt-P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Ficha de armazenamento frigorífico </a:t>
            </a:r>
            <a:r>
              <a:rPr lang="pt-PT" i="1" dirty="0" smtClean="0"/>
              <a:t>(</a:t>
            </a:r>
            <a:r>
              <a:rPr lang="pt-PT" i="1" dirty="0" err="1" smtClean="0"/>
              <a:t>meat</a:t>
            </a:r>
            <a:r>
              <a:rPr lang="pt-PT" i="1" dirty="0" smtClean="0"/>
              <a:t> </a:t>
            </a:r>
            <a:r>
              <a:rPr lang="pt-PT" i="1" dirty="0" err="1" smtClean="0"/>
              <a:t>tag</a:t>
            </a:r>
            <a:r>
              <a:rPr lang="pt-PT" i="1" dirty="0" smtClean="0"/>
              <a:t>)</a:t>
            </a:r>
            <a:endParaRPr lang="pt-P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5100"/>
            <a:ext cx="8229600" cy="2151063"/>
          </a:xfrm>
        </p:spPr>
        <p:txBody>
          <a:bodyPr/>
          <a:lstStyle/>
          <a:p>
            <a:r>
              <a:rPr lang="pt-PT" dirty="0" smtClean="0"/>
              <a:t>É utilizada na recepção de carne e peixes frescos para posterior armazenagem frigorífica.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2705100" y="2057400"/>
            <a:ext cx="4254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Produto				Lombo de Novilho</a:t>
            </a:r>
          </a:p>
          <a:p>
            <a:r>
              <a:rPr lang="pt-PT" dirty="0" smtClean="0"/>
              <a:t>Fornecedor			</a:t>
            </a:r>
            <a:r>
              <a:rPr lang="pt-PT" dirty="0" err="1" smtClean="0"/>
              <a:t>Sócarnes</a:t>
            </a:r>
            <a:endParaRPr lang="pt-PT" dirty="0" smtClean="0"/>
          </a:p>
          <a:p>
            <a:r>
              <a:rPr lang="pt-PT" dirty="0" smtClean="0"/>
              <a:t>Data de recepção		12/04/2010</a:t>
            </a:r>
          </a:p>
          <a:p>
            <a:r>
              <a:rPr lang="pt-PT" dirty="0" smtClean="0"/>
              <a:t>Peso					10Kg</a:t>
            </a:r>
          </a:p>
          <a:p>
            <a:r>
              <a:rPr lang="pt-PT" dirty="0" smtClean="0"/>
              <a:t>Preço unitário			15€</a:t>
            </a:r>
          </a:p>
          <a:p>
            <a:r>
              <a:rPr lang="pt-PT" dirty="0" smtClean="0"/>
              <a:t>Preço total			150€</a:t>
            </a:r>
            <a:endParaRPr lang="pt-P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É um valioso instrumento de controlo pois:</a:t>
            </a:r>
          </a:p>
          <a:p>
            <a:pPr lvl="1"/>
            <a:r>
              <a:rPr lang="pt-PT" dirty="0" smtClean="0"/>
              <a:t>Permite controlar perdas de peso do produto</a:t>
            </a:r>
          </a:p>
          <a:p>
            <a:pPr lvl="1"/>
            <a:r>
              <a:rPr lang="pt-PT" dirty="0" smtClean="0"/>
              <a:t>Facilita o trabalho de inventariação</a:t>
            </a:r>
          </a:p>
          <a:p>
            <a:pPr lvl="1"/>
            <a:r>
              <a:rPr lang="pt-PT" dirty="0" smtClean="0"/>
              <a:t>Indica o a data do armazenamento, logo as prioridades de consumo</a:t>
            </a:r>
          </a:p>
          <a:p>
            <a:r>
              <a:rPr lang="pt-PT" dirty="0" smtClean="0"/>
              <a:t>É emitida em duplicado. O original é colocado junto do produto, dentro de uma embalagem plástica, enquanto o duplicado segue para a secção de controlo.</a:t>
            </a:r>
            <a:endParaRPr lang="pt-P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Registo de entrada de mercadorias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Todas as mercadorias que dão entrada num estabelecimento têm que ser registadas por forma a obter-se um controlo eficaz.</a:t>
            </a:r>
          </a:p>
          <a:p>
            <a:r>
              <a:rPr lang="pt-PT" dirty="0" smtClean="0"/>
              <a:t>No exemplo seguinte podemos analisar os produtos, as quantidades, os fornecedores, a numeração dos documentos, os preços unitários e os preços totais, bem como, destino das mercadorias.</a:t>
            </a:r>
            <a:endParaRPr lang="pt-P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6700" y="723900"/>
          <a:ext cx="8635999" cy="601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41"/>
                <a:gridCol w="876460"/>
                <a:gridCol w="1438204"/>
                <a:gridCol w="1394213"/>
                <a:gridCol w="1082884"/>
                <a:gridCol w="1295998"/>
                <a:gridCol w="1181099"/>
              </a:tblGrid>
              <a:tr h="386860">
                <a:tc gridSpan="4">
                  <a:txBody>
                    <a:bodyPr/>
                    <a:lstStyle/>
                    <a:p>
                      <a:r>
                        <a:rPr lang="pt-PT" dirty="0" smtClean="0"/>
                        <a:t>Mapa de entrada de Mercadorias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Data: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Quant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Nº </a:t>
                      </a:r>
                      <a:r>
                        <a:rPr lang="pt-PT" dirty="0" err="1" smtClean="0"/>
                        <a:t>doc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Produto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Pr</a:t>
                      </a:r>
                      <a:r>
                        <a:rPr lang="pt-PT" dirty="0" smtClean="0"/>
                        <a:t> unitário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Pr</a:t>
                      </a:r>
                      <a:r>
                        <a:rPr lang="pt-PT" baseline="0" dirty="0" smtClean="0"/>
                        <a:t> total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Destino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Fornecedor</a:t>
                      </a:r>
                      <a:endParaRPr lang="pt-PT" dirty="0"/>
                    </a:p>
                  </a:txBody>
                  <a:tcPr/>
                </a:tc>
              </a:tr>
              <a:tr h="667731">
                <a:tc>
                  <a:txBody>
                    <a:bodyPr/>
                    <a:lstStyle/>
                    <a:p>
                      <a:r>
                        <a:rPr lang="pt-PT" dirty="0" smtClean="0"/>
                        <a:t>10 kg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0001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Lombo porco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150€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Cozinha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Sócarnes</a:t>
                      </a:r>
                      <a:endParaRPr lang="pt-PT" dirty="0"/>
                    </a:p>
                  </a:txBody>
                  <a:tcPr/>
                </a:tc>
              </a:tr>
              <a:tr h="667731">
                <a:tc>
                  <a:txBody>
                    <a:bodyPr/>
                    <a:lstStyle/>
                    <a:p>
                      <a:r>
                        <a:rPr lang="pt-PT" dirty="0" smtClean="0"/>
                        <a:t>20 kg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0001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Salsichas porco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7,5€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150€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Cozinha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Sócarnes</a:t>
                      </a:r>
                      <a:endParaRPr lang="pt-PT" dirty="0"/>
                    </a:p>
                  </a:txBody>
                  <a:tcPr/>
                </a:tc>
              </a:tr>
              <a:tr h="667731">
                <a:tc>
                  <a:txBody>
                    <a:bodyPr/>
                    <a:lstStyle/>
                    <a:p>
                      <a:r>
                        <a:rPr lang="pt-PT" dirty="0" smtClean="0"/>
                        <a:t>30 </a:t>
                      </a:r>
                      <a:r>
                        <a:rPr lang="pt-PT" dirty="0" err="1" smtClean="0"/>
                        <a:t>lt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0101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Tomate pelado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5,5€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165€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Economato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Makro</a:t>
                      </a:r>
                      <a:endParaRPr lang="pt-PT" dirty="0"/>
                    </a:p>
                  </a:txBody>
                  <a:tcPr/>
                </a:tc>
              </a:tr>
              <a:tr h="667731">
                <a:tc>
                  <a:txBody>
                    <a:bodyPr/>
                    <a:lstStyle/>
                    <a:p>
                      <a:r>
                        <a:rPr lang="pt-PT" dirty="0" smtClean="0"/>
                        <a:t>12 </a:t>
                      </a:r>
                      <a:r>
                        <a:rPr lang="pt-PT" dirty="0" err="1" smtClean="0"/>
                        <a:t>lt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0101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Azite</a:t>
                      </a:r>
                      <a:r>
                        <a:rPr lang="pt-PT" dirty="0" smtClean="0"/>
                        <a:t> 0,7º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6,5€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78€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Economato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Makro</a:t>
                      </a:r>
                      <a:endParaRPr lang="pt-PT" dirty="0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r>
                        <a:rPr lang="pt-PT" dirty="0" smtClean="0"/>
                        <a:t>Total: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543€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r>
                        <a:rPr lang="pt-PT" dirty="0" smtClean="0"/>
                        <a:t>Cozinha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300€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r>
                        <a:rPr lang="pt-PT" dirty="0" smtClean="0"/>
                        <a:t>Economato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243€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686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Controlo da recepção de mercadorias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Cabe ao controlador verificar periodicamente o cumprimento destas normas.</a:t>
            </a:r>
          </a:p>
          <a:p>
            <a:r>
              <a:rPr lang="pt-PT" dirty="0" smtClean="0"/>
              <a:t>Devem controlados os seguintes pontos:</a:t>
            </a:r>
          </a:p>
          <a:p>
            <a:pPr lvl="1"/>
            <a:r>
              <a:rPr lang="pt-PT" dirty="0" smtClean="0"/>
              <a:t>Higiene do cais de recepção</a:t>
            </a:r>
          </a:p>
          <a:p>
            <a:pPr lvl="1"/>
            <a:r>
              <a:rPr lang="pt-PT" dirty="0" smtClean="0"/>
              <a:t>Estado dos equipamentos</a:t>
            </a:r>
          </a:p>
          <a:p>
            <a:pPr lvl="1"/>
            <a:r>
              <a:rPr lang="pt-PT" dirty="0" smtClean="0"/>
              <a:t>Pesagem</a:t>
            </a:r>
          </a:p>
          <a:p>
            <a:pPr lvl="1"/>
            <a:r>
              <a:rPr lang="pt-PT" dirty="0" smtClean="0"/>
              <a:t>Contagem de mercadorias</a:t>
            </a:r>
          </a:p>
          <a:p>
            <a:pPr lvl="1"/>
            <a:r>
              <a:rPr lang="pt-PT" dirty="0" smtClean="0"/>
              <a:t>Análise dos preços</a:t>
            </a:r>
          </a:p>
          <a:p>
            <a:pPr lvl="1"/>
            <a:r>
              <a:rPr lang="pt-PT" dirty="0" smtClean="0"/>
              <a:t>Verificação da qualidade e estado de conservação</a:t>
            </a:r>
          </a:p>
          <a:p>
            <a:pPr lvl="1"/>
            <a:r>
              <a:rPr lang="pt-PT" dirty="0" smtClean="0"/>
              <a:t>Preenchimento das </a:t>
            </a:r>
            <a:r>
              <a:rPr lang="pt-PT" dirty="0" err="1" smtClean="0"/>
              <a:t>meet</a:t>
            </a:r>
            <a:r>
              <a:rPr lang="pt-PT" dirty="0" smtClean="0"/>
              <a:t> </a:t>
            </a:r>
            <a:r>
              <a:rPr lang="pt-PT" dirty="0" err="1" smtClean="0"/>
              <a:t>tags</a:t>
            </a:r>
            <a:endParaRPr lang="pt-PT" dirty="0" smtClean="0"/>
          </a:p>
          <a:p>
            <a:pPr lvl="1"/>
            <a:r>
              <a:rPr lang="pt-PT" dirty="0" smtClean="0"/>
              <a:t>Mapas de entradas de mercadorias vs guias de remessa/facturas</a:t>
            </a:r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Todos os produtos utilizados nas operações de </a:t>
            </a:r>
            <a:r>
              <a:rPr lang="pt-PT" dirty="0" err="1" smtClean="0"/>
              <a:t>f&amp;b</a:t>
            </a:r>
            <a:r>
              <a:rPr lang="pt-PT" dirty="0" smtClean="0"/>
              <a:t>, matérias primas ou produtos acabados, devem ser alvo de um controlo permanente e sistemático em todas as fases do seu circuito, desde a sua compra até ao seu consumo, de forma a garantir o seu melhor desempenho.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300"/>
            <a:ext cx="8229600" cy="1143000"/>
          </a:xfrm>
        </p:spPr>
        <p:txBody>
          <a:bodyPr/>
          <a:lstStyle/>
          <a:p>
            <a:r>
              <a:rPr lang="pt-PT" dirty="0" smtClean="0"/>
              <a:t>Armazenagem</a:t>
            </a:r>
            <a:endParaRPr lang="pt-PT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686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>
              <a:ea typeface="ＭＳ Ｐゴシック" pitchFamily="32" charset="-128"/>
              <a:cs typeface="ＭＳ Ｐゴシック" pitchFamily="32" charset="-128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0"/>
            <a:ext cx="6419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448050"/>
            <a:ext cx="26574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143375"/>
            <a:ext cx="350043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718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Armazenagem de Mercadorias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São frequentes as deteriorações de produtos em armazém devido a :</a:t>
            </a:r>
          </a:p>
          <a:p>
            <a:pPr lvl="1"/>
            <a:r>
              <a:rPr lang="pt-PT" dirty="0" smtClean="0"/>
              <a:t>Temperaturas desadequadas</a:t>
            </a:r>
          </a:p>
          <a:p>
            <a:pPr lvl="1"/>
            <a:r>
              <a:rPr lang="pt-PT" dirty="0" smtClean="0"/>
              <a:t>Excessivo grau de humidade</a:t>
            </a:r>
          </a:p>
          <a:p>
            <a:pPr lvl="1"/>
            <a:r>
              <a:rPr lang="pt-PT" dirty="0" smtClean="0"/>
              <a:t>Períodos excessivos de armazenagem</a:t>
            </a:r>
          </a:p>
          <a:p>
            <a:pPr lvl="1"/>
            <a:r>
              <a:rPr lang="pt-PT" dirty="0" smtClean="0"/>
              <a:t>Ventilação insuficiente</a:t>
            </a:r>
          </a:p>
          <a:p>
            <a:pPr lvl="1"/>
            <a:r>
              <a:rPr lang="pt-PT" dirty="0" smtClean="0"/>
              <a:t>Inadequada separação dos alimentos</a:t>
            </a:r>
          </a:p>
          <a:p>
            <a:pPr lvl="1"/>
            <a:r>
              <a:rPr lang="pt-PT" dirty="0" smtClean="0"/>
              <a:t>Falta de condições de higiene</a:t>
            </a:r>
          </a:p>
          <a:p>
            <a:pPr lvl="1"/>
            <a:r>
              <a:rPr lang="pt-PT" dirty="0" smtClean="0"/>
              <a:t>Tempo excessivo entre a entrega e a armazenagem de mercadorias.</a:t>
            </a:r>
          </a:p>
          <a:p>
            <a:endParaRPr lang="pt-PT" dirty="0" smtClean="0"/>
          </a:p>
          <a:p>
            <a:pPr lvl="1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Armazéns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Despensa ou Economato</a:t>
            </a:r>
          </a:p>
          <a:p>
            <a:pPr lvl="1"/>
            <a:r>
              <a:rPr lang="pt-PT" dirty="0" smtClean="0"/>
              <a:t>Géneros alimentares não perecíveis. Enlatados, enfrascados, ensacados, engarrafados, empacotados, etc...</a:t>
            </a:r>
          </a:p>
          <a:p>
            <a:pPr lvl="1"/>
            <a:r>
              <a:rPr lang="pt-PT" dirty="0" smtClean="0"/>
              <a:t>Deve estar</a:t>
            </a:r>
            <a:r>
              <a:rPr lang="pt-PT" dirty="0" smtClean="0"/>
              <a:t> próximo </a:t>
            </a:r>
            <a:r>
              <a:rPr lang="pt-PT" dirty="0" smtClean="0"/>
              <a:t>do cais de recepção de mercadorias</a:t>
            </a:r>
          </a:p>
          <a:p>
            <a:pPr lvl="1"/>
            <a:r>
              <a:rPr lang="pt-PT" dirty="0" smtClean="0"/>
              <a:t>Dever </a:t>
            </a:r>
            <a:r>
              <a:rPr lang="pt-PT" dirty="0" smtClean="0"/>
              <a:t>ser </a:t>
            </a:r>
            <a:r>
              <a:rPr lang="pt-PT" dirty="0" smtClean="0"/>
              <a:t>fresco, arejado, com pouca humidade, bem iluminado, revestido com materiais </a:t>
            </a:r>
            <a:r>
              <a:rPr lang="pt-PT" dirty="0" err="1" smtClean="0"/>
              <a:t>lavaveis</a:t>
            </a:r>
            <a:r>
              <a:rPr lang="pt-PT" dirty="0" smtClean="0"/>
              <a:t> e equipado com bancadas e prateleiras</a:t>
            </a:r>
          </a:p>
          <a:p>
            <a:pPr lvl="1"/>
            <a:endParaRPr lang="pt-PT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Câmaras frigoríficas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Destinam-se a conservar os alimentos deterioráveis, que necessitam de frio para prolongarem a sua durabilidade.</a:t>
            </a:r>
          </a:p>
          <a:p>
            <a:r>
              <a:rPr lang="pt-PT" dirty="0" smtClean="0"/>
              <a:t>Não deve haver misturas de alimentos, para evitar a transmissão de cheiros e respeitas as suas diferentes temperaturas de conservação.</a:t>
            </a:r>
          </a:p>
          <a:p>
            <a:r>
              <a:rPr lang="pt-PT" dirty="0" smtClean="0"/>
              <a:t>Deverá existir 5 câmaras frigorificas de modo a respeitar as seguintes temperaturas</a:t>
            </a:r>
            <a:endParaRPr lang="pt-PT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Produto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Temperatura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Frutas</a:t>
                      </a:r>
                      <a:r>
                        <a:rPr lang="pt-PT" baseline="0" dirty="0" smtClean="0"/>
                        <a:t> e Legumes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 a 6º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Carnes e Aves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 a 3º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Peixes e Mariscos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 a 1º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Leite e derivados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a 4º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Conservação de Congelados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-18º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080000"/>
            <a:ext cx="13462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5391150"/>
            <a:ext cx="17780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953000"/>
            <a:ext cx="9906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Cave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Onde se armazenam todas as bebidas.</a:t>
            </a:r>
          </a:p>
          <a:p>
            <a:r>
              <a:rPr lang="pt-PT" dirty="0" smtClean="0"/>
              <a:t>Deve situar-se abaixo do piso térreo para melhor conservação dos vinhos.</a:t>
            </a:r>
          </a:p>
          <a:p>
            <a:r>
              <a:rPr lang="pt-PT" dirty="0" smtClean="0"/>
              <a:t>A temperatura deve estar entre os 8 e 13º</a:t>
            </a:r>
          </a:p>
          <a:p>
            <a:r>
              <a:rPr lang="pt-PT" dirty="0" smtClean="0"/>
              <a:t>Sem entrada de luz natural para evitar a oxidação dos vinhos.</a:t>
            </a:r>
          </a:p>
          <a:p>
            <a:r>
              <a:rPr lang="pt-PT" dirty="0" smtClean="0"/>
              <a:t>Longe de caldeiras, tubagens elevadores, ou outras instalações que produzam ruído, calor ou trepidações.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Artigos de papelaria, drogaria e manutenção</a:t>
            </a:r>
          </a:p>
          <a:p>
            <a:pPr lvl="1"/>
            <a:r>
              <a:rPr lang="pt-PT" dirty="0" smtClean="0"/>
              <a:t>Deverá existir pequenos armazéns separados para cada família de produtos</a:t>
            </a:r>
          </a:p>
          <a:p>
            <a:r>
              <a:rPr lang="pt-PT" dirty="0" smtClean="0"/>
              <a:t>Reserva de Material</a:t>
            </a:r>
          </a:p>
          <a:p>
            <a:pPr lvl="1"/>
            <a:r>
              <a:rPr lang="pt-PT" dirty="0" smtClean="0"/>
              <a:t>Arrumação de equipamento de reserva, como, mesas, cadeiras, roupa de mesa, talheres, loiças, vidros, etc..</a:t>
            </a:r>
            <a:endParaRPr lang="pt-P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Codificação dos produtos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Todos os produtos que entram em armazém devem ser </a:t>
            </a:r>
            <a:r>
              <a:rPr lang="pt-PT" u="sng" dirty="0" smtClean="0"/>
              <a:t>codificados,</a:t>
            </a:r>
            <a:r>
              <a:rPr lang="pt-PT" dirty="0" smtClean="0"/>
              <a:t> não só para dar entrada e saída no sistema informático, como também para facilitar a arrumação.</a:t>
            </a:r>
          </a:p>
          <a:p>
            <a:r>
              <a:rPr lang="pt-PT" dirty="0" smtClean="0"/>
              <a:t>Este procedimento obriga a um ordenamento </a:t>
            </a:r>
            <a:r>
              <a:rPr lang="pt-PT" dirty="0" err="1" smtClean="0"/>
              <a:t>criteroso</a:t>
            </a:r>
            <a:r>
              <a:rPr lang="pt-PT" dirty="0" smtClean="0"/>
              <a:t>, que simplifica tarefas de busca e de inventário.</a:t>
            </a:r>
          </a:p>
          <a:p>
            <a:r>
              <a:rPr lang="pt-PT" dirty="0" smtClean="0"/>
              <a:t>As mercadorias são divididas em grupos / famílias/ </a:t>
            </a:r>
            <a:r>
              <a:rPr lang="pt-PT" dirty="0" err="1" smtClean="0"/>
              <a:t>sub-famílias</a:t>
            </a:r>
            <a:r>
              <a:rPr lang="pt-PT" dirty="0" smtClean="0"/>
              <a:t>/espécies/marcas</a:t>
            </a:r>
            <a:endParaRPr lang="pt-PT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Fichas de stock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Importante documento de armazém, elaborado para cada produto. Regista todas as movimentações de quantidades e preço, dando a qualquer momento as informações das existências, bem como os eu preço médio.</a:t>
            </a:r>
          </a:p>
          <a:p>
            <a:r>
              <a:rPr lang="pt-PT" dirty="0" smtClean="0"/>
              <a:t>Permite ainda analisar oscilações de preço e o </a:t>
            </a:r>
            <a:r>
              <a:rPr lang="pt-PT" dirty="0" err="1" smtClean="0"/>
              <a:t>turnover</a:t>
            </a:r>
            <a:r>
              <a:rPr lang="pt-PT" dirty="0" smtClean="0"/>
              <a:t> num dado período,</a:t>
            </a:r>
            <a:endParaRPr lang="pt-P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5345"/>
            <a:ext cx="8229600" cy="5720879"/>
          </a:xfrm>
        </p:spPr>
        <p:txBody>
          <a:bodyPr>
            <a:normAutofit/>
          </a:bodyPr>
          <a:lstStyle/>
          <a:p>
            <a:r>
              <a:rPr lang="pt-PT" dirty="0" smtClean="0"/>
              <a:t>A não existência ou ineficácia dos sistemas de controlo, reflectem-se em:</a:t>
            </a:r>
          </a:p>
          <a:p>
            <a:pPr lvl="1"/>
            <a:r>
              <a:rPr lang="pt-PT" dirty="0" smtClean="0"/>
              <a:t>Compras ineficientes</a:t>
            </a:r>
          </a:p>
          <a:p>
            <a:pPr lvl="1"/>
            <a:r>
              <a:rPr lang="pt-PT" dirty="0" smtClean="0"/>
              <a:t>Favoritismos na escolha de fornecedores</a:t>
            </a:r>
          </a:p>
          <a:p>
            <a:pPr lvl="1"/>
            <a:r>
              <a:rPr lang="pt-PT" dirty="0" smtClean="0"/>
              <a:t>Desvio de mercadorias</a:t>
            </a:r>
          </a:p>
          <a:p>
            <a:pPr lvl="1"/>
            <a:r>
              <a:rPr lang="pt-PT" dirty="0" smtClean="0"/>
              <a:t>Excesso de desperdícios</a:t>
            </a:r>
          </a:p>
          <a:p>
            <a:pPr lvl="1"/>
            <a:r>
              <a:rPr lang="pt-PT" dirty="0" smtClean="0"/>
              <a:t>Deterioração de produtos</a:t>
            </a:r>
          </a:p>
          <a:p>
            <a:pPr lvl="1"/>
            <a:r>
              <a:rPr lang="pt-PT" dirty="0" smtClean="0"/>
              <a:t>Excesso de stocks</a:t>
            </a:r>
          </a:p>
          <a:p>
            <a:pPr lvl="1"/>
            <a:r>
              <a:rPr lang="pt-PT" dirty="0" smtClean="0"/>
              <a:t>Fixação incorrecta dos preços de venda</a:t>
            </a:r>
          </a:p>
          <a:p>
            <a:pPr lvl="1"/>
            <a:r>
              <a:rPr lang="pt-PT" dirty="0" smtClean="0"/>
              <a:t>Vendas não facturadas</a:t>
            </a:r>
          </a:p>
          <a:p>
            <a:pPr lvl="1"/>
            <a:r>
              <a:rPr lang="pt-PT" dirty="0" err="1" smtClean="0"/>
              <a:t>Etc.</a:t>
            </a:r>
            <a:r>
              <a:rPr lang="pt-PT" dirty="0" smtClean="0"/>
              <a:t>..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Valorização das existências em armazém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A flutuação dos preços obriga a um sistema de valorização de mercadorias.</a:t>
            </a:r>
          </a:p>
          <a:p>
            <a:r>
              <a:rPr lang="pt-PT" dirty="0" smtClean="0"/>
              <a:t>Utilizando o sistema do custo médio, usamos a seguinte formula:</a:t>
            </a:r>
          </a:p>
          <a:p>
            <a:pPr marL="971550" lvl="1" indent="-514350">
              <a:buNone/>
            </a:pPr>
            <a:r>
              <a:rPr lang="pt-PT" dirty="0" smtClean="0"/>
              <a:t>	</a:t>
            </a:r>
            <a:r>
              <a:rPr lang="pt-PT" b="1" dirty="0" smtClean="0"/>
              <a:t> </a:t>
            </a:r>
          </a:p>
          <a:p>
            <a:pPr marL="971550" lvl="1" indent="-514350">
              <a:buNone/>
            </a:pPr>
            <a:r>
              <a:rPr lang="pt-PT" b="1" dirty="0" smtClean="0"/>
              <a:t>Preço médio = valor do stock : existências</a:t>
            </a:r>
          </a:p>
          <a:p>
            <a:pPr marL="571500" indent="-514350"/>
            <a:endParaRPr lang="pt-PT" dirty="0" smtClean="0"/>
          </a:p>
          <a:p>
            <a:pPr marL="571500" indent="-514350"/>
            <a:r>
              <a:rPr lang="pt-PT" dirty="0" smtClean="0"/>
              <a:t>Desta forma, embora as mercadorias entrem na empresa com um determinado preço de custo, elas são automaticamente valorizadas ao seu preço médio</a:t>
            </a:r>
            <a:endParaRPr lang="pt-P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Exemplo:</a:t>
            </a:r>
          </a:p>
          <a:p>
            <a:pPr>
              <a:buNone/>
            </a:pPr>
            <a:r>
              <a:rPr lang="pt-PT" dirty="0" smtClean="0"/>
              <a:t>Dia 1 : compra de 50 unidades a 10€ cada</a:t>
            </a:r>
          </a:p>
          <a:p>
            <a:pPr>
              <a:buNone/>
            </a:pPr>
            <a:r>
              <a:rPr lang="pt-PT" dirty="0" smtClean="0"/>
              <a:t>Dia 2 : compra de 100 unidades a 12€ cada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Valor do stock = (50*10) + (100*12)= 1700€</a:t>
            </a:r>
          </a:p>
          <a:p>
            <a:pPr>
              <a:buNone/>
            </a:pPr>
            <a:r>
              <a:rPr lang="pt-PT" dirty="0" smtClean="0"/>
              <a:t>Existências = 50 + 100 = 150</a:t>
            </a:r>
          </a:p>
          <a:p>
            <a:pPr>
              <a:buNone/>
            </a:pPr>
            <a:r>
              <a:rPr lang="pt-PT" dirty="0" smtClean="0"/>
              <a:t>Preço </a:t>
            </a:r>
            <a:r>
              <a:rPr lang="pt-PT" dirty="0" err="1" smtClean="0"/>
              <a:t>médio=</a:t>
            </a:r>
            <a:r>
              <a:rPr lang="pt-PT" dirty="0" smtClean="0"/>
              <a:t> 1700€/150 = 11,33</a:t>
            </a:r>
            <a:endParaRPr lang="pt-P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Assim, quando o produto </a:t>
            </a:r>
            <a:r>
              <a:rPr lang="pt-PT" dirty="0" err="1" smtClean="0"/>
              <a:t>x</a:t>
            </a:r>
            <a:r>
              <a:rPr lang="pt-PT" dirty="0" smtClean="0"/>
              <a:t> fosse tratado, quer para inventários, quer para valorizar uma saída de armazém, o seu valor seria de 11,33€ e não 10€ ou 12€ (preços de compra)</a:t>
            </a:r>
            <a:endParaRPr lang="pt-PT" dirty="0"/>
          </a:p>
        </p:txBody>
      </p:sp>
      <p:pic>
        <p:nvPicPr>
          <p:cNvPr id="4" name="P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7231" y="4706144"/>
            <a:ext cx="2293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 1" descr="pi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4395788"/>
            <a:ext cx="28956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484124"/>
          <a:ext cx="8341867" cy="55737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8112"/>
                <a:gridCol w="1237484"/>
                <a:gridCol w="906671"/>
                <a:gridCol w="747391"/>
                <a:gridCol w="1127213"/>
                <a:gridCol w="710634"/>
                <a:gridCol w="796401"/>
                <a:gridCol w="1507035"/>
                <a:gridCol w="720926"/>
              </a:tblGrid>
              <a:tr h="565400">
                <a:tc gridSpan="2">
                  <a:txBody>
                    <a:bodyPr/>
                    <a:lstStyle/>
                    <a:p>
                      <a:r>
                        <a:rPr lang="pt-PT" dirty="0" smtClean="0"/>
                        <a:t>Ficha de stock: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t-PT" dirty="0" smtClean="0"/>
                        <a:t>Vinho tinto XPTO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t-PT" dirty="0" smtClean="0"/>
                        <a:t>Stock mínimo: 15 unidades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975897">
                <a:tc gridSpan="2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Quantidades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Preço €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dirty="0" smtClean="0"/>
                        <a:t>Débito/Crédito</a:t>
                      </a:r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dirty="0" smtClean="0"/>
                        <a:t>Saldo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smtClean="0"/>
                        <a:t>Data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Documento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Entrada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Saída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Existência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Custo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Médio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Jan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2, 00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Fev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2,16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132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162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smtClean="0"/>
                        <a:t>Mar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2,16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43,2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118,8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Abr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2,16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86,4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32,4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Mai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Factura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2,34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115,2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147,6</a:t>
                      </a:r>
                      <a:endParaRPr lang="pt-PT" dirty="0"/>
                    </a:p>
                  </a:txBody>
                  <a:tcPr/>
                </a:tc>
              </a:tr>
              <a:tr h="56540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Jun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requisição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2,34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70,2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77,4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Reconciliação de inventários em armazém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Inventário é a contagem física de todas as mercadorias existentes num armazém. Tem por principal objectivo detectar desvios.</a:t>
            </a:r>
          </a:p>
          <a:p>
            <a:r>
              <a:rPr lang="pt-PT" dirty="0" smtClean="0"/>
              <a:t>Esta tarefa é feita mensalmente pelo ecónomo e pelo controlador, que juntos, procedem à contagem, registo e valorização de todas as existências em armazém.</a:t>
            </a:r>
          </a:p>
          <a:p>
            <a:r>
              <a:rPr lang="pt-PT" dirty="0" smtClean="0"/>
              <a:t>Tem por objectivo corrigir os registos contabilísticos.</a:t>
            </a:r>
            <a:endParaRPr lang="pt-PT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Reconciliação de inventários em armazém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Inventário inicial (físico) + Entradas em armazém (registo de compras)- saídas de armazém (registo das requisições)= </a:t>
            </a:r>
            <a:r>
              <a:rPr lang="pt-PT" b="1" dirty="0" smtClean="0"/>
              <a:t>Existência contabilística – Inventário final (físico) = </a:t>
            </a:r>
            <a:r>
              <a:rPr lang="pt-PT" b="1" u="sng" dirty="0" smtClean="0"/>
              <a:t>Diferença de Inventário</a:t>
            </a:r>
          </a:p>
          <a:p>
            <a:pPr>
              <a:buNone/>
            </a:pPr>
            <a:endParaRPr lang="pt-PT" b="1" u="sng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causas das diferenças de inventário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Enganos nos registos</a:t>
            </a:r>
          </a:p>
          <a:p>
            <a:r>
              <a:rPr lang="pt-PT" dirty="0" smtClean="0"/>
              <a:t>Quebras</a:t>
            </a:r>
          </a:p>
          <a:p>
            <a:r>
              <a:rPr lang="pt-PT" dirty="0" smtClean="0"/>
              <a:t>Cedências não contabilizadas</a:t>
            </a:r>
          </a:p>
          <a:p>
            <a:r>
              <a:rPr lang="pt-PT" dirty="0" smtClean="0"/>
              <a:t>Esquecimentos</a:t>
            </a:r>
          </a:p>
          <a:p>
            <a:r>
              <a:rPr lang="pt-PT" dirty="0" smtClean="0"/>
              <a:t>Roubos</a:t>
            </a:r>
          </a:p>
          <a:p>
            <a:endParaRPr lang="pt-PT" dirty="0"/>
          </a:p>
        </p:txBody>
      </p:sp>
      <p:pic>
        <p:nvPicPr>
          <p:cNvPr id="4" name="P 1" descr="MMj0236459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08538"/>
            <a:ext cx="1651000" cy="1584325"/>
          </a:xfrm>
          <a:prstGeom prst="rect">
            <a:avLst/>
          </a:prstGeom>
          <a:noFill/>
        </p:spPr>
      </p:pic>
      <p:pic>
        <p:nvPicPr>
          <p:cNvPr id="5" name="P 1" descr="MCj02954460000[1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3132931"/>
            <a:ext cx="2089150" cy="183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1300"/>
            <a:ext cx="8229600" cy="1143000"/>
          </a:xfrm>
        </p:spPr>
        <p:txBody>
          <a:bodyPr/>
          <a:lstStyle/>
          <a:p>
            <a:r>
              <a:rPr lang="pt-PT" dirty="0" smtClean="0"/>
              <a:t>Distribuição</a:t>
            </a:r>
            <a:endParaRPr lang="pt-P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Distribuição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4301"/>
            <a:ext cx="8229600" cy="2070100"/>
          </a:xfrm>
        </p:spPr>
        <p:txBody>
          <a:bodyPr/>
          <a:lstStyle/>
          <a:p>
            <a:r>
              <a:rPr lang="pt-PT" dirty="0" smtClean="0"/>
              <a:t>É a fase em que os produtos dão saída do armazém e dão entrada nos vários sectores de produção ( cozinha, cafetaria, restaurante, bar, </a:t>
            </a:r>
            <a:r>
              <a:rPr lang="pt-PT" dirty="0" err="1" smtClean="0"/>
              <a:t>room</a:t>
            </a:r>
            <a:r>
              <a:rPr lang="pt-PT" dirty="0" smtClean="0"/>
              <a:t> </a:t>
            </a:r>
            <a:r>
              <a:rPr lang="pt-PT" dirty="0" err="1" smtClean="0"/>
              <a:t>service</a:t>
            </a:r>
            <a:r>
              <a:rPr lang="pt-PT" dirty="0" smtClean="0"/>
              <a:t>, mini bares, banquetes, </a:t>
            </a:r>
            <a:r>
              <a:rPr lang="pt-PT" dirty="0" err="1" smtClean="0"/>
              <a:t>etc</a:t>
            </a:r>
            <a:r>
              <a:rPr lang="pt-PT" dirty="0" smtClean="0"/>
              <a:t>...).</a:t>
            </a:r>
            <a:endParaRPr lang="pt-PT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Distribuição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Para as mercadorias saírem do armazém é necessário o preenchimento de um documento interno: </a:t>
            </a:r>
            <a:r>
              <a:rPr lang="pt-PT" u="sng" dirty="0" smtClean="0"/>
              <a:t>requisição interna</a:t>
            </a:r>
            <a:r>
              <a:rPr lang="pt-PT" dirty="0" smtClean="0"/>
              <a:t>.</a:t>
            </a:r>
          </a:p>
          <a:p>
            <a:r>
              <a:rPr lang="pt-PT" dirty="0" smtClean="0"/>
              <a:t>Cada secção tem um livro de requisições, com numeração própria e até cores diferentes, para melhor identificação e controlo.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3900"/>
            <a:ext cx="8229600" cy="5442263"/>
          </a:xfrm>
        </p:spPr>
        <p:txBody>
          <a:bodyPr>
            <a:normAutofit/>
          </a:bodyPr>
          <a:lstStyle/>
          <a:p>
            <a:r>
              <a:rPr lang="pt-PT" dirty="0" smtClean="0"/>
              <a:t>Para um controlo eficaz, devem considerar-se os seguintes pressupostos:</a:t>
            </a:r>
          </a:p>
          <a:p>
            <a:pPr lvl="1"/>
            <a:r>
              <a:rPr lang="pt-PT" dirty="0" smtClean="0"/>
              <a:t>Definição clara dos objectivos (ratios de custos, níveis de rentabilidade, qualidade dos produtos e do serviço, standards de produtividade, etc.)</a:t>
            </a:r>
          </a:p>
          <a:p>
            <a:pPr lvl="1"/>
            <a:r>
              <a:rPr lang="pt-PT" dirty="0" smtClean="0"/>
              <a:t>Meios para obter a informação necessária ( equipamento e software informático)</a:t>
            </a:r>
          </a:p>
          <a:p>
            <a:pPr lvl="1"/>
            <a:r>
              <a:rPr lang="pt-PT" dirty="0" smtClean="0"/>
              <a:t>Definição de normas e de procedimentos de trabalho</a:t>
            </a:r>
          </a:p>
          <a:p>
            <a:pPr lvl="1"/>
            <a:r>
              <a:rPr lang="pt-PT" dirty="0" smtClean="0"/>
              <a:t>Aplicação, na altura certa, de medidas correctivas adequadas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requisição interna deverá ser emitida em duplicado. O original deve ficar no armazém, enquanto o duplicado deverá ficar na secção para que possamos conferir a mercadoria aviada.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A requisição deve conter:</a:t>
            </a:r>
          </a:p>
          <a:p>
            <a:pPr lvl="1"/>
            <a:r>
              <a:rPr lang="pt-PT" dirty="0" smtClean="0"/>
              <a:t>Data da requisição</a:t>
            </a:r>
          </a:p>
          <a:p>
            <a:pPr lvl="1"/>
            <a:r>
              <a:rPr lang="pt-PT" dirty="0" smtClean="0"/>
              <a:t>Numeração sequencial</a:t>
            </a:r>
          </a:p>
          <a:p>
            <a:pPr lvl="1"/>
            <a:r>
              <a:rPr lang="pt-PT" dirty="0" smtClean="0"/>
              <a:t>Assinaturas intervenientes</a:t>
            </a:r>
          </a:p>
          <a:p>
            <a:pPr lvl="1"/>
            <a:r>
              <a:rPr lang="pt-PT" dirty="0" smtClean="0"/>
              <a:t>Código do produto</a:t>
            </a:r>
          </a:p>
          <a:p>
            <a:pPr lvl="1"/>
            <a:r>
              <a:rPr lang="pt-PT" dirty="0" smtClean="0"/>
              <a:t>Designação do produto</a:t>
            </a:r>
          </a:p>
          <a:p>
            <a:pPr lvl="1"/>
            <a:r>
              <a:rPr lang="pt-PT" dirty="0" smtClean="0"/>
              <a:t>Quantidades requisitadas</a:t>
            </a:r>
          </a:p>
          <a:p>
            <a:pPr lvl="1"/>
            <a:r>
              <a:rPr lang="pt-PT" dirty="0" smtClean="0"/>
              <a:t>Quantidades fornecidas</a:t>
            </a:r>
          </a:p>
          <a:p>
            <a:pPr lvl="1"/>
            <a:r>
              <a:rPr lang="pt-PT" dirty="0" smtClean="0"/>
              <a:t>Preço médio </a:t>
            </a:r>
          </a:p>
          <a:p>
            <a:pPr lvl="1"/>
            <a:r>
              <a:rPr lang="pt-PT" dirty="0" smtClean="0"/>
              <a:t>Valor total</a:t>
            </a:r>
          </a:p>
          <a:p>
            <a:pPr lvl="1"/>
            <a:endParaRPr lang="pt-PT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Normas de distribuição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As mercadorias devem, ser levantadas num horário definido para cada secção por forma a evitar aglomerações.</a:t>
            </a:r>
          </a:p>
          <a:p>
            <a:r>
              <a:rPr lang="pt-PT" dirty="0" smtClean="0"/>
              <a:t>Respeitar o sistema FIFO, ou mais recentemente o sistema  FEFO.</a:t>
            </a:r>
          </a:p>
          <a:p>
            <a:r>
              <a:rPr lang="pt-PT" dirty="0" smtClean="0"/>
              <a:t>No final do dia, deverá emitir-se uma listagem com todas as saídas do armazém, o que possibilita analisar diariamente o movimento das mercadorias.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pt-PT" dirty="0" smtClean="0"/>
              <a:t>Produção</a:t>
            </a:r>
            <a:endParaRPr lang="pt-PT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São várias as secções que intervêm na fase de produção:</a:t>
            </a:r>
          </a:p>
          <a:p>
            <a:pPr lvl="1"/>
            <a:r>
              <a:rPr lang="pt-PT" dirty="0" smtClean="0"/>
              <a:t>Cozinha central</a:t>
            </a:r>
          </a:p>
          <a:p>
            <a:pPr lvl="1"/>
            <a:r>
              <a:rPr lang="pt-PT" dirty="0" err="1" smtClean="0"/>
              <a:t>Grill</a:t>
            </a:r>
            <a:endParaRPr lang="pt-PT" dirty="0" smtClean="0"/>
          </a:p>
          <a:p>
            <a:pPr lvl="1"/>
            <a:r>
              <a:rPr lang="pt-PT" dirty="0" smtClean="0"/>
              <a:t>Cozinha do pessoal</a:t>
            </a:r>
          </a:p>
          <a:p>
            <a:pPr lvl="1"/>
            <a:r>
              <a:rPr lang="pt-PT" dirty="0" smtClean="0"/>
              <a:t>Cozinha temática</a:t>
            </a:r>
          </a:p>
          <a:p>
            <a:pPr lvl="1"/>
            <a:r>
              <a:rPr lang="pt-PT" dirty="0" smtClean="0"/>
              <a:t>Snack</a:t>
            </a:r>
          </a:p>
          <a:p>
            <a:pPr lvl="1"/>
            <a:r>
              <a:rPr lang="pt-PT" dirty="0" smtClean="0"/>
              <a:t>Pastelaria</a:t>
            </a:r>
          </a:p>
          <a:p>
            <a:pPr lvl="1"/>
            <a:r>
              <a:rPr lang="pt-PT" dirty="0" err="1" smtClean="0"/>
              <a:t>Etc</a:t>
            </a:r>
            <a:endParaRPr lang="pt-PT" dirty="0" smtClean="0"/>
          </a:p>
          <a:p>
            <a:pPr lvl="2"/>
            <a:endParaRPr lang="pt-PT" dirty="0" smtClean="0"/>
          </a:p>
          <a:p>
            <a:pPr lvl="2"/>
            <a:r>
              <a:rPr lang="pt-PT" dirty="0" smtClean="0"/>
              <a:t>Todas elas transformam matéria prima em produto final a ser consumido.</a:t>
            </a:r>
            <a:endParaRPr lang="pt-PT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Todos eles deverão ser locais:</a:t>
            </a:r>
          </a:p>
          <a:p>
            <a:pPr lvl="1"/>
            <a:r>
              <a:rPr lang="pt-PT" dirty="0" smtClean="0"/>
              <a:t>Bem arejados</a:t>
            </a:r>
          </a:p>
          <a:p>
            <a:pPr lvl="1"/>
            <a:r>
              <a:rPr lang="pt-PT" dirty="0" smtClean="0"/>
              <a:t>Bem iluminados</a:t>
            </a:r>
          </a:p>
          <a:p>
            <a:pPr lvl="1"/>
            <a:r>
              <a:rPr lang="pt-PT" dirty="0" smtClean="0"/>
              <a:t>Revestidos de materiais claros e de fácil limpeza</a:t>
            </a:r>
          </a:p>
          <a:p>
            <a:pPr lvl="1"/>
            <a:r>
              <a:rPr lang="pt-PT" dirty="0" smtClean="0"/>
              <a:t>Equipamentos amovíveis</a:t>
            </a:r>
          </a:p>
          <a:p>
            <a:pPr lvl="1"/>
            <a:r>
              <a:rPr lang="pt-PT" dirty="0" smtClean="0"/>
              <a:t>Ralos para escoamento de águas</a:t>
            </a:r>
          </a:p>
          <a:p>
            <a:pPr lvl="1"/>
            <a:endParaRPr lang="pt-PT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Estas secções têm muita importância, uma vez que o seu desempenho influencia fortemente a rentabilidade da empresa.</a:t>
            </a:r>
          </a:p>
          <a:p>
            <a:r>
              <a:rPr lang="pt-PT" dirty="0" smtClean="0"/>
              <a:t>O chefe de cozinha e o director de </a:t>
            </a:r>
            <a:r>
              <a:rPr lang="pt-PT" dirty="0" err="1" smtClean="0"/>
              <a:t>f&amp;B</a:t>
            </a:r>
            <a:r>
              <a:rPr lang="pt-PT" dirty="0" smtClean="0"/>
              <a:t> deverão assegurar a produção de refeições nas melhores condições de economia, evitando gastos desnecessários e gerindo eficazmente recursos humanos e materiais.</a:t>
            </a:r>
            <a:endParaRPr lang="pt-PT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aplicação de instrumentos de controlo assenta na verificação dos pontos críticos nas várias fases da produção (HACCP, </a:t>
            </a:r>
            <a:r>
              <a:rPr lang="pt-PT" dirty="0" err="1" smtClean="0"/>
              <a:t>Hazard</a:t>
            </a:r>
            <a:r>
              <a:rPr lang="pt-PT" dirty="0" smtClean="0"/>
              <a:t> </a:t>
            </a:r>
            <a:r>
              <a:rPr lang="pt-PT" dirty="0" err="1" smtClean="0"/>
              <a:t>Analysis</a:t>
            </a:r>
            <a:r>
              <a:rPr lang="pt-PT" dirty="0" smtClean="0"/>
              <a:t> </a:t>
            </a:r>
            <a:r>
              <a:rPr lang="pt-PT" dirty="0" err="1" smtClean="0"/>
              <a:t>Control</a:t>
            </a:r>
            <a:r>
              <a:rPr lang="pt-PT" dirty="0" smtClean="0"/>
              <a:t> </a:t>
            </a:r>
            <a:r>
              <a:rPr lang="pt-PT" dirty="0" err="1" smtClean="0"/>
              <a:t>Critical</a:t>
            </a:r>
            <a:r>
              <a:rPr lang="pt-PT" dirty="0" smtClean="0"/>
              <a:t> </a:t>
            </a:r>
            <a:r>
              <a:rPr lang="pt-PT" dirty="0" err="1" smtClean="0"/>
              <a:t>Points</a:t>
            </a:r>
            <a:r>
              <a:rPr lang="pt-PT" dirty="0" smtClean="0"/>
              <a:t>) </a:t>
            </a:r>
            <a:endParaRPr lang="pt-PT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Numa cozinha tipo podemos </a:t>
            </a:r>
            <a:r>
              <a:rPr lang="pt-PT" dirty="0" err="1" smtClean="0"/>
              <a:t>encontar</a:t>
            </a:r>
            <a:r>
              <a:rPr lang="pt-PT" dirty="0" smtClean="0"/>
              <a:t> as seguintes </a:t>
            </a:r>
            <a:r>
              <a:rPr lang="pt-PT" dirty="0" err="1" smtClean="0"/>
              <a:t>sub-secções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Roda</a:t>
            </a:r>
          </a:p>
          <a:p>
            <a:pPr lvl="1"/>
            <a:r>
              <a:rPr lang="pt-PT" dirty="0" smtClean="0"/>
              <a:t>Despensa do chefe</a:t>
            </a:r>
          </a:p>
          <a:p>
            <a:pPr lvl="1"/>
            <a:r>
              <a:rPr lang="pt-PT" dirty="0" smtClean="0"/>
              <a:t>Zona quente ou zona de confecção</a:t>
            </a:r>
          </a:p>
          <a:p>
            <a:pPr lvl="1"/>
            <a:r>
              <a:rPr lang="pt-PT" dirty="0" smtClean="0"/>
              <a:t>Zona fria ou </a:t>
            </a:r>
            <a:r>
              <a:rPr lang="pt-PT" dirty="0" err="1" smtClean="0"/>
              <a:t>Garde</a:t>
            </a:r>
            <a:r>
              <a:rPr lang="pt-PT" dirty="0" smtClean="0"/>
              <a:t> </a:t>
            </a:r>
            <a:r>
              <a:rPr lang="pt-PT" dirty="0" err="1" smtClean="0"/>
              <a:t>Manger</a:t>
            </a:r>
            <a:endParaRPr lang="pt-PT" dirty="0" smtClean="0"/>
          </a:p>
          <a:p>
            <a:pPr lvl="1"/>
            <a:r>
              <a:rPr lang="pt-PT" dirty="0" smtClean="0"/>
              <a:t>Zona de lavagem ou </a:t>
            </a:r>
            <a:r>
              <a:rPr lang="pt-PT" dirty="0" err="1" smtClean="0"/>
              <a:t>plonge</a:t>
            </a:r>
            <a:endParaRPr lang="pt-PT" dirty="0" smtClean="0"/>
          </a:p>
          <a:p>
            <a:pPr lvl="1">
              <a:buNone/>
            </a:pPr>
            <a:endParaRPr lang="pt-PT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Lay</a:t>
            </a:r>
            <a:r>
              <a:rPr lang="pt-PT" dirty="0" smtClean="0"/>
              <a:t> </a:t>
            </a:r>
            <a:r>
              <a:rPr lang="pt-PT" dirty="0" err="1" smtClean="0"/>
              <a:t>out</a:t>
            </a:r>
            <a:r>
              <a:rPr lang="pt-PT" dirty="0" smtClean="0"/>
              <a:t> das zonas de produção e armazenagem :</a:t>
            </a:r>
          </a:p>
          <a:p>
            <a:pPr lvl="1"/>
            <a:r>
              <a:rPr lang="pt-PT" dirty="0" smtClean="0"/>
              <a:t>Ver anexo</a:t>
            </a:r>
          </a:p>
          <a:p>
            <a:r>
              <a:rPr lang="pt-PT" dirty="0" smtClean="0"/>
              <a:t>Análise de desperdícios – procedimento de controlo muito importante para análise dos desperdícios resultantes da preparação dos peixes e carnes ( custos elevados).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Controlo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9057" r="-49057"/>
              <a:stretch>
                <a:fillRect/>
              </a:stretch>
            </p:blipFill>
          </mc:Choice>
          <mc:Fallback>
            <p:blipFill>
              <a:blip r:embed="rId3"/>
              <a:srcRect l="-49057" r="-49057"/>
              <a:stretch>
                <a:fillRect/>
              </a:stretch>
            </p:blipFill>
          </mc:Fallback>
        </mc:AlternateContent>
        <p:spPr>
          <a:xfrm>
            <a:off x="457200" y="2887579"/>
            <a:ext cx="8229600" cy="3238584"/>
          </a:xfrm>
        </p:spPr>
      </p:pic>
      <p:sp>
        <p:nvSpPr>
          <p:cNvPr id="5" name="Rectangle 4"/>
          <p:cNvSpPr/>
          <p:nvPr/>
        </p:nvSpPr>
        <p:spPr>
          <a:xfrm>
            <a:off x="4103200" y="1584912"/>
            <a:ext cx="1063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dirty="0" smtClean="0">
                <a:latin typeface="ＭＳ ゴシック"/>
                <a:ea typeface="ＭＳ ゴシック"/>
                <a:cs typeface="ＭＳ ゴシック"/>
              </a:rPr>
              <a:t>≠</a:t>
            </a:r>
            <a:endParaRPr lang="pt-P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Estes artigos são comprados em bruto, mas têm que ser </a:t>
            </a:r>
            <a:r>
              <a:rPr lang="pt-PT" u="sng" dirty="0" smtClean="0"/>
              <a:t>valorizados </a:t>
            </a:r>
            <a:r>
              <a:rPr lang="pt-PT" dirty="0" smtClean="0"/>
              <a:t> , para que o seu custo efectivo incida sobre o peso liquido, ou seja, à parte do produto que vai ser confeccionada.</a:t>
            </a:r>
          </a:p>
          <a:p>
            <a:r>
              <a:rPr lang="pt-PT" dirty="0" smtClean="0"/>
              <a:t>Se duas peças de carne iguais tiverem preços diferentes, e a mais barata tiver maior % de </a:t>
            </a:r>
            <a:r>
              <a:rPr lang="pt-PT" dirty="0" err="1" smtClean="0"/>
              <a:t>desperdicio</a:t>
            </a:r>
            <a:r>
              <a:rPr lang="pt-PT" dirty="0" smtClean="0"/>
              <a:t> qual escolheria???</a:t>
            </a:r>
            <a:endParaRPr lang="pt-PT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Esta análise permite calcular simultaneamente a taxa de desperdício e o preço unitário liquido das peças comparadas.</a:t>
            </a:r>
          </a:p>
          <a:p>
            <a:pPr lvl="1"/>
            <a:r>
              <a:rPr lang="pt-PT" dirty="0" smtClean="0"/>
              <a:t>Exemplo:</a:t>
            </a:r>
          </a:p>
          <a:p>
            <a:pPr lvl="2"/>
            <a:r>
              <a:rPr lang="pt-PT" dirty="0" smtClean="0"/>
              <a:t>Produto:				Lombo de Vaca</a:t>
            </a:r>
          </a:p>
          <a:p>
            <a:pPr lvl="2"/>
            <a:r>
              <a:rPr lang="pt-PT" dirty="0" smtClean="0"/>
              <a:t>Quantidade:			10Kg</a:t>
            </a:r>
          </a:p>
          <a:p>
            <a:pPr lvl="2"/>
            <a:r>
              <a:rPr lang="pt-PT" dirty="0" smtClean="0"/>
              <a:t>Preços Unitários:		a) 25€   e    b)27€</a:t>
            </a:r>
          </a:p>
          <a:p>
            <a:pPr lvl="2"/>
            <a:r>
              <a:rPr lang="pt-PT" dirty="0" smtClean="0"/>
              <a:t>Desperdício:			a)2Kg    e	b)1,5Kg</a:t>
            </a:r>
          </a:p>
          <a:p>
            <a:pPr lvl="2"/>
            <a:r>
              <a:rPr lang="pt-PT" dirty="0" err="1" smtClean="0"/>
              <a:t>Tx</a:t>
            </a:r>
            <a:r>
              <a:rPr lang="pt-PT" dirty="0" smtClean="0"/>
              <a:t> desperdício  a) 		(2:5)*100 =40%</a:t>
            </a:r>
          </a:p>
          <a:p>
            <a:pPr lvl="2"/>
            <a:r>
              <a:rPr lang="pt-PT" dirty="0" err="1" smtClean="0"/>
              <a:t>Tx</a:t>
            </a:r>
            <a:r>
              <a:rPr lang="pt-PT" smtClean="0"/>
              <a:t> desperdício  </a:t>
            </a:r>
            <a:r>
              <a:rPr lang="pt-PT" dirty="0" smtClean="0"/>
              <a:t>b)		(1,5:5)*100 = 30%</a:t>
            </a:r>
          </a:p>
          <a:p>
            <a:pPr lvl="2"/>
            <a:r>
              <a:rPr lang="pt-PT" dirty="0" smtClean="0"/>
              <a:t>Peso liquido      a) 		3Kg</a:t>
            </a:r>
          </a:p>
          <a:p>
            <a:pPr lvl="2"/>
            <a:r>
              <a:rPr lang="pt-PT" dirty="0" smtClean="0"/>
              <a:t>Peso liquido      b)		 3,5 </a:t>
            </a:r>
            <a:r>
              <a:rPr lang="pt-PT" dirty="0" err="1" smtClean="0"/>
              <a:t>Kg</a:t>
            </a:r>
            <a:endParaRPr lang="pt-PT" dirty="0" smtClean="0"/>
          </a:p>
          <a:p>
            <a:pPr lvl="2"/>
            <a:r>
              <a:rPr lang="pt-PT" dirty="0" smtClean="0"/>
              <a:t>Preço liquido    a)		125:3 =41,66€</a:t>
            </a:r>
          </a:p>
          <a:p>
            <a:pPr lvl="2"/>
            <a:r>
              <a:rPr lang="pt-PT" dirty="0" smtClean="0"/>
              <a:t>Prelo liquido    b)		135:3,5 = 38,57€</a:t>
            </a:r>
            <a:endParaRPr lang="pt-PT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Utilizar uma </a:t>
            </a:r>
            <a:r>
              <a:rPr lang="pt-PT" u="sng" dirty="0" smtClean="0"/>
              <a:t>tabela de desperdícios</a:t>
            </a:r>
            <a:endParaRPr lang="pt-PT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14500" y="2413000"/>
          <a:ext cx="6096000" cy="371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5603"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Tabela de </a:t>
                      </a:r>
                      <a:r>
                        <a:rPr lang="pt-PT" dirty="0" err="1" smtClean="0"/>
                        <a:t>desperdicios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Robalo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Posta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35%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Cherne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Fliete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40%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Linguado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inteiro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Linguado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filete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45%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Lombo Vaca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tornedó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35%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Vazia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rosbife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Borrego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costeletas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20%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Pojadouro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escalopes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25%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Conclusões:</a:t>
            </a:r>
          </a:p>
          <a:p>
            <a:pPr lvl="1"/>
            <a:r>
              <a:rPr lang="pt-PT" dirty="0" smtClean="0"/>
              <a:t>O lombo do fornecedor B é mais rentável e tem um aproveitamento melhor.</a:t>
            </a:r>
          </a:p>
          <a:p>
            <a:pPr lvl="1"/>
            <a:r>
              <a:rPr lang="pt-PT" dirty="0" smtClean="0"/>
              <a:t>Para que se obtenha maior eficiência na gestão e controlo de desperdícios regularmente actualizadas.  </a:t>
            </a:r>
            <a:endParaRPr lang="pt-PT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Teste do Cortador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Importante instrumento de gestão.</a:t>
            </a:r>
          </a:p>
          <a:p>
            <a:r>
              <a:rPr lang="pt-PT" dirty="0" smtClean="0"/>
              <a:t>Permite valorizar as diversas </a:t>
            </a:r>
            <a:r>
              <a:rPr lang="pt-PT" dirty="0" err="1" smtClean="0"/>
              <a:t>subdiviões</a:t>
            </a:r>
            <a:r>
              <a:rPr lang="pt-PT" dirty="0" smtClean="0"/>
              <a:t> de uma peça de carne ou peixe comprada por inteiro, através de uma comparação com os preços do mercado..</a:t>
            </a:r>
          </a:p>
          <a:p>
            <a:r>
              <a:rPr lang="pt-PT" dirty="0" smtClean="0"/>
              <a:t>Permite avaliar as vantagens/desvantagens económicas e operacionais das compras de peças inteiras.</a:t>
            </a:r>
            <a:endParaRPr lang="pt-PT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3327400"/>
          <a:ext cx="8229599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789214"/>
                <a:gridCol w="1175657"/>
                <a:gridCol w="1175657"/>
                <a:gridCol w="1175657"/>
                <a:gridCol w="1297215"/>
                <a:gridCol w="1054099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Composição da peça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Peso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Preço unitário do mercado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Valor total mercado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Valor total mercado 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Valorização interna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Preço Unitário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Tornedó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210€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72,4‰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199,82€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33,3€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Strogonoff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25,9‰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71,48€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14,3€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Hamburguers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5€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1,7‰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4,69€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4,69€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Total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----------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290€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100%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276€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----------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5200" y="1701800"/>
            <a:ext cx="674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Lombo de Novilho -12Kg</a:t>
            </a:r>
          </a:p>
          <a:p>
            <a:r>
              <a:rPr lang="pt-PT" dirty="0" smtClean="0"/>
              <a:t>Preço </a:t>
            </a:r>
            <a:r>
              <a:rPr lang="pt-PT" dirty="0" err="1" smtClean="0"/>
              <a:t>unitátio</a:t>
            </a:r>
            <a:r>
              <a:rPr lang="pt-PT" dirty="0" smtClean="0"/>
              <a:t> – 23€</a:t>
            </a:r>
          </a:p>
          <a:p>
            <a:r>
              <a:rPr lang="pt-PT" dirty="0" smtClean="0"/>
              <a:t>Preço total – 276€</a:t>
            </a:r>
            <a:endParaRPr lang="pt-PT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Conclusão:</a:t>
            </a:r>
          </a:p>
          <a:p>
            <a:pPr lvl="1"/>
            <a:r>
              <a:rPr lang="pt-PT" dirty="0" smtClean="0"/>
              <a:t>Neste caso existe vantagem económica em compra a peça inteira.</a:t>
            </a:r>
          </a:p>
          <a:p>
            <a:pPr lvl="1"/>
            <a:r>
              <a:rPr lang="pt-PT" dirty="0" smtClean="0"/>
              <a:t>No entanto esta análise apenas pondera o custo das matérias primas e não contabiliza o factor mão de obra. </a:t>
            </a:r>
            <a:endParaRPr lang="pt-PT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Ficha Técnica de Produção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É um instrumento de controlo que permite conferir se cada produto final está de acordo com o definido.</a:t>
            </a:r>
          </a:p>
          <a:p>
            <a:r>
              <a:rPr lang="pt-PT" dirty="0" smtClean="0"/>
              <a:t>Esta ficha garante um controlo de qualidade em toda a fase da produção.</a:t>
            </a:r>
          </a:p>
          <a:p>
            <a:r>
              <a:rPr lang="pt-PT" dirty="0" smtClean="0"/>
              <a:t>Numa operação organizada, para cada </a:t>
            </a:r>
            <a:r>
              <a:rPr lang="pt-PT" dirty="0" err="1" smtClean="0"/>
              <a:t>iten</a:t>
            </a:r>
            <a:r>
              <a:rPr lang="pt-PT" dirty="0" smtClean="0"/>
              <a:t> disponível na oferta de </a:t>
            </a:r>
            <a:r>
              <a:rPr lang="pt-PT" dirty="0" err="1" smtClean="0"/>
              <a:t>f&amp;b</a:t>
            </a:r>
            <a:r>
              <a:rPr lang="pt-PT" dirty="0" smtClean="0"/>
              <a:t> é elaborada uma ficha técnica com as seguintes rubricas:  </a:t>
            </a:r>
            <a:endParaRPr lang="pt-PT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Designação ou nome do produto</a:t>
            </a:r>
          </a:p>
          <a:p>
            <a:r>
              <a:rPr lang="pt-PT" dirty="0" smtClean="0"/>
              <a:t>Fotografia</a:t>
            </a:r>
          </a:p>
          <a:p>
            <a:r>
              <a:rPr lang="pt-PT" dirty="0" smtClean="0"/>
              <a:t>Ponto de Venda</a:t>
            </a:r>
          </a:p>
          <a:p>
            <a:r>
              <a:rPr lang="pt-PT" dirty="0" smtClean="0"/>
              <a:t>Nº de doses confeccionadas</a:t>
            </a:r>
          </a:p>
          <a:p>
            <a:r>
              <a:rPr lang="pt-PT" dirty="0" smtClean="0"/>
              <a:t>Ingredientes, quantidades, preço unitário e preço total.</a:t>
            </a:r>
          </a:p>
          <a:p>
            <a:r>
              <a:rPr lang="pt-PT" dirty="0" smtClean="0"/>
              <a:t>Modo de preparação</a:t>
            </a:r>
          </a:p>
          <a:p>
            <a:r>
              <a:rPr lang="pt-PT" dirty="0" smtClean="0"/>
              <a:t>Forma de servir</a:t>
            </a:r>
          </a:p>
          <a:p>
            <a:r>
              <a:rPr lang="pt-PT" dirty="0" smtClean="0"/>
              <a:t>Preço de venda liquido ( </a:t>
            </a:r>
            <a:r>
              <a:rPr lang="pt-PT" dirty="0" err="1" smtClean="0"/>
              <a:t>s</a:t>
            </a:r>
            <a:r>
              <a:rPr lang="pt-PT" dirty="0" smtClean="0"/>
              <a:t> </a:t>
            </a:r>
            <a:r>
              <a:rPr lang="pt-PT" dirty="0" err="1" smtClean="0"/>
              <a:t>iva</a:t>
            </a:r>
            <a:r>
              <a:rPr lang="pt-PT" dirty="0" smtClean="0"/>
              <a:t>)</a:t>
            </a:r>
          </a:p>
          <a:p>
            <a:r>
              <a:rPr lang="pt-PT" dirty="0" smtClean="0"/>
              <a:t>Custo total</a:t>
            </a:r>
          </a:p>
          <a:p>
            <a:r>
              <a:rPr lang="pt-PT" dirty="0" smtClean="0"/>
              <a:t>Custo Dose</a:t>
            </a:r>
          </a:p>
          <a:p>
            <a:r>
              <a:rPr lang="pt-PT" dirty="0" smtClean="0"/>
              <a:t>Margem contribuição unitária</a:t>
            </a:r>
          </a:p>
          <a:p>
            <a:r>
              <a:rPr lang="pt-PT" dirty="0" smtClean="0"/>
              <a:t>Ratio de </a:t>
            </a:r>
            <a:r>
              <a:rPr lang="pt-PT" dirty="0" err="1" smtClean="0"/>
              <a:t>food</a:t>
            </a:r>
            <a:r>
              <a:rPr lang="pt-PT" dirty="0" smtClean="0"/>
              <a:t> </a:t>
            </a:r>
            <a:r>
              <a:rPr lang="pt-PT" dirty="0" err="1" smtClean="0"/>
              <a:t>coast</a:t>
            </a:r>
            <a:endParaRPr lang="pt-PT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Controlo = Meio à disposição para que os fins possam ser atingidos, e assim, todos os intervenientes possam beneficiar.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84552" y="3813235"/>
            <a:ext cx="1570037" cy="1823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01" y="3639546"/>
            <a:ext cx="1352584" cy="248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50" y="3962280"/>
            <a:ext cx="1718343" cy="113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Ratio de </a:t>
            </a:r>
            <a:r>
              <a:rPr lang="pt-PT" dirty="0" err="1" smtClean="0"/>
              <a:t>food</a:t>
            </a:r>
            <a:r>
              <a:rPr lang="pt-PT" dirty="0" smtClean="0"/>
              <a:t> </a:t>
            </a:r>
            <a:r>
              <a:rPr lang="pt-PT" dirty="0" err="1" smtClean="0"/>
              <a:t>coast</a:t>
            </a:r>
            <a:r>
              <a:rPr lang="pt-PT" dirty="0" smtClean="0"/>
              <a:t> unitário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Indicadores de gestão</a:t>
            </a:r>
          </a:p>
          <a:p>
            <a:pPr lvl="1"/>
            <a:r>
              <a:rPr lang="pt-PT" b="1" dirty="0" smtClean="0"/>
              <a:t>Ratio </a:t>
            </a:r>
            <a:r>
              <a:rPr lang="pt-PT" b="1" dirty="0" err="1" smtClean="0"/>
              <a:t>food</a:t>
            </a:r>
            <a:r>
              <a:rPr lang="pt-PT" b="1" dirty="0" smtClean="0"/>
              <a:t> </a:t>
            </a:r>
            <a:r>
              <a:rPr lang="pt-PT" b="1" dirty="0" err="1" smtClean="0"/>
              <a:t>coast</a:t>
            </a:r>
            <a:r>
              <a:rPr lang="pt-PT" b="1" dirty="0" smtClean="0"/>
              <a:t> unitário </a:t>
            </a:r>
            <a:r>
              <a:rPr lang="pt-PT" dirty="0" smtClean="0"/>
              <a:t>= Custo total unitário: Preço de venda liquido *100</a:t>
            </a:r>
          </a:p>
          <a:p>
            <a:pPr lvl="1"/>
            <a:r>
              <a:rPr lang="pt-PT" b="1" dirty="0" smtClean="0"/>
              <a:t>Margem contribuição unitária </a:t>
            </a:r>
            <a:r>
              <a:rPr lang="pt-PT" dirty="0" smtClean="0"/>
              <a:t>= Preço de venda líquido – Custo total unitário </a:t>
            </a:r>
          </a:p>
          <a:p>
            <a:r>
              <a:rPr lang="pt-PT" dirty="0" smtClean="0"/>
              <a:t>Esta análise permite avaliar o custo variável de cada item, bem como a sua margem unitária de lucro bruto</a:t>
            </a:r>
            <a:endParaRPr lang="pt-PT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4000"/>
            <a:ext cx="8229600" cy="1143000"/>
          </a:xfrm>
        </p:spPr>
        <p:txBody>
          <a:bodyPr/>
          <a:lstStyle/>
          <a:p>
            <a:r>
              <a:rPr lang="pt-PT" dirty="0" smtClean="0"/>
              <a:t>Venda</a:t>
            </a:r>
            <a:endParaRPr lang="pt-PT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Potenciais de Venda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análise dos potenciais de venda, é um instrumento de controlo que permite avaliar se o consumo dos referidos produtos coincide com a venda efectiva.</a:t>
            </a:r>
          </a:p>
          <a:p>
            <a:r>
              <a:rPr lang="pt-PT" dirty="0" err="1" smtClean="0"/>
              <a:t>Permitre</a:t>
            </a:r>
            <a:r>
              <a:rPr lang="pt-PT" dirty="0" smtClean="0"/>
              <a:t> comparar a venda potencial com a venda real.</a:t>
            </a:r>
          </a:p>
          <a:p>
            <a:r>
              <a:rPr lang="pt-PT" dirty="0" smtClean="0"/>
              <a:t>Se esta coincidir estamos perante um controlo perfeito</a:t>
            </a:r>
            <a:endParaRPr lang="pt-PT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Exemplo:</a:t>
            </a:r>
          </a:p>
          <a:p>
            <a:pPr lvl="1"/>
            <a:r>
              <a:rPr lang="pt-PT" dirty="0" smtClean="0"/>
              <a:t>Consumo : 1 kg carne vaca</a:t>
            </a:r>
          </a:p>
          <a:p>
            <a:pPr lvl="1"/>
            <a:r>
              <a:rPr lang="pt-PT" dirty="0" smtClean="0"/>
              <a:t>Venda:5 doses </a:t>
            </a:r>
            <a:r>
              <a:rPr lang="pt-PT" dirty="0" err="1" smtClean="0"/>
              <a:t>tornedós</a:t>
            </a:r>
            <a:r>
              <a:rPr lang="pt-PT" dirty="0" smtClean="0"/>
              <a:t> 0,200Kg</a:t>
            </a:r>
          </a:p>
          <a:p>
            <a:r>
              <a:rPr lang="pt-PT" dirty="0" smtClean="0"/>
              <a:t>Neste caso não existe desvios entre a venda potencial e a venda real</a:t>
            </a:r>
          </a:p>
          <a:p>
            <a:endParaRPr lang="pt-PT" dirty="0" smtClean="0"/>
          </a:p>
          <a:p>
            <a:pPr lvl="1"/>
            <a:endParaRPr lang="pt-PT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Principais razões para ocorrência de desvios: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Inventariações incorrectas</a:t>
            </a:r>
          </a:p>
          <a:p>
            <a:r>
              <a:rPr lang="pt-PT" dirty="0" smtClean="0"/>
              <a:t>Taxas de desperdício mal calculadas</a:t>
            </a:r>
          </a:p>
          <a:p>
            <a:r>
              <a:rPr lang="pt-PT" dirty="0" smtClean="0"/>
              <a:t>Capitações excessivas</a:t>
            </a:r>
          </a:p>
          <a:p>
            <a:r>
              <a:rPr lang="pt-PT" dirty="0" smtClean="0"/>
              <a:t>Facturação incorrecta</a:t>
            </a:r>
          </a:p>
          <a:p>
            <a:r>
              <a:rPr lang="pt-PT" dirty="0" smtClean="0"/>
              <a:t>Roubo</a:t>
            </a:r>
            <a:endParaRPr lang="pt-PT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9459</TotalTime>
  <Words>4223</Words>
  <Application>Microsoft Macintosh PowerPoint</Application>
  <PresentationFormat>On-screen Show (4:3)</PresentationFormat>
  <Paragraphs>616</Paragraphs>
  <Slides>95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Controlo de alimentação e bebidas</vt:lpstr>
      <vt:lpstr>Definição e Objectivos</vt:lpstr>
      <vt:lpstr>Slide 3</vt:lpstr>
      <vt:lpstr>EXEMPLO:</vt:lpstr>
      <vt:lpstr>Slide 5</vt:lpstr>
      <vt:lpstr>Slide 6</vt:lpstr>
      <vt:lpstr>Slide 7</vt:lpstr>
      <vt:lpstr>Controlo</vt:lpstr>
      <vt:lpstr>Slide 9</vt:lpstr>
      <vt:lpstr>Slide 10</vt:lpstr>
      <vt:lpstr>O Controlo no ciclo das mercadorias</vt:lpstr>
      <vt:lpstr>Slide 12</vt:lpstr>
      <vt:lpstr>Slide 13</vt:lpstr>
      <vt:lpstr>Como implementar um sistema de controlo</vt:lpstr>
      <vt:lpstr>Slide 15</vt:lpstr>
      <vt:lpstr>Slide 16</vt:lpstr>
      <vt:lpstr>Slide 17</vt:lpstr>
      <vt:lpstr>O Controlador de F&amp;B</vt:lpstr>
      <vt:lpstr>Slide 19</vt:lpstr>
      <vt:lpstr>Qualidades do controlador de f&amp;b</vt:lpstr>
      <vt:lpstr>A Compra de Mercadorias</vt:lpstr>
      <vt:lpstr>Importância da compra</vt:lpstr>
      <vt:lpstr>O chefe de compras</vt:lpstr>
      <vt:lpstr>A politica de compras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Documentação de apoio</vt:lpstr>
      <vt:lpstr>Slide 35</vt:lpstr>
      <vt:lpstr>Slide 36</vt:lpstr>
      <vt:lpstr>Pedido de Compra</vt:lpstr>
      <vt:lpstr>Slide 38</vt:lpstr>
      <vt:lpstr>RECEPÇÃO</vt:lpstr>
      <vt:lpstr>Recepção de Mercadorias</vt:lpstr>
      <vt:lpstr>Slide 41</vt:lpstr>
      <vt:lpstr>Localização e equipamento</vt:lpstr>
      <vt:lpstr>Normas de recepção</vt:lpstr>
      <vt:lpstr>Slide 44</vt:lpstr>
      <vt:lpstr>Ficha de armazenamento frigorífico (meat tag)</vt:lpstr>
      <vt:lpstr>Slide 46</vt:lpstr>
      <vt:lpstr>Registo de entrada de mercadorias</vt:lpstr>
      <vt:lpstr>Slide 48</vt:lpstr>
      <vt:lpstr>Controlo da recepção de mercadorias</vt:lpstr>
      <vt:lpstr>Armazenagem</vt:lpstr>
      <vt:lpstr>Slide 51</vt:lpstr>
      <vt:lpstr>A Armazenagem de Mercadorias</vt:lpstr>
      <vt:lpstr>Armazéns </vt:lpstr>
      <vt:lpstr>Câmaras frigoríficas</vt:lpstr>
      <vt:lpstr>Slide 55</vt:lpstr>
      <vt:lpstr>Cave</vt:lpstr>
      <vt:lpstr>Slide 57</vt:lpstr>
      <vt:lpstr>Codificação dos produtos</vt:lpstr>
      <vt:lpstr>Fichas de stock</vt:lpstr>
      <vt:lpstr>Valorização das existências em armazém</vt:lpstr>
      <vt:lpstr>Slide 61</vt:lpstr>
      <vt:lpstr>Slide 62</vt:lpstr>
      <vt:lpstr>Slide 63</vt:lpstr>
      <vt:lpstr>Reconciliação de inventários em armazém</vt:lpstr>
      <vt:lpstr>Reconciliação de inventários em armazém</vt:lpstr>
      <vt:lpstr>Principais causas das diferenças de inventário</vt:lpstr>
      <vt:lpstr>Distribuição</vt:lpstr>
      <vt:lpstr>Distribuição</vt:lpstr>
      <vt:lpstr>Distribuição</vt:lpstr>
      <vt:lpstr>Slide 70</vt:lpstr>
      <vt:lpstr>Slide 71</vt:lpstr>
      <vt:lpstr>Normas de distribuição</vt:lpstr>
      <vt:lpstr>Produção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Teste do Cortador</vt:lpstr>
      <vt:lpstr>Slide 85</vt:lpstr>
      <vt:lpstr>Slide 86</vt:lpstr>
      <vt:lpstr>Ficha Técnica de Produção</vt:lpstr>
      <vt:lpstr>Slide 88</vt:lpstr>
      <vt:lpstr>Slide 89</vt:lpstr>
      <vt:lpstr>Ratio de food coast unitário</vt:lpstr>
      <vt:lpstr>Venda</vt:lpstr>
      <vt:lpstr>Potenciais de Venda</vt:lpstr>
      <vt:lpstr>Slide 93</vt:lpstr>
      <vt:lpstr>Principais razões para ocorrência de desvios: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34</cp:revision>
  <dcterms:created xsi:type="dcterms:W3CDTF">2010-06-08T16:52:16Z</dcterms:created>
  <dcterms:modified xsi:type="dcterms:W3CDTF">2010-06-09T16:03:26Z</dcterms:modified>
</cp:coreProperties>
</file>