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c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Conexão rect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c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0557AED-CF86-4C1A-A8D8-11F01094E750}" type="datetimeFigureOut">
              <a:rPr lang="pt-PT" smtClean="0"/>
              <a:t>14-01-2013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894A1D8-2778-4C69-AAEC-48E659A4B5EE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0"/>
            <a:ext cx="8532440" cy="893961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Serviço de vinho e outras bebidas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jblog.com.br/media/67/20110808-S_nota_vinho%20(notas)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764704"/>
            <a:ext cx="7648375" cy="5157192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0" y="6334780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latin typeface="Times New Roman" pitchFamily="18" charset="0"/>
                <a:cs typeface="Times New Roman" pitchFamily="18" charset="0"/>
              </a:rPr>
              <a:t>Clara Fernandes Nº3</a:t>
            </a:r>
            <a:endParaRPr lang="pt-PT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55776" y="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 </a:t>
            </a:r>
          </a:p>
          <a:p>
            <a:r>
              <a:rPr lang="pt-PT" sz="2800" dirty="0">
                <a:latin typeface="Times New Roman" pitchFamily="18" charset="0"/>
                <a:cs typeface="Times New Roman" pitchFamily="18" charset="0"/>
              </a:rPr>
              <a:t>Elaboração da carta de vinho</a:t>
            </a:r>
          </a:p>
          <a:p>
            <a:endParaRPr lang="pt-PT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980728"/>
            <a:ext cx="470673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1º Vinhos e outras bebidas aperitivas</a:t>
            </a:r>
            <a:endParaRPr kumimoji="0" lang="pt-PT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Generosos secos</a:t>
            </a:r>
            <a:endParaRPr kumimoji="0" lang="pt-PT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Licorosos secos</a:t>
            </a:r>
            <a:endParaRPr kumimoji="0" lang="pt-PT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Vermutes</a:t>
            </a:r>
            <a:endParaRPr kumimoji="0" lang="pt-PT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‘’Bebidas simples’’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Gin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Vodka</a:t>
            </a:r>
          </a:p>
          <a:p>
            <a:r>
              <a:rPr lang="pt-PT" sz="2400" dirty="0" err="1">
                <a:latin typeface="Times New Roman" pitchFamily="18" charset="0"/>
                <a:cs typeface="Times New Roman" pitchFamily="18" charset="0"/>
              </a:rPr>
              <a:t>Dry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 Martini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255568" y="1628800"/>
            <a:ext cx="38884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2º  Vinhos adamados e roses</a:t>
            </a:r>
          </a:p>
          <a:p>
            <a:r>
              <a:rPr lang="pt-PT" sz="2400" dirty="0" err="1">
                <a:latin typeface="Times New Roman" pitchFamily="18" charset="0"/>
                <a:cs typeface="Times New Roman" pitchFamily="18" charset="0"/>
              </a:rPr>
              <a:t>Grandjó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 / Mateus</a:t>
            </a:r>
          </a:p>
          <a:p>
            <a:endParaRPr lang="pt-PT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8910" y="4374715"/>
            <a:ext cx="3600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3º Vinhos de mesa brancos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Verdes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Maduros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VQPRD IRP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VQPRD DOC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004048" y="4365104"/>
            <a:ext cx="38164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4º Vinhos de mesa tinto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Verdes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Maduros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VQPRD IPR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VQPRD DOC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836712"/>
            <a:ext cx="38164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5º Vinhos especiais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Champanhes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Espumantes naturais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Generosos doces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Licorosos doces</a:t>
            </a:r>
          </a:p>
          <a:p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5652120" y="980728"/>
            <a:ext cx="19442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6º Cervejas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Brancas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Pretas</a:t>
            </a:r>
          </a:p>
          <a:p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2483768" y="3933056"/>
            <a:ext cx="56166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7º Bebidas digestivas simples ou compostas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Aguardentes 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Licores</a:t>
            </a:r>
          </a:p>
          <a:p>
            <a:r>
              <a:rPr lang="pt-PT" sz="2400" dirty="0" err="1">
                <a:latin typeface="Times New Roman" pitchFamily="18" charset="0"/>
                <a:cs typeface="Times New Roman" pitchFamily="18" charset="0"/>
              </a:rPr>
              <a:t>Alexander</a:t>
            </a:r>
            <a:endParaRPr lang="pt-PT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pt-PT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91440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Entrego da carta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carta de vinhos deve ser entregue ao anfitrião por uma questão de cortesia este habitualmente dá a preferência ao convidado principalmente se este tiver um grau académico que o justifique.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Quem entrega a carta deve ser o escanção ou a pessoa designada para o efeito o que tenho apetência para saber sugerir o vinho mais indicado para uma determinada iguaria.</a:t>
            </a:r>
          </a:p>
          <a:p>
            <a:endParaRPr lang="pt-PT" dirty="0"/>
          </a:p>
        </p:txBody>
      </p:sp>
      <p:pic>
        <p:nvPicPr>
          <p:cNvPr id="36866" name="Picture 2" descr="http://misenbouteille.files.wordpress.com/2012/03/cropped-img_04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45024"/>
            <a:ext cx="9144000" cy="2476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CapturarSSSRRRB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 descr="SRBBB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052736"/>
            <a:ext cx="8100392" cy="421012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4.bp.blogspot.com/_uaJBfcdD-gQ/TMzuaC0qgOI/AAAAAAAAAEw/UYp39gBjlXA/s1600/vinhos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9139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91440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bago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b="1" dirty="0" smtClean="0">
                <a:latin typeface="Times New Roman" pitchFamily="18" charset="0"/>
                <a:cs typeface="Times New Roman" pitchFamily="18" charset="0"/>
              </a:rPr>
              <a:t>Divisão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 O bago divide-se em três partes que são pele ou pelicula, polpa e grainhas.</a:t>
            </a:r>
          </a:p>
          <a:p>
            <a:r>
              <a:rPr lang="pt-PT" sz="2400" b="1" dirty="0" smtClean="0">
                <a:latin typeface="Times New Roman" pitchFamily="18" charset="0"/>
                <a:cs typeface="Times New Roman" pitchFamily="18" charset="0"/>
              </a:rPr>
              <a:t>Composição </a:t>
            </a:r>
            <a:r>
              <a:rPr lang="pt-PT" sz="2400" b="1" dirty="0">
                <a:latin typeface="Times New Roman" pitchFamily="18" charset="0"/>
                <a:cs typeface="Times New Roman" pitchFamily="18" charset="0"/>
              </a:rPr>
              <a:t>química de cada elemento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PT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A pele ou pelicula tem na sua composição tanino, ácidos fixos, leveduras, matérias corante e substancias aromáticas. A polpa tem na sua composição água, açúcar, matéria corante, ácidos fixos, substancias aromáticas, sais minerais e vitaminas. A grainha tem na sua composição tanino e substancias oleosas.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mosto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b="1" dirty="0" smtClean="0">
                <a:latin typeface="Times New Roman" pitchFamily="18" charset="0"/>
                <a:cs typeface="Times New Roman" pitchFamily="18" charset="0"/>
              </a:rPr>
              <a:t>Definição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 O mosto é o sumo de uvas frescas sem ser fermentado.</a:t>
            </a:r>
          </a:p>
          <a:p>
            <a:r>
              <a:rPr lang="pt-PT" sz="2400" b="1" dirty="0" smtClean="0">
                <a:latin typeface="Times New Roman" pitchFamily="18" charset="0"/>
                <a:cs typeface="Times New Roman" pitchFamily="18" charset="0"/>
              </a:rPr>
              <a:t>Composição </a:t>
            </a:r>
            <a:r>
              <a:rPr lang="pt-PT" sz="2400" b="1" dirty="0">
                <a:latin typeface="Times New Roman" pitchFamily="18" charset="0"/>
                <a:cs typeface="Times New Roman" pitchFamily="18" charset="0"/>
              </a:rPr>
              <a:t>química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 O mosto tem na sua composição água, açúcar, matéria corante, substancias aromáticas, leveduras, tanino, sais minerais, vitaminas e ácidos fixos que são o ácido tartárico, o ácido málico e o ácido cítrico.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0"/>
            <a:ext cx="91440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processo de vinificação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Curtimenta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 Diz-se que é de curtimenta porque o vinho fica a repousar no lugar e por isso fica menos carregado e é normalmente designado por clarete ou de cor rubi.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Bica aberta: Diz-se que é um vinho de bica aberta quando está a ser feito (pisado) e está a correr diretamente para os depósitos ou tuneis onde vai fermentar como acontece frequentemente nos vinhos brancos.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Fermentação </a:t>
            </a:r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alcoólica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Definição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 A fermentação alcoólica é a transformação doa açucares em álcool.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Divisão: Pode-se dividirem duas fazes distintas que são a saber fermentação tumultuosa e fermentação lenta.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Aspetos importantes a considerar: A fermentação tumultuosa dá-se dentro do lugar enquanto que a fermentação lenta se da dentro do barril.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914400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vinho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Definição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: O vinho é o resultado do sumo de uvas frescas fermentadas.</a:t>
            </a:r>
          </a:p>
          <a:p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Composição química: O vinho é composto de água, matéria corante, substancias aromáticas, ácidos fixos, ácidos voláteis, glicerina, sais minerais, anidrido, carbónico e ácido tartárico.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Doenças </a:t>
            </a:r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vinho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Existem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três tipos de vinhos comuns ou de mesa que são:</a:t>
            </a:r>
          </a:p>
          <a:p>
            <a:pPr lvl="0"/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Vinhos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de mesa</a:t>
            </a:r>
          </a:p>
          <a:p>
            <a:pPr lvl="0">
              <a:buFont typeface="Arial" pitchFamily="34" charset="0"/>
              <a:buChar char="•"/>
            </a:pP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 Vinhos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regionais</a:t>
            </a:r>
          </a:p>
          <a:p>
            <a:pPr lvl="0">
              <a:buFont typeface="Arial" pitchFamily="34" charset="0"/>
              <a:buChar char="•"/>
            </a:pP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 Vinhos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de qualidade produzidos em região determinada (VQPRD) que por sua vez de dividem em dois grupos que são os vinhos com indicação de proveniência regulamentada (IPR) e os vinhos com denominação de origem controlada (DOC</a:t>
            </a:r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endParaRPr lang="pt-PT" sz="2400" dirty="0">
              <a:latin typeface="Times New Roman" pitchFamily="18" charset="0"/>
              <a:cs typeface="Times New Roman" pitchFamily="18" charset="0"/>
            </a:endParaRPr>
          </a:p>
          <a:p>
            <a:endParaRPr lang="pt-P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7504" y="0"/>
            <a:ext cx="90364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Vinhos especiais:</a:t>
            </a:r>
          </a:p>
          <a:p>
            <a:endParaRPr lang="pt-PT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400" dirty="0" smtClean="0"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pt-PT" sz="2400" dirty="0">
                <a:latin typeface="Times New Roman" pitchFamily="18" charset="0"/>
                <a:cs typeface="Times New Roman" pitchFamily="18" charset="0"/>
              </a:rPr>
              <a:t>vinhos especiais podem ser adamados, licorosos (IPR), generosos (DOC), espumantes naturais ou ainda espumosos gaseificados.</a:t>
            </a:r>
          </a:p>
          <a:p>
            <a:endParaRPr lang="pt-PT" dirty="0"/>
          </a:p>
        </p:txBody>
      </p:sp>
      <p:pic>
        <p:nvPicPr>
          <p:cNvPr id="18434" name="Picture 2" descr="http://media.rotabairrada.grupoma.eu/noticias/20/Espumantes_Nova%20Imagem%20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107704"/>
            <a:ext cx="6333728" cy="4750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rrr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1" y="-26101"/>
            <a:ext cx="5021520" cy="6884102"/>
          </a:xfrm>
          <a:prstGeom prst="rect">
            <a:avLst/>
          </a:prstGeom>
        </p:spPr>
      </p:pic>
      <p:pic>
        <p:nvPicPr>
          <p:cNvPr id="17410" name="Picture 2" descr="http://csimg.webmarchand.com/srv/FR/29001089570926251227050/T/340x340/C/FFFFFF/url/thermometre-a-vin-menu-noi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2101174" cy="2016224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TxVkDFO9HFR3dK_G8eA6YFHWLw32dKiGgxbxtyVDC3n1QzgbemYSsKNt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2132856"/>
            <a:ext cx="2051720" cy="2051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ia">
  <a:themeElements>
    <a:clrScheme name="Energi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i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ia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86</TotalTime>
  <Words>562</Words>
  <Application>Microsoft Office PowerPoint</Application>
  <PresentationFormat>Apresentação no Ecrã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Energia</vt:lpstr>
      <vt:lpstr>Serviço de vinho e outras bebidas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Serviço de vinho e outras bebidas</dc:title>
  <dc:creator>ACER</dc:creator>
  <cp:lastModifiedBy>ACER</cp:lastModifiedBy>
  <cp:revision>9</cp:revision>
  <dcterms:created xsi:type="dcterms:W3CDTF">2013-01-14T19:15:05Z</dcterms:created>
  <dcterms:modified xsi:type="dcterms:W3CDTF">2013-01-14T20:41:52Z</dcterms:modified>
</cp:coreProperties>
</file>