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>
        <p:scale>
          <a:sx n="68" d="100"/>
          <a:sy n="68" d="100"/>
        </p:scale>
        <p:origin x="-72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63F6-3723-4320-99D4-B0A95E7447A1}" type="datetimeFigureOut">
              <a:rPr lang="pt-PT" smtClean="0"/>
              <a:t>14/09/2015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9DC0-AA73-4590-9E86-9B6C25ACEAD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63F6-3723-4320-99D4-B0A95E7447A1}" type="datetimeFigureOut">
              <a:rPr lang="pt-PT" smtClean="0"/>
              <a:t>14/09/2015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9DC0-AA73-4590-9E86-9B6C25ACEAD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63F6-3723-4320-99D4-B0A95E7447A1}" type="datetimeFigureOut">
              <a:rPr lang="pt-PT" smtClean="0"/>
              <a:t>14/09/2015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9DC0-AA73-4590-9E86-9B6C25ACEAD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63F6-3723-4320-99D4-B0A95E7447A1}" type="datetimeFigureOut">
              <a:rPr lang="pt-PT" smtClean="0"/>
              <a:t>14/09/2015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9DC0-AA73-4590-9E86-9B6C25ACEAD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63F6-3723-4320-99D4-B0A95E7447A1}" type="datetimeFigureOut">
              <a:rPr lang="pt-PT" smtClean="0"/>
              <a:t>14/09/2015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9DC0-AA73-4590-9E86-9B6C25ACEAD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63F6-3723-4320-99D4-B0A95E7447A1}" type="datetimeFigureOut">
              <a:rPr lang="pt-PT" smtClean="0"/>
              <a:t>14/09/2015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9DC0-AA73-4590-9E86-9B6C25ACEAD3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63F6-3723-4320-99D4-B0A95E7447A1}" type="datetimeFigureOut">
              <a:rPr lang="pt-PT" smtClean="0"/>
              <a:t>14/09/2015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9DC0-AA73-4590-9E86-9B6C25ACEAD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63F6-3723-4320-99D4-B0A95E7447A1}" type="datetimeFigureOut">
              <a:rPr lang="pt-PT" smtClean="0"/>
              <a:t>14/09/2015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9DC0-AA73-4590-9E86-9B6C25ACEAD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63F6-3723-4320-99D4-B0A95E7447A1}" type="datetimeFigureOut">
              <a:rPr lang="pt-PT" smtClean="0"/>
              <a:t>14/09/2015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9DC0-AA73-4590-9E86-9B6C25ACEAD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63F6-3723-4320-99D4-B0A95E7447A1}" type="datetimeFigureOut">
              <a:rPr lang="pt-PT" smtClean="0"/>
              <a:t>14/09/2015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679DC0-AA73-4590-9E86-9B6C25ACEAD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63F6-3723-4320-99D4-B0A95E7447A1}" type="datetimeFigureOut">
              <a:rPr lang="pt-PT" smtClean="0"/>
              <a:t>14/09/2015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9DC0-AA73-4590-9E86-9B6C25ACEAD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2B563F6-3723-4320-99D4-B0A95E7447A1}" type="datetimeFigureOut">
              <a:rPr lang="pt-PT" smtClean="0"/>
              <a:t>14/09/2015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B679DC0-AA73-4590-9E86-9B6C25ACEAD3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sz="4400" dirty="0" smtClean="0"/>
              <a:t>Serviço de Bebidas</a:t>
            </a:r>
            <a:endParaRPr lang="pt-PT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PT" sz="1800" dirty="0" smtClean="0"/>
              <a:t>Preparação </a:t>
            </a:r>
            <a:endParaRPr lang="pt-PT" sz="1800" dirty="0"/>
          </a:p>
        </p:txBody>
      </p:sp>
    </p:spTree>
    <p:extLst>
      <p:ext uri="{BB962C8B-B14F-4D97-AF65-F5344CB8AC3E}">
        <p14:creationId xmlns:p14="http://schemas.microsoft.com/office/powerpoint/2010/main" val="164501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Execução do serviço - </a:t>
            </a:r>
            <a:r>
              <a:rPr lang="pt-PT" dirty="0" smtClean="0"/>
              <a:t>Bandeja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1800" dirty="0" smtClean="0"/>
              <a:t>SEMPRE USADA</a:t>
            </a:r>
          </a:p>
          <a:p>
            <a:endParaRPr lang="pt-PT" sz="1800" dirty="0"/>
          </a:p>
          <a:p>
            <a:r>
              <a:rPr lang="pt-PT" sz="1800" dirty="0" smtClean="0"/>
              <a:t>Correctamente montada</a:t>
            </a:r>
            <a:r>
              <a:rPr lang="pt-PT" sz="1800" dirty="0"/>
              <a:t>, segura e </a:t>
            </a:r>
            <a:r>
              <a:rPr lang="pt-PT" sz="1800" dirty="0" smtClean="0"/>
              <a:t>carregada;</a:t>
            </a:r>
          </a:p>
          <a:p>
            <a:endParaRPr lang="pt-PT" sz="1800" dirty="0"/>
          </a:p>
          <a:p>
            <a:r>
              <a:rPr lang="pt-PT" sz="1800" dirty="0" smtClean="0"/>
              <a:t>Sempre limpa e com um pano;</a:t>
            </a:r>
          </a:p>
          <a:p>
            <a:endParaRPr lang="pt-PT" sz="1800" dirty="0"/>
          </a:p>
          <a:p>
            <a:r>
              <a:rPr lang="pt-PT" sz="1800" dirty="0" smtClean="0"/>
              <a:t>Itens </a:t>
            </a:r>
            <a:r>
              <a:rPr lang="pt-PT" sz="1800" dirty="0"/>
              <a:t>mais pesados no </a:t>
            </a:r>
            <a:r>
              <a:rPr lang="pt-PT" sz="1800" dirty="0" smtClean="0"/>
              <a:t>centro;</a:t>
            </a:r>
          </a:p>
          <a:p>
            <a:endParaRPr lang="pt-PT" sz="1800" dirty="0"/>
          </a:p>
          <a:p>
            <a:r>
              <a:rPr lang="pt-PT" sz="1800" dirty="0" smtClean="0"/>
              <a:t>Talheres e </a:t>
            </a:r>
            <a:r>
              <a:rPr lang="pt-PT" sz="1800" dirty="0"/>
              <a:t>pequenos objectos longe das bordas.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65824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Execução do serviço </a:t>
            </a:r>
            <a:r>
              <a:rPr lang="pt-PT" dirty="0" smtClean="0"/>
              <a:t>– Bandeja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1800" dirty="0"/>
              <a:t>Manter a bandeja </a:t>
            </a:r>
            <a:r>
              <a:rPr lang="pt-PT" sz="1800" dirty="0" smtClean="0"/>
              <a:t>alta;</a:t>
            </a:r>
          </a:p>
          <a:p>
            <a:endParaRPr lang="pt-PT" sz="1800" dirty="0"/>
          </a:p>
          <a:p>
            <a:r>
              <a:rPr lang="pt-PT" sz="1800" dirty="0" smtClean="0"/>
              <a:t>Usar </a:t>
            </a:r>
            <a:r>
              <a:rPr lang="pt-PT" sz="1800" dirty="0"/>
              <a:t>a porta correcta, ao entrar e sair da copa</a:t>
            </a:r>
            <a:r>
              <a:rPr lang="pt-PT" sz="1800" dirty="0" smtClean="0"/>
              <a:t>.</a:t>
            </a:r>
          </a:p>
          <a:p>
            <a:endParaRPr lang="pt-PT" sz="1800" dirty="0"/>
          </a:p>
          <a:p>
            <a:r>
              <a:rPr lang="pt-PT" sz="1800" dirty="0" smtClean="0"/>
              <a:t>Colocar </a:t>
            </a:r>
            <a:r>
              <a:rPr lang="pt-PT" sz="1800" dirty="0"/>
              <a:t>a bandeja numa mesa de </a:t>
            </a:r>
            <a:r>
              <a:rPr lang="pt-PT" sz="1800" dirty="0" smtClean="0"/>
              <a:t>apoio;</a:t>
            </a:r>
          </a:p>
          <a:p>
            <a:endParaRPr lang="pt-PT" sz="1800" dirty="0" smtClean="0"/>
          </a:p>
          <a:p>
            <a:r>
              <a:rPr lang="pt-PT" sz="1800" dirty="0"/>
              <a:t>S</a:t>
            </a:r>
            <a:r>
              <a:rPr lang="pt-PT" sz="1800" dirty="0" smtClean="0"/>
              <a:t>ervir </a:t>
            </a:r>
            <a:r>
              <a:rPr lang="pt-PT" sz="1800" dirty="0"/>
              <a:t>directamente da bandeja para a mesa, com gestos </a:t>
            </a:r>
            <a:r>
              <a:rPr lang="pt-PT" sz="1800" dirty="0" smtClean="0"/>
              <a:t>elegantes;</a:t>
            </a:r>
          </a:p>
          <a:p>
            <a:endParaRPr lang="pt-PT" sz="1800" dirty="0"/>
          </a:p>
          <a:p>
            <a:r>
              <a:rPr lang="pt-PT" sz="1800" dirty="0" smtClean="0"/>
              <a:t>Nunca </a:t>
            </a:r>
            <a:r>
              <a:rPr lang="pt-PT" sz="1800" dirty="0"/>
              <a:t>deve pousar a bandeja na mesa do cliente.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13593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Tipos de serviço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sz="2400" dirty="0" smtClean="0"/>
              <a:t>Serviço de bar </a:t>
            </a:r>
            <a:r>
              <a:rPr lang="pt-PT" sz="2400" dirty="0"/>
              <a:t>d</a:t>
            </a:r>
            <a:r>
              <a:rPr lang="pt-PT" sz="2400" dirty="0" smtClean="0"/>
              <a:t>irecto;</a:t>
            </a:r>
          </a:p>
          <a:p>
            <a:endParaRPr lang="pt-PT" sz="2400" dirty="0" smtClean="0"/>
          </a:p>
          <a:p>
            <a:r>
              <a:rPr lang="pt-PT" sz="2400" dirty="0" smtClean="0"/>
              <a:t>Serviço de bar indirecto;</a:t>
            </a:r>
          </a:p>
          <a:p>
            <a:endParaRPr lang="pt-PT" sz="2400" dirty="0" smtClean="0"/>
          </a:p>
          <a:p>
            <a:r>
              <a:rPr lang="pt-PT" sz="2400" dirty="0" smtClean="0"/>
              <a:t>Serviço de bar misto;</a:t>
            </a:r>
          </a:p>
          <a:p>
            <a:endParaRPr lang="pt-PT" sz="2400" dirty="0"/>
          </a:p>
          <a:p>
            <a:r>
              <a:rPr lang="pt-PT" sz="2400" dirty="0" smtClean="0"/>
              <a:t>Obedece-se sempre ao protocolo.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149831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Serviço de vinhos – </a:t>
            </a:r>
            <a:r>
              <a:rPr lang="pt-PT" sz="2400" dirty="0" smtClean="0"/>
              <a:t>Apresentação da carta</a:t>
            </a:r>
            <a:endParaRPr 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PT" sz="1800" dirty="0" smtClean="0"/>
          </a:p>
          <a:p>
            <a:endParaRPr lang="pt-PT" sz="1800" dirty="0" smtClean="0"/>
          </a:p>
          <a:p>
            <a:r>
              <a:rPr lang="pt-PT" sz="1800" dirty="0" smtClean="0"/>
              <a:t>A </a:t>
            </a:r>
            <a:r>
              <a:rPr lang="pt-PT" sz="1800" dirty="0"/>
              <a:t>carta de vinhos apresenta-se, em princípio, da mesma forma que a carta de Restaurante, fechada, pela direita do cliente, segurando com a mão direita o canto superior direito. </a:t>
            </a:r>
            <a:endParaRPr lang="pt-PT" sz="1800" b="0" i="1" dirty="0" smtClean="0"/>
          </a:p>
          <a:p>
            <a:endParaRPr lang="pt-PT" sz="1800" b="0" i="1" dirty="0" smtClean="0"/>
          </a:p>
          <a:p>
            <a:endParaRPr lang="pt-PT" sz="1800" b="0" i="1" dirty="0"/>
          </a:p>
          <a:p>
            <a:endParaRPr lang="pt-PT" sz="1800" b="0" i="1" dirty="0" smtClean="0"/>
          </a:p>
          <a:p>
            <a:endParaRPr lang="pt-PT" sz="1800" b="0" i="1" dirty="0"/>
          </a:p>
          <a:p>
            <a:r>
              <a:rPr lang="pt-PT" sz="2000" b="0" i="1" dirty="0" smtClean="0"/>
              <a:t>A quem se entrega a carta de vinhos?</a:t>
            </a:r>
          </a:p>
        </p:txBody>
      </p:sp>
    </p:spTree>
    <p:extLst>
      <p:ext uri="{BB962C8B-B14F-4D97-AF65-F5344CB8AC3E}">
        <p14:creationId xmlns:p14="http://schemas.microsoft.com/office/powerpoint/2010/main" val="296508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Serviço de vinhos – </a:t>
            </a:r>
            <a:r>
              <a:rPr lang="pt-PT" sz="2000" dirty="0"/>
              <a:t>Apresentação da </a:t>
            </a:r>
            <a:r>
              <a:rPr lang="pt-PT" sz="2000" dirty="0" smtClean="0"/>
              <a:t>Garrafa</a:t>
            </a:r>
            <a:endParaRPr lang="pt-PT" sz="2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sz="1800" dirty="0" smtClean="0"/>
              <a:t>Apresentada fechada, com a mão esquerda e pela esquerda do cliente;</a:t>
            </a:r>
          </a:p>
          <a:p>
            <a:r>
              <a:rPr lang="pt-PT" sz="1800" dirty="0" smtClean="0"/>
              <a:t>Anunciar o nome do vinho;</a:t>
            </a:r>
          </a:p>
          <a:p>
            <a:r>
              <a:rPr lang="pt-PT" sz="1800" dirty="0" smtClean="0"/>
              <a:t>Caso a garrafa se encontre em balde, deve ser limpa;</a:t>
            </a:r>
          </a:p>
          <a:p>
            <a:r>
              <a:rPr lang="pt-PT" sz="1800" dirty="0" smtClean="0"/>
              <a:t>Abertura;</a:t>
            </a:r>
          </a:p>
          <a:p>
            <a:r>
              <a:rPr lang="pt-PT" sz="1800" dirty="0" smtClean="0"/>
              <a:t>Dar a provar;</a:t>
            </a:r>
          </a:p>
          <a:p>
            <a:r>
              <a:rPr lang="pt-PT" sz="1800" dirty="0" smtClean="0"/>
              <a:t>Servir como o protocolo exige;</a:t>
            </a:r>
          </a:p>
          <a:p>
            <a:r>
              <a:rPr lang="pt-PT" sz="1800" dirty="0" smtClean="0"/>
              <a:t>Vinho brancos;</a:t>
            </a:r>
          </a:p>
          <a:p>
            <a:r>
              <a:rPr lang="pt-PT" sz="1800" dirty="0" smtClean="0"/>
              <a:t>Vinho tinto.</a:t>
            </a:r>
            <a:endParaRPr lang="pt-PT" sz="1800" dirty="0"/>
          </a:p>
        </p:txBody>
      </p:sp>
    </p:spTree>
    <p:extLst>
      <p:ext uri="{BB962C8B-B14F-4D97-AF65-F5344CB8AC3E}">
        <p14:creationId xmlns:p14="http://schemas.microsoft.com/office/powerpoint/2010/main" val="300434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Picture 2" descr="http://www.infohow.org/wp-content/uploads/2013/05/FC-108-Open-a-Bottle-of-W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9126346" cy="3285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816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terminologia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 smtClean="0"/>
              <a:t>After-dinner-drink </a:t>
            </a:r>
            <a:r>
              <a:rPr lang="pt-PT" dirty="0"/>
              <a:t> </a:t>
            </a:r>
            <a:r>
              <a:rPr lang="pt-PT" dirty="0" smtClean="0"/>
              <a:t>- Bebida que se toma depois de uma refeição;</a:t>
            </a:r>
          </a:p>
          <a:p>
            <a:r>
              <a:rPr lang="pt-PT" dirty="0" smtClean="0"/>
              <a:t>Alambic – Recipiente usado para a destilação;</a:t>
            </a:r>
          </a:p>
          <a:p>
            <a:r>
              <a:rPr lang="pt-PT" dirty="0" smtClean="0"/>
              <a:t>Barkeeper – Chefe de bar;</a:t>
            </a:r>
          </a:p>
          <a:p>
            <a:r>
              <a:rPr lang="pt-PT" dirty="0" smtClean="0"/>
              <a:t>Barlist – Carta de bar;</a:t>
            </a:r>
          </a:p>
          <a:p>
            <a:r>
              <a:rPr lang="pt-PT" dirty="0" smtClean="0"/>
              <a:t>Barmaid  - Pessoa do sexo feminino que trabalha no bar;</a:t>
            </a:r>
          </a:p>
          <a:p>
            <a:r>
              <a:rPr lang="pt-PT" dirty="0" smtClean="0"/>
              <a:t>Barman  - Pessoa do sexo masculino que trabalha no bar;</a:t>
            </a:r>
          </a:p>
          <a:p>
            <a:r>
              <a:rPr lang="pt-PT" dirty="0" smtClean="0"/>
              <a:t>Barspoon – Colher de bar com cabo comprido;</a:t>
            </a:r>
          </a:p>
          <a:p>
            <a:r>
              <a:rPr lang="pt-PT" dirty="0" smtClean="0"/>
              <a:t>Before-dinner-drink – Bebida de aperitivo;</a:t>
            </a:r>
          </a:p>
          <a:p>
            <a:r>
              <a:rPr lang="pt-PT" dirty="0" smtClean="0"/>
              <a:t>Bottle – Garrafa;</a:t>
            </a:r>
          </a:p>
          <a:p>
            <a:r>
              <a:rPr lang="pt-PT" dirty="0" smtClean="0"/>
              <a:t>Boston Shaker – Shaker composto por dois copos.</a:t>
            </a:r>
          </a:p>
          <a:p>
            <a:r>
              <a:rPr lang="pt-PT" dirty="0" smtClean="0"/>
              <a:t>Bottle screw – Saca-rolhas;</a:t>
            </a:r>
          </a:p>
        </p:txBody>
      </p:sp>
    </p:spTree>
    <p:extLst>
      <p:ext uri="{BB962C8B-B14F-4D97-AF65-F5344CB8AC3E}">
        <p14:creationId xmlns:p14="http://schemas.microsoft.com/office/powerpoint/2010/main" val="506380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terminologia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Brand – Marca;</a:t>
            </a:r>
          </a:p>
          <a:p>
            <a:r>
              <a:rPr lang="pt-PT" dirty="0" smtClean="0"/>
              <a:t>Brut – Designação usada para o champanhe muito seco;</a:t>
            </a:r>
          </a:p>
          <a:p>
            <a:r>
              <a:rPr lang="pt-PT" dirty="0" smtClean="0"/>
              <a:t>Decanter – Garrafa de cristal utilizada para decantar vinhos;</a:t>
            </a:r>
          </a:p>
          <a:p>
            <a:r>
              <a:rPr lang="pt-PT" dirty="0" smtClean="0"/>
              <a:t>Dash – Quantidade que sai de uma só vez da garrafa munida de conta-gotas. Um dash corresponde a 1/3 de uma colher de bar;</a:t>
            </a:r>
          </a:p>
          <a:p>
            <a:r>
              <a:rPr lang="pt-PT" dirty="0" smtClean="0"/>
              <a:t>Drink – Beber;</a:t>
            </a:r>
          </a:p>
          <a:p>
            <a:r>
              <a:rPr lang="pt-PT" dirty="0" smtClean="0"/>
              <a:t>Dry – Seco;</a:t>
            </a:r>
          </a:p>
          <a:p>
            <a:r>
              <a:rPr lang="pt-PT" dirty="0" smtClean="0"/>
              <a:t>Ice – Gelo</a:t>
            </a:r>
          </a:p>
          <a:p>
            <a:r>
              <a:rPr lang="pt-PT" dirty="0" smtClean="0"/>
              <a:t>Long Drink – Bebida a partir de 20cl;</a:t>
            </a:r>
          </a:p>
          <a:p>
            <a:r>
              <a:rPr lang="pt-PT" dirty="0" smtClean="0"/>
              <a:t>Mixing glass – Copo para fazer composições de fácil mistura;</a:t>
            </a:r>
          </a:p>
        </p:txBody>
      </p:sp>
    </p:spTree>
    <p:extLst>
      <p:ext uri="{BB962C8B-B14F-4D97-AF65-F5344CB8AC3E}">
        <p14:creationId xmlns:p14="http://schemas.microsoft.com/office/powerpoint/2010/main" val="2265224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Terminologia</a:t>
            </a: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200580"/>
          </a:xfrm>
        </p:spPr>
        <p:txBody>
          <a:bodyPr>
            <a:normAutofit lnSpcReduction="10000"/>
          </a:bodyPr>
          <a:lstStyle/>
          <a:p>
            <a:r>
              <a:rPr lang="pt-PT" dirty="0" smtClean="0"/>
              <a:t>On The Rocks – Bebida servida sobre cubos de gelo;</a:t>
            </a:r>
          </a:p>
          <a:p>
            <a:r>
              <a:rPr lang="pt-PT" dirty="0" smtClean="0"/>
              <a:t>Once  - Medida inglesa e americana. Uma onça equivale a 2,83cl;</a:t>
            </a:r>
          </a:p>
          <a:p>
            <a:r>
              <a:rPr lang="pt-PT" dirty="0" smtClean="0"/>
              <a:t>Ruby – Designação inglesa para um vinho do Porto tinto aloirado;</a:t>
            </a:r>
          </a:p>
          <a:p>
            <a:r>
              <a:rPr lang="pt-PT" dirty="0" smtClean="0"/>
              <a:t>Shaker – Utensílio de bar para bater e misturar composições;</a:t>
            </a:r>
          </a:p>
          <a:p>
            <a:r>
              <a:rPr lang="pt-PT" dirty="0" smtClean="0"/>
              <a:t>Sparkling – Com gás, gaseificado;</a:t>
            </a:r>
          </a:p>
          <a:p>
            <a:r>
              <a:rPr lang="pt-PT" dirty="0" smtClean="0"/>
              <a:t>Stir – Mexer, misturar;</a:t>
            </a:r>
          </a:p>
          <a:p>
            <a:r>
              <a:rPr lang="pt-PT" dirty="0" smtClean="0"/>
              <a:t>Strainer – Passador. Placa de metal com orificios.</a:t>
            </a:r>
          </a:p>
          <a:p>
            <a:r>
              <a:rPr lang="pt-PT" dirty="0" smtClean="0"/>
              <a:t>Straw  - Palha;</a:t>
            </a:r>
          </a:p>
          <a:p>
            <a:r>
              <a:rPr lang="pt-PT" dirty="0" smtClean="0"/>
              <a:t>Tawny – Vinho do Porto tinto alourado com cerca de 15 anos de idaade;</a:t>
            </a:r>
          </a:p>
          <a:p>
            <a:r>
              <a:rPr lang="pt-PT" dirty="0" smtClean="0"/>
              <a:t>Toast – Brindar;</a:t>
            </a:r>
          </a:p>
          <a:p>
            <a:r>
              <a:rPr lang="pt-PT" dirty="0" smtClean="0"/>
              <a:t>Vintage – Vinho do Porto de uma só colheita.</a:t>
            </a:r>
          </a:p>
          <a:p>
            <a:r>
              <a:rPr lang="pt-PT" dirty="0" smtClean="0"/>
              <a:t>Zeste – Pequena casca de limão ou laraja cortada muito fina que se espreme sobre a bebida.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21162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Objectivos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400" b="0" dirty="0" smtClean="0"/>
              <a:t>Reconhecer as tarefas a executar antes do serviço de bebidas;</a:t>
            </a:r>
          </a:p>
          <a:p>
            <a:r>
              <a:rPr lang="pt-PT" sz="2400" b="0" dirty="0" smtClean="0"/>
              <a:t>Comportamentos correctos e errados no serviço de bar;</a:t>
            </a:r>
          </a:p>
          <a:p>
            <a:r>
              <a:rPr lang="pt-PT" sz="2400" b="0" dirty="0" smtClean="0"/>
              <a:t>Perceber a execução do serviço: Copos e Garrafas;</a:t>
            </a:r>
          </a:p>
          <a:p>
            <a:r>
              <a:rPr lang="pt-PT" sz="2400" b="0" dirty="0" smtClean="0"/>
              <a:t>Apresentação da Carta;</a:t>
            </a:r>
          </a:p>
          <a:p>
            <a:r>
              <a:rPr lang="pt-PT" sz="2400" b="0" dirty="0" smtClean="0"/>
              <a:t>Conhecer serviço com bandeja.</a:t>
            </a:r>
          </a:p>
          <a:p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43930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Tarefas diárias no bar/restaurante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pt-PT" sz="9600" b="0" dirty="0" smtClean="0"/>
              <a:t>Mise-</a:t>
            </a:r>
            <a:r>
              <a:rPr lang="pt-PT" sz="9600" b="0" dirty="0" err="1" smtClean="0"/>
              <a:t>en</a:t>
            </a:r>
            <a:r>
              <a:rPr lang="pt-PT" sz="9600" b="0" dirty="0" smtClean="0"/>
              <a:t>-</a:t>
            </a:r>
            <a:r>
              <a:rPr lang="pt-PT" sz="9600" b="0" dirty="0" err="1" smtClean="0"/>
              <a:t>place</a:t>
            </a:r>
            <a:r>
              <a:rPr lang="pt-PT" sz="9600" b="0" dirty="0" smtClean="0"/>
              <a:t>;</a:t>
            </a:r>
          </a:p>
          <a:p>
            <a:r>
              <a:rPr lang="pt-PT" sz="9600" b="0" dirty="0" smtClean="0"/>
              <a:t>Ligar máquina do café, frigorífico e iluminação;</a:t>
            </a:r>
          </a:p>
          <a:p>
            <a:r>
              <a:rPr lang="pt-PT" sz="9600" b="0" dirty="0" smtClean="0"/>
              <a:t>Limpar e arrumas mobiliário;</a:t>
            </a:r>
          </a:p>
          <a:p>
            <a:r>
              <a:rPr lang="pt-PT" sz="9600" b="0" dirty="0" smtClean="0"/>
              <a:t>Receber encomendas e conferir as mesmas no acto de entrega;</a:t>
            </a:r>
          </a:p>
          <a:p>
            <a:r>
              <a:rPr lang="pt-PT" sz="9600" b="0" dirty="0" smtClean="0"/>
              <a:t>Repor stocks de todas as bebidas;</a:t>
            </a:r>
          </a:p>
          <a:p>
            <a:r>
              <a:rPr lang="pt-PT" sz="9600" b="0" dirty="0" smtClean="0"/>
              <a:t>Conferir o fundo de caixa;</a:t>
            </a:r>
          </a:p>
          <a:p>
            <a:r>
              <a:rPr lang="pt-PT" sz="9600" b="0" dirty="0" smtClean="0"/>
              <a:t>Polir copos e limpar garrafas expostas;</a:t>
            </a:r>
          </a:p>
          <a:p>
            <a:r>
              <a:rPr lang="pt-PT" sz="9600" b="0" dirty="0" smtClean="0"/>
              <a:t>Lavar as frutas.</a:t>
            </a:r>
          </a:p>
          <a:p>
            <a:endParaRPr lang="pt-PT" sz="9600" dirty="0"/>
          </a:p>
          <a:p>
            <a:endParaRPr lang="pt-PT" sz="9600" dirty="0"/>
          </a:p>
          <a:p>
            <a:endParaRPr lang="pt-PT" sz="9600" dirty="0" smtClean="0"/>
          </a:p>
          <a:p>
            <a:r>
              <a:rPr lang="pt-PT" sz="9600" dirty="0"/>
              <a:t>	</a:t>
            </a:r>
            <a:r>
              <a:rPr lang="pt-PT" sz="9600" dirty="0" smtClean="0"/>
              <a:t>TODAS AS TAREFAS SÃO CONTROLADAS PELO CHEFE DE BAR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63539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Sim e não no 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PT" sz="1800" dirty="0" smtClean="0"/>
              <a:t>Ser cortês ao anotar os pedidos dos clientes; </a:t>
            </a:r>
          </a:p>
          <a:p>
            <a:r>
              <a:rPr lang="pt-PT" sz="1800" dirty="0" smtClean="0"/>
              <a:t>Correr no salão; </a:t>
            </a:r>
            <a:endParaRPr lang="pt-PT" sz="2000" dirty="0" smtClean="0"/>
          </a:p>
          <a:p>
            <a:r>
              <a:rPr lang="pt-PT" sz="1800" dirty="0" smtClean="0"/>
              <a:t>Entregar a conta sem esta ter sido solicitada; </a:t>
            </a:r>
            <a:endParaRPr lang="pt-PT" sz="2000" dirty="0" smtClean="0"/>
          </a:p>
          <a:p>
            <a:r>
              <a:rPr lang="pt-PT" sz="1800" dirty="0" smtClean="0"/>
              <a:t>Sorrir e mostrar interesse ao falar com o cliente; </a:t>
            </a:r>
            <a:endParaRPr lang="pt-PT" sz="2000" dirty="0" smtClean="0"/>
          </a:p>
          <a:p>
            <a:r>
              <a:rPr lang="pt-PT" sz="1800" dirty="0" smtClean="0"/>
              <a:t>Fazer gestos e responder à distância; </a:t>
            </a:r>
            <a:endParaRPr lang="pt-PT" sz="2000" dirty="0" smtClean="0"/>
          </a:p>
          <a:p>
            <a:r>
              <a:rPr lang="pt-PT" sz="1800" dirty="0" smtClean="0"/>
              <a:t>Tratar o cliente pelo nome; </a:t>
            </a:r>
            <a:endParaRPr lang="pt-PT" sz="2000" dirty="0" smtClean="0"/>
          </a:p>
          <a:p>
            <a:r>
              <a:rPr lang="pt-PT" sz="1800" dirty="0" smtClean="0"/>
              <a:t>Dar informações sempre que solicitadas; </a:t>
            </a:r>
          </a:p>
          <a:p>
            <a:r>
              <a:rPr lang="pt-PT" sz="1800" dirty="0" smtClean="0"/>
              <a:t>Entrar na conversa do cliente sem ser solicitado, mesmo que tenha a resposta para uma dúvida do mesmo; </a:t>
            </a:r>
            <a:endParaRPr lang="pt-PT" sz="2000" dirty="0" smtClean="0"/>
          </a:p>
          <a:p>
            <a:r>
              <a:rPr lang="pt-PT" sz="1800" dirty="0" smtClean="0"/>
              <a:t>Sentar o cliente numa mesa que não esteja bem limpa e arrumada </a:t>
            </a:r>
            <a:endParaRPr lang="pt-PT" sz="2000" dirty="0" smtClean="0"/>
          </a:p>
        </p:txBody>
      </p:sp>
      <p:sp>
        <p:nvSpPr>
          <p:cNvPr id="5" name="Rectângulo 4"/>
          <p:cNvSpPr/>
          <p:nvPr/>
        </p:nvSpPr>
        <p:spPr>
          <a:xfrm>
            <a:off x="5292080" y="908720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5677761" y="2132856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3563888" y="2996952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Rectângulo 7"/>
          <p:cNvSpPr/>
          <p:nvPr/>
        </p:nvSpPr>
        <p:spPr>
          <a:xfrm>
            <a:off x="4962934" y="3258562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2483768" y="1321604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5220072" y="1681644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4543588" y="2473732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ângulo 11"/>
          <p:cNvSpPr/>
          <p:nvPr/>
        </p:nvSpPr>
        <p:spPr>
          <a:xfrm>
            <a:off x="4962934" y="3913892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7333708" y="4273932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09831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Sim e não no bar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1800" dirty="0"/>
              <a:t>Rir de atitudes, palavras ou vestuário do cliente</a:t>
            </a:r>
            <a:r>
              <a:rPr lang="pt-PT" sz="1800" dirty="0" smtClean="0"/>
              <a:t>; </a:t>
            </a:r>
          </a:p>
          <a:p>
            <a:r>
              <a:rPr lang="pt-PT" sz="1800" dirty="0" smtClean="0"/>
              <a:t>Antecipar-se  </a:t>
            </a:r>
            <a:r>
              <a:rPr lang="pt-PT" sz="1800" dirty="0"/>
              <a:t>aos clientes antes de ser solicitado</a:t>
            </a:r>
            <a:r>
              <a:rPr lang="pt-PT" sz="1800" dirty="0" smtClean="0"/>
              <a:t>; </a:t>
            </a:r>
          </a:p>
          <a:p>
            <a:r>
              <a:rPr lang="pt-PT" sz="1800" dirty="0" smtClean="0"/>
              <a:t>Dar </a:t>
            </a:r>
            <a:r>
              <a:rPr lang="pt-PT" sz="1800" dirty="0"/>
              <a:t>sugestões, se achar que serão bem recebidas</a:t>
            </a:r>
            <a:r>
              <a:rPr lang="pt-PT" sz="1800" dirty="0" smtClean="0"/>
              <a:t>;</a:t>
            </a:r>
            <a:r>
              <a:rPr lang="pt-PT" sz="1800" dirty="0">
                <a:solidFill>
                  <a:srgbClr val="00B050"/>
                </a:solidFill>
              </a:rPr>
              <a:t> </a:t>
            </a:r>
            <a:endParaRPr lang="pt-PT" sz="1800" dirty="0"/>
          </a:p>
          <a:p>
            <a:r>
              <a:rPr lang="pt-PT" sz="1800" dirty="0"/>
              <a:t>Manter contacto visual com o cliente</a:t>
            </a:r>
            <a:r>
              <a:rPr lang="pt-PT" sz="1800" dirty="0" smtClean="0"/>
              <a:t>;</a:t>
            </a:r>
            <a:r>
              <a:rPr lang="pt-PT" sz="1800" dirty="0">
                <a:solidFill>
                  <a:srgbClr val="00B050"/>
                </a:solidFill>
              </a:rPr>
              <a:t> </a:t>
            </a:r>
            <a:endParaRPr lang="pt-PT" sz="2000" dirty="0"/>
          </a:p>
          <a:p>
            <a:r>
              <a:rPr lang="pt-PT" sz="1800" dirty="0"/>
              <a:t>Desculpar-se por qualquer </a:t>
            </a:r>
            <a:r>
              <a:rPr lang="pt-PT" sz="1800" dirty="0" smtClean="0"/>
              <a:t>engano</a:t>
            </a:r>
            <a:r>
              <a:rPr lang="pt-PT" sz="1800" dirty="0">
                <a:solidFill>
                  <a:srgbClr val="00B050"/>
                </a:solidFill>
              </a:rPr>
              <a:t> </a:t>
            </a:r>
            <a:endParaRPr lang="pt-PT" sz="2000" dirty="0"/>
          </a:p>
          <a:p>
            <a:r>
              <a:rPr lang="pt-PT" sz="1800" dirty="0"/>
              <a:t>Reconhecer a chegada do </a:t>
            </a:r>
            <a:r>
              <a:rPr lang="pt-PT" sz="1800" dirty="0" smtClean="0"/>
              <a:t>cliente</a:t>
            </a:r>
            <a:r>
              <a:rPr lang="pt-PT" sz="1800" dirty="0">
                <a:solidFill>
                  <a:srgbClr val="00B050"/>
                </a:solidFill>
              </a:rPr>
              <a:t> </a:t>
            </a:r>
            <a:endParaRPr lang="pt-PT" sz="2000" dirty="0"/>
          </a:p>
          <a:p>
            <a:r>
              <a:rPr lang="pt-PT" sz="1800" dirty="0"/>
              <a:t>Assoar o nariz ou pentear-se </a:t>
            </a:r>
            <a:r>
              <a:rPr lang="pt-PT" sz="1800" dirty="0" smtClean="0"/>
              <a:t>no salão</a:t>
            </a:r>
            <a:r>
              <a:rPr lang="pt-PT" sz="1800" dirty="0">
                <a:solidFill>
                  <a:srgbClr val="FF0000"/>
                </a:solidFill>
              </a:rPr>
              <a:t> </a:t>
            </a:r>
            <a:endParaRPr lang="pt-PT" sz="1800" dirty="0" smtClean="0">
              <a:solidFill>
                <a:srgbClr val="FF0000"/>
              </a:solidFill>
            </a:endParaRPr>
          </a:p>
          <a:p>
            <a:r>
              <a:rPr lang="pt-PT" sz="1800" dirty="0" smtClean="0"/>
              <a:t>Demonstrar </a:t>
            </a:r>
            <a:r>
              <a:rPr lang="pt-PT" sz="1800" dirty="0"/>
              <a:t>aborrecimento</a:t>
            </a:r>
            <a:r>
              <a:rPr lang="pt-PT" sz="1800" dirty="0" smtClean="0"/>
              <a:t>;</a:t>
            </a:r>
            <a:r>
              <a:rPr lang="pt-PT" sz="1800" dirty="0">
                <a:solidFill>
                  <a:srgbClr val="FF0000"/>
                </a:solidFill>
              </a:rPr>
              <a:t> </a:t>
            </a:r>
            <a:endParaRPr lang="pt-PT" sz="1800" dirty="0"/>
          </a:p>
          <a:p>
            <a:endParaRPr lang="pt-PT" dirty="0"/>
          </a:p>
        </p:txBody>
      </p:sp>
      <p:sp>
        <p:nvSpPr>
          <p:cNvPr id="4" name="Rectângulo 3"/>
          <p:cNvSpPr/>
          <p:nvPr/>
        </p:nvSpPr>
        <p:spPr>
          <a:xfrm>
            <a:off x="5677762" y="1431940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5940152" y="1844824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4608707" y="2157025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4315912" y="2545740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Rectângulo 7"/>
          <p:cNvSpPr/>
          <p:nvPr/>
        </p:nvSpPr>
        <p:spPr>
          <a:xfrm>
            <a:off x="4223024" y="2977788"/>
            <a:ext cx="771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SIM</a:t>
            </a:r>
            <a:endParaRPr lang="pt-PT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5580112" y="980728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4608706" y="3239398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3635896" y="3645024"/>
            <a:ext cx="8386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PT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NÃO</a:t>
            </a:r>
            <a:endParaRPr lang="pt-PT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45310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Execução do serviço - Copos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sz="1800" dirty="0" smtClean="0"/>
              <a:t>Lavados e polidos antes do serviço;</a:t>
            </a:r>
          </a:p>
          <a:p>
            <a:endParaRPr lang="pt-PT" sz="1800" dirty="0" smtClean="0"/>
          </a:p>
          <a:p>
            <a:r>
              <a:rPr lang="pt-PT" sz="1800" dirty="0" smtClean="0"/>
              <a:t>Colocados pela direita do cliente podendo existir excepções;</a:t>
            </a:r>
          </a:p>
          <a:p>
            <a:endParaRPr lang="pt-PT" sz="1800" dirty="0" smtClean="0"/>
          </a:p>
          <a:p>
            <a:r>
              <a:rPr lang="pt-PT" sz="1800" dirty="0" smtClean="0"/>
              <a:t>Pegar sempre pelo pé;</a:t>
            </a:r>
          </a:p>
          <a:p>
            <a:endParaRPr lang="pt-PT" sz="1800" dirty="0" smtClean="0"/>
          </a:p>
          <a:p>
            <a:r>
              <a:rPr lang="pt-PT" sz="1800" dirty="0" smtClean="0"/>
              <a:t>Obedece-se ao protocolo;</a:t>
            </a:r>
          </a:p>
          <a:p>
            <a:endParaRPr lang="pt-PT" sz="1800" dirty="0" smtClean="0"/>
          </a:p>
          <a:p>
            <a:r>
              <a:rPr lang="pt-PT" sz="1800" dirty="0" smtClean="0"/>
              <a:t>Levantar copos sempre que possível;</a:t>
            </a:r>
          </a:p>
          <a:p>
            <a:endParaRPr lang="pt-PT" sz="1800" dirty="0" smtClean="0"/>
          </a:p>
          <a:p>
            <a:r>
              <a:rPr lang="pt-PT" sz="1800" dirty="0" smtClean="0"/>
              <a:t>Retirados pela base, nunca introduzindo os dedos no seu interior.</a:t>
            </a:r>
            <a:endParaRPr lang="pt-PT" sz="1800" dirty="0"/>
          </a:p>
        </p:txBody>
      </p:sp>
    </p:spTree>
    <p:extLst>
      <p:ext uri="{BB962C8B-B14F-4D97-AF65-F5344CB8AC3E}">
        <p14:creationId xmlns:p14="http://schemas.microsoft.com/office/powerpoint/2010/main" val="112422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Execução do serviço - </a:t>
            </a:r>
            <a:r>
              <a:rPr lang="pt-PT" dirty="0" smtClean="0"/>
              <a:t>Garrafas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sz="1800" dirty="0" smtClean="0"/>
              <a:t>Seguram-se sempre pelo corpo e nunca pelo gargalo;</a:t>
            </a:r>
          </a:p>
          <a:p>
            <a:endParaRPr lang="pt-PT" sz="1800" dirty="0" smtClean="0"/>
          </a:p>
          <a:p>
            <a:r>
              <a:rPr lang="pt-PT" sz="1800" dirty="0" smtClean="0"/>
              <a:t>Mostrar primeiro </a:t>
            </a:r>
            <a:r>
              <a:rPr lang="pt-PT" sz="1800" dirty="0"/>
              <a:t>o rótulo da garrafa ao cliente, para que este possa verificar a bebida que </a:t>
            </a:r>
            <a:r>
              <a:rPr lang="pt-PT" sz="1800" dirty="0" smtClean="0"/>
              <a:t>pediu</a:t>
            </a:r>
            <a:r>
              <a:rPr lang="pt-PT" sz="1800" dirty="0"/>
              <a:t>;</a:t>
            </a:r>
            <a:endParaRPr lang="pt-PT" sz="1800" dirty="0" smtClean="0"/>
          </a:p>
          <a:p>
            <a:endParaRPr lang="pt-PT" sz="1800" dirty="0" smtClean="0"/>
          </a:p>
          <a:p>
            <a:r>
              <a:rPr lang="pt-PT" sz="1800" dirty="0" smtClean="0"/>
              <a:t>Abrir invólucro a ½ </a:t>
            </a:r>
            <a:r>
              <a:rPr lang="pt-PT" sz="1800" dirty="0"/>
              <a:t>cm (aproximadamente) da </a:t>
            </a:r>
            <a:r>
              <a:rPr lang="pt-PT" sz="1800" dirty="0" smtClean="0"/>
              <a:t>boca </a:t>
            </a:r>
            <a:r>
              <a:rPr lang="pt-PT" sz="1800" dirty="0"/>
              <a:t>da </a:t>
            </a:r>
            <a:r>
              <a:rPr lang="pt-PT" sz="1800" dirty="0" smtClean="0"/>
              <a:t>garrafa</a:t>
            </a:r>
            <a:r>
              <a:rPr lang="pt-PT" sz="1800" dirty="0"/>
              <a:t>;</a:t>
            </a:r>
            <a:endParaRPr lang="pt-PT" sz="1800" dirty="0" smtClean="0"/>
          </a:p>
          <a:p>
            <a:endParaRPr lang="pt-PT" sz="1800" dirty="0" smtClean="0"/>
          </a:p>
          <a:p>
            <a:r>
              <a:rPr lang="pt-PT" sz="1800" dirty="0" smtClean="0"/>
              <a:t>Limpar o gargalo com um guardanapo </a:t>
            </a:r>
            <a:r>
              <a:rPr lang="pt-PT" sz="1800" dirty="0"/>
              <a:t>ou pano de </a:t>
            </a:r>
            <a:r>
              <a:rPr lang="pt-PT" sz="1800" dirty="0" smtClean="0"/>
              <a:t>serviço;</a:t>
            </a:r>
          </a:p>
          <a:p>
            <a:endParaRPr lang="pt-PT" sz="1800" dirty="0"/>
          </a:p>
          <a:p>
            <a:r>
              <a:rPr lang="pt-PT" sz="1800" dirty="0" smtClean="0"/>
              <a:t>Transportar com muito cuidado.</a:t>
            </a:r>
            <a:endParaRPr lang="pt-PT" sz="1800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24426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Carta de bar/restaurante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sz="2000" dirty="0" smtClean="0"/>
              <a:t>Boa apresentação e impressão;</a:t>
            </a:r>
          </a:p>
          <a:p>
            <a:endParaRPr lang="pt-PT" sz="2000" dirty="0" smtClean="0"/>
          </a:p>
          <a:p>
            <a:r>
              <a:rPr lang="pt-PT" sz="2000" dirty="0" smtClean="0"/>
              <a:t>Devem estar em todas as mesas;</a:t>
            </a:r>
          </a:p>
          <a:p>
            <a:endParaRPr lang="pt-PT" sz="2000" dirty="0" smtClean="0"/>
          </a:p>
          <a:p>
            <a:r>
              <a:rPr lang="pt-PT" sz="2000" dirty="0" smtClean="0"/>
              <a:t>Dar explicação de novos </a:t>
            </a:r>
            <a:r>
              <a:rPr lang="pt-PT" sz="2000" dirty="0" err="1" smtClean="0"/>
              <a:t>items</a:t>
            </a:r>
            <a:r>
              <a:rPr lang="pt-PT" sz="2000" dirty="0" smtClean="0"/>
              <a:t>;</a:t>
            </a:r>
          </a:p>
          <a:p>
            <a:endParaRPr lang="pt-PT" sz="2000" dirty="0" smtClean="0"/>
          </a:p>
          <a:p>
            <a:r>
              <a:rPr lang="pt-PT" sz="2000" dirty="0" smtClean="0"/>
              <a:t>Responder honestamente ás dúvidas;</a:t>
            </a:r>
          </a:p>
          <a:p>
            <a:endParaRPr lang="pt-PT" sz="2000" dirty="0" smtClean="0"/>
          </a:p>
          <a:p>
            <a:r>
              <a:rPr lang="pt-PT" sz="2000" dirty="0" smtClean="0"/>
              <a:t>Tirar correctamente o pedido.</a:t>
            </a:r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308284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Devem saber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sz="1800" dirty="0" smtClean="0"/>
          </a:p>
          <a:p>
            <a:r>
              <a:rPr lang="pt-PT" sz="1800" dirty="0" smtClean="0"/>
              <a:t>A </a:t>
            </a:r>
            <a:r>
              <a:rPr lang="pt-PT" sz="1800" dirty="0"/>
              <a:t>composição de cada item, incluindo os especiais (típicos, dietéticas, com pouco álcool, etc</a:t>
            </a:r>
            <a:r>
              <a:rPr lang="pt-PT" sz="1800" dirty="0" smtClean="0"/>
              <a:t>.);</a:t>
            </a:r>
          </a:p>
          <a:p>
            <a:endParaRPr lang="pt-PT" sz="1800" dirty="0"/>
          </a:p>
          <a:p>
            <a:r>
              <a:rPr lang="pt-PT" sz="1800" dirty="0" smtClean="0"/>
              <a:t>A </a:t>
            </a:r>
            <a:r>
              <a:rPr lang="pt-PT" sz="1800" dirty="0"/>
              <a:t>pronúncia correcta de cada cocktail ou </a:t>
            </a:r>
            <a:r>
              <a:rPr lang="pt-PT" sz="1800" dirty="0" smtClean="0"/>
              <a:t>bebida;</a:t>
            </a:r>
          </a:p>
          <a:p>
            <a:endParaRPr lang="pt-PT" sz="1800" dirty="0"/>
          </a:p>
          <a:p>
            <a:r>
              <a:rPr lang="pt-PT" sz="1800" dirty="0" smtClean="0"/>
              <a:t>As </a:t>
            </a:r>
            <a:r>
              <a:rPr lang="pt-PT" sz="1800" dirty="0"/>
              <a:t>bebidas em promoção. E as bebidas especiais da </a:t>
            </a:r>
            <a:r>
              <a:rPr lang="pt-PT" sz="1800" dirty="0" smtClean="0"/>
              <a:t>casa</a:t>
            </a:r>
            <a:r>
              <a:rPr lang="pt-PT" sz="1800" dirty="0"/>
              <a:t>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61334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142</TotalTime>
  <Words>955</Words>
  <Application>Microsoft Office PowerPoint</Application>
  <PresentationFormat>Apresentação na tela (4:3)</PresentationFormat>
  <Paragraphs>177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Ângulos</vt:lpstr>
      <vt:lpstr>Serviço de Bebidas</vt:lpstr>
      <vt:lpstr>Objectivos</vt:lpstr>
      <vt:lpstr>Tarefas diárias no bar/restaurante</vt:lpstr>
      <vt:lpstr>Sim e não no bar</vt:lpstr>
      <vt:lpstr>Sim e não no bar</vt:lpstr>
      <vt:lpstr>Execução do serviço - Copos</vt:lpstr>
      <vt:lpstr>Execução do serviço - Garrafas</vt:lpstr>
      <vt:lpstr>Carta de bar/restaurante</vt:lpstr>
      <vt:lpstr>Devem saber</vt:lpstr>
      <vt:lpstr>Execução do serviço - Bandeja</vt:lpstr>
      <vt:lpstr>Execução do serviço – Bandeja</vt:lpstr>
      <vt:lpstr>Tipos de serviço</vt:lpstr>
      <vt:lpstr>Serviço de vinhos – Apresentação da carta</vt:lpstr>
      <vt:lpstr>Serviço de vinhos – Apresentação da Garrafa</vt:lpstr>
      <vt:lpstr>Apresentação do PowerPoint</vt:lpstr>
      <vt:lpstr>terminologia</vt:lpstr>
      <vt:lpstr>terminologia</vt:lpstr>
      <vt:lpstr>Terminologia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Serviço de Bebidas</dc:title>
  <dc:creator>Daniela</dc:creator>
  <cp:lastModifiedBy>Taniab</cp:lastModifiedBy>
  <cp:revision>13</cp:revision>
  <dcterms:created xsi:type="dcterms:W3CDTF">2015-09-13T13:00:19Z</dcterms:created>
  <dcterms:modified xsi:type="dcterms:W3CDTF">2015-09-14T11:32:49Z</dcterms:modified>
</cp:coreProperties>
</file>