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0.jpeg" ContentType="image/jpeg"/>
  <Override PartName="/ppt/media/image23.jpeg" ContentType="image/jpeg"/>
  <Override PartName="/ppt/media/image7.jpeg" ContentType="image/jpeg"/>
  <Override PartName="/ppt/media/image2.png" ContentType="image/png"/>
  <Override PartName="/ppt/media/image22.jpeg" ContentType="image/jpeg"/>
  <Override PartName="/ppt/media/image25.jpeg" ContentType="image/jpeg"/>
  <Override PartName="/ppt/media/image9.jpeg" ContentType="image/jpeg"/>
  <Override PartName="/ppt/media/image5.png" ContentType="image/png"/>
  <Override PartName="/ppt/media/image16.jpeg" ContentType="image/jpeg"/>
  <Override PartName="/ppt/media/image24.jpeg" ContentType="image/jpeg"/>
  <Override PartName="/ppt/media/image8.jpeg" ContentType="image/jpeg"/>
  <Override PartName="/ppt/media/image1.png" ContentType="image/png"/>
  <Override PartName="/ppt/media/image19.jpeg" ContentType="image/jpeg"/>
  <Override PartName="/ppt/media/image20.jpeg" ContentType="image/jpeg"/>
  <Override PartName="/ppt/media/image3.png" ContentType="image/png"/>
  <Override PartName="/ppt/media/image4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6.png" ContentType="image/png"/>
  <Override PartName="/ppt/media/image14.jpeg" ContentType="image/jpeg"/>
  <Override PartName="/ppt/media/image15.jpeg" ContentType="image/jpeg"/>
  <Override PartName="/ppt/media/image17.jpeg" ContentType="image/jpeg"/>
  <Override PartName="/ppt/media/image18.jpeg" ContentType="image/jpeg"/>
  <Override PartName="/ppt/media/image21.jpeg" ContentType="image/jpe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PT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das notas</a:t>
            </a:r>
            <a:endParaRPr b="0" lang="pt-P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P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P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P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D14E21C3-EEB0-4CB5-B062-649B85CB7BD8}" type="slidenum">
              <a:rPr b="0" lang="pt-PT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pt-PT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440B3175-1B33-40B2-ACFF-86777355C44E}" type="slidenum">
              <a:rPr b="0" lang="pt-PT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98800" y="685800"/>
            <a:ext cx="4870080" cy="388584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98800" y="685800"/>
            <a:ext cx="4870080" cy="3885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82" name="" descr=""/>
          <p:cNvPicPr/>
          <p:nvPr/>
        </p:nvPicPr>
        <p:blipFill>
          <a:blip r:embed="rId2"/>
          <a:stretch/>
        </p:blipFill>
        <p:spPr>
          <a:xfrm>
            <a:off x="2098800" y="685800"/>
            <a:ext cx="4870080" cy="388584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3"/>
          <a:stretch/>
        </p:blipFill>
        <p:spPr>
          <a:xfrm>
            <a:off x="2098800" y="685800"/>
            <a:ext cx="4870080" cy="38858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62120" y="4572000"/>
            <a:ext cx="6781320" cy="7417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76212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388584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27440" y="271548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lIns="0" rIns="0" tIns="0" bIns="0" anchor="ctr"/>
          <a:p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27440" y="685800"/>
            <a:ext cx="368100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62120" y="2715480"/>
            <a:ext cx="7543440" cy="1853280"/>
          </a:xfrm>
          <a:prstGeom prst="rect">
            <a:avLst/>
          </a:prstGeom>
        </p:spPr>
        <p:txBody>
          <a:bodyPr lIns="0" rIns="0" tIns="0" bIns="0"/>
          <a:p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777240" y="0"/>
            <a:ext cx="7543440" cy="304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762120" y="3200400"/>
            <a:ext cx="7543440" cy="15235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8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Click to edit Master title style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pt-PT" sz="1200" spc="-1" strike="noStrike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23-11-2017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200" spc="-1" strike="noStrike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- Daniela Magalhães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D1D52C-1B7C-4FD4-BE83-CB177AE37316}" type="slidenum">
              <a:rPr b="0" lang="pt-PT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2</a:t>
            </a:fld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de texto dos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Segundo nível de tópicos</a:t>
            </a:r>
            <a:endParaRPr b="0" lang="pt-PT" sz="20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Terceiro nível de tópicos</a:t>
            </a:r>
            <a:endParaRPr b="0" lang="pt-PT" sz="18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Quarto nível de tópicos</a:t>
            </a:r>
            <a:endParaRPr b="0" lang="pt-PT" sz="18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nível de tópicos</a:t>
            </a:r>
            <a:endParaRPr b="0" lang="pt-PT" sz="20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Sexto nível de tópicos</a:t>
            </a:r>
            <a:endParaRPr b="0" lang="pt-PT" sz="20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Sétimo nível de tópicos</a:t>
            </a:r>
            <a:endParaRPr b="0" lang="pt-PT" sz="20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Click to edit Master title style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Clique para editar o formato de texto dos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Segundo nível de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Terceiro nível de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Quarto nível de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Quinto nível de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Sexto nível de tópicos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Sétimo nível de tópicosClick to edit Master text styles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1" marL="594360" indent="-27396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2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Second level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2" marL="868680" indent="-22824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Third level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3" marL="1143000" indent="-22824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Fourth level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lvl="4" marL="1371600" indent="-22824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Fifth level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b="1" lang="pt-PT" sz="1200" spc="-1" strike="noStrike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23-11-2017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200" spc="-1" strike="noStrike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- Daniela Magalhães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5E84E20-5C6F-4476-9774-EE36E474C1CA}" type="slidenum">
              <a:rPr b="0" lang="pt-PT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1</a:t>
            </a:fld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755640" y="4653000"/>
            <a:ext cx="7543440" cy="152352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8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Tipos de copos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762120" y="4724280"/>
            <a:ext cx="6857640" cy="99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0" lang="pt-PT" sz="18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PT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TextShape 3"/>
          <p:cNvSpPr txBox="1"/>
          <p:nvPr/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200" spc="-1" strike="noStrike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-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cocktail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755640" y="-81720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Possui um pé comprido para proteger a bebida do calor das mãos.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Tem a medida certa para receber todos os ingredientes de um bom cocktail.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6" name="Picture 2" descr=""/>
          <p:cNvPicPr/>
          <p:nvPr/>
        </p:nvPicPr>
        <p:blipFill>
          <a:blip r:embed="rId1"/>
          <a:stretch/>
        </p:blipFill>
        <p:spPr>
          <a:xfrm>
            <a:off x="2915640" y="1845000"/>
            <a:ext cx="3528000" cy="3528000"/>
          </a:xfrm>
          <a:prstGeom prst="rect">
            <a:avLst/>
          </a:prstGeom>
          <a:ln>
            <a:noFill/>
          </a:ln>
        </p:spPr>
      </p:pic>
      <p:sp>
        <p:nvSpPr>
          <p:cNvPr id="127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8" name="TextShape 4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4" dur="indefinite" restart="never" nodeType="tmRoot">
          <p:childTnLst>
            <p:seq>
              <p:cTn id="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Taça de Margarita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755640" y="-1323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Específico para servir o cocktail Margarita.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1" name="Picture 2" descr=""/>
          <p:cNvPicPr/>
          <p:nvPr/>
        </p:nvPicPr>
        <p:blipFill>
          <a:blip r:embed="rId1"/>
          <a:stretch/>
        </p:blipFill>
        <p:spPr>
          <a:xfrm>
            <a:off x="2195640" y="836640"/>
            <a:ext cx="4462560" cy="4462560"/>
          </a:xfrm>
          <a:prstGeom prst="rect">
            <a:avLst/>
          </a:prstGeom>
          <a:ln>
            <a:noFill/>
          </a:ln>
        </p:spPr>
      </p:pic>
      <p:sp>
        <p:nvSpPr>
          <p:cNvPr id="132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6" dur="indefinite" restart="never" nodeType="tmRoot">
          <p:childTnLst>
            <p:seq>
              <p:cTn id="4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Shot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55640" y="-1179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Serve para bebidas sem gelo e geralmente puras, mas também se utilizam para preparar cocktails em camadas.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35" name="Picture 2" descr=""/>
          <p:cNvPicPr/>
          <p:nvPr/>
        </p:nvPicPr>
        <p:blipFill>
          <a:blip r:embed="rId1"/>
          <a:stretch/>
        </p:blipFill>
        <p:spPr>
          <a:xfrm>
            <a:off x="3132000" y="1495080"/>
            <a:ext cx="3168000" cy="3725640"/>
          </a:xfrm>
          <a:prstGeom prst="rect">
            <a:avLst/>
          </a:prstGeom>
          <a:ln>
            <a:noFill/>
          </a:ln>
        </p:spPr>
      </p:pic>
      <p:sp>
        <p:nvSpPr>
          <p:cNvPr id="136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8" dur="indefinite" restart="never" nodeType="tmRoot">
          <p:childTnLst>
            <p:seq>
              <p:cTn id="4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pilsner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755640" y="-603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Conhecido como copo de cerveja ou fino.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Têm o formato mais indicado para que o gás e a espuma tenham possibilidade de crescer e mostrar todo o seu carácter. 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1" name="Picture 6" descr=""/>
          <p:cNvPicPr/>
          <p:nvPr/>
        </p:nvPicPr>
        <p:blipFill>
          <a:blip r:embed="rId1"/>
          <a:srcRect l="0" t="4683" r="0" b="9600"/>
          <a:stretch/>
        </p:blipFill>
        <p:spPr>
          <a:xfrm>
            <a:off x="2771640" y="1851840"/>
            <a:ext cx="4032000" cy="3544920"/>
          </a:xfrm>
          <a:prstGeom prst="rect">
            <a:avLst/>
          </a:prstGeom>
          <a:ln>
            <a:noFill/>
          </a:ln>
        </p:spPr>
      </p:pic>
      <p:sp>
        <p:nvSpPr>
          <p:cNvPr id="142" name="TextShape 5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3" name="TextShape 6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-108360" y="4572000"/>
            <a:ext cx="89287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Caneca de cerveja / Beer Mug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727920" y="-1251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Podem ter vários tamanhos e formatos, mas normalmente são robustos, de vidro grosso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6" name="Picture 2" descr=""/>
          <p:cNvPicPr/>
          <p:nvPr/>
        </p:nvPicPr>
        <p:blipFill>
          <a:blip r:embed="rId1"/>
          <a:stretch/>
        </p:blipFill>
        <p:spPr>
          <a:xfrm>
            <a:off x="2843640" y="1052640"/>
            <a:ext cx="4248000" cy="4248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2" dur="indefinite" restart="never" nodeType="tmRoot">
          <p:childTnLst>
            <p:seq>
              <p:cTn id="5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Pint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827640" y="-963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Também chamado de Becker, é aquele que mais se encontra nos pubs ingleses e irlandeses. Ideal para as cervejas do tipo Bitter e Stouts.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49" name="Picture 2" descr=""/>
          <p:cNvPicPr/>
          <p:nvPr/>
        </p:nvPicPr>
        <p:blipFill>
          <a:blip r:embed="rId1"/>
          <a:stretch/>
        </p:blipFill>
        <p:spPr>
          <a:xfrm>
            <a:off x="2627640" y="1556640"/>
            <a:ext cx="4176000" cy="4176000"/>
          </a:xfrm>
          <a:prstGeom prst="rect">
            <a:avLst/>
          </a:prstGeom>
          <a:ln>
            <a:noFill/>
          </a:ln>
        </p:spPr>
      </p:pic>
      <p:sp>
        <p:nvSpPr>
          <p:cNvPr id="150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4" dur="indefinite" restart="never" nodeType="tmRoot">
          <p:childTnLst>
            <p:seq>
              <p:cTn id="5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2" descr=""/>
          <p:cNvPicPr/>
          <p:nvPr/>
        </p:nvPicPr>
        <p:blipFill>
          <a:blip r:embed="rId1"/>
          <a:stretch/>
        </p:blipFill>
        <p:spPr>
          <a:xfrm>
            <a:off x="2483640" y="1204920"/>
            <a:ext cx="4176000" cy="4176000"/>
          </a:xfrm>
          <a:prstGeom prst="rect">
            <a:avLst/>
          </a:prstGeom>
          <a:ln>
            <a:noFill/>
          </a:ln>
        </p:spPr>
      </p:pic>
      <p:sp>
        <p:nvSpPr>
          <p:cNvPr id="152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</a:t>
            </a: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Hot </a:t>
            </a: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Drinks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3" name="TextShape 2"/>
          <p:cNvSpPr txBox="1"/>
          <p:nvPr/>
        </p:nvSpPr>
        <p:spPr>
          <a:xfrm>
            <a:off x="727920" y="-1179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Também chamado de Toddy, é usado específicamente para cocktails quentes como o Irish Coffe.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4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6" dur="indefinite" restart="never" nodeType="tmRoot">
          <p:childTnLst>
            <p:seq>
              <p:cTn id="5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água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6" name="TextShape 2"/>
          <p:cNvSpPr txBox="1"/>
          <p:nvPr/>
        </p:nvSpPr>
        <p:spPr>
          <a:xfrm>
            <a:off x="755640" y="-1107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 facilmente indentificável: São sempre os maiores e podem ou não ter pé.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57" name="Picture 2" descr=""/>
          <p:cNvPicPr/>
          <p:nvPr/>
        </p:nvPicPr>
        <p:blipFill>
          <a:blip r:embed="rId1"/>
          <a:stretch/>
        </p:blipFill>
        <p:spPr>
          <a:xfrm>
            <a:off x="3492000" y="1268640"/>
            <a:ext cx="1749600" cy="4032000"/>
          </a:xfrm>
          <a:prstGeom prst="rect">
            <a:avLst/>
          </a:prstGeom>
          <a:ln>
            <a:noFill/>
          </a:ln>
        </p:spPr>
      </p:pic>
      <p:sp>
        <p:nvSpPr>
          <p:cNvPr id="158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TextShape 4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vinho tinto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1" name="TextShape 2"/>
          <p:cNvSpPr txBox="1"/>
          <p:nvPr/>
        </p:nvSpPr>
        <p:spPr>
          <a:xfrm>
            <a:off x="755640" y="-117720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É geralmente servido em taças maiores do que as do vinho branco por não ser consumido frio.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1"/>
          <a:stretch/>
        </p:blipFill>
        <p:spPr>
          <a:xfrm>
            <a:off x="2771640" y="1204920"/>
            <a:ext cx="4176000" cy="417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0" dur="indefinite" restart="never" nodeType="tmRoot">
          <p:childTnLst>
            <p:seq>
              <p:cTn id="6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vinho branco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4" name="TextShape 2"/>
          <p:cNvSpPr txBox="1"/>
          <p:nvPr/>
        </p:nvSpPr>
        <p:spPr>
          <a:xfrm>
            <a:off x="755640" y="-1179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 copo é menor para que o vinho não aqueça. O pé é alto para evitar o calor das mãos.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65" name="Picture 2" descr=""/>
          <p:cNvPicPr/>
          <p:nvPr/>
        </p:nvPicPr>
        <p:blipFill>
          <a:blip r:embed="rId1"/>
          <a:stretch/>
        </p:blipFill>
        <p:spPr>
          <a:xfrm>
            <a:off x="2492640" y="1205640"/>
            <a:ext cx="4167000" cy="4167000"/>
          </a:xfrm>
          <a:prstGeom prst="rect">
            <a:avLst/>
          </a:prstGeom>
          <a:ln>
            <a:noFill/>
          </a:ln>
        </p:spPr>
      </p:pic>
      <p:sp>
        <p:nvSpPr>
          <p:cNvPr id="166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7" name="TextShape 4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2" dur="indefinite" restart="never" nodeType="tmRoot">
          <p:childTnLst>
            <p:seq>
              <p:cTn id="6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Objectivos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762120" y="68580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4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Reconhecer e distinguir os tipos de copo;</a:t>
            </a:r>
            <a:r>
              <a:rPr b="0" lang="pt-PT" sz="4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
</a:t>
            </a:r>
            <a:r>
              <a:rPr b="0" lang="pt-PT" sz="40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5" name="TextShape 3"/>
          <p:cNvSpPr txBox="1"/>
          <p:nvPr/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200" spc="-1" strike="noStrike">
                <a:solidFill>
                  <a:srgbClr val="454545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0" lang="pt-PT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6" name="TextShape 4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id="14" dur="500"/>
                                        <p:tgtEl>
                                          <p:spTgt spid="94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Flute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922680" y="-103320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Taça fina e elegante, substituiu a antiga taça de champanhe justamente por manter mais tempo o “perlage”.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0" name="Picture 2" descr=""/>
          <p:cNvPicPr/>
          <p:nvPr/>
        </p:nvPicPr>
        <p:blipFill>
          <a:blip r:embed="rId1"/>
          <a:stretch/>
        </p:blipFill>
        <p:spPr>
          <a:xfrm>
            <a:off x="2498040" y="1556640"/>
            <a:ext cx="4392000" cy="4392000"/>
          </a:xfrm>
          <a:prstGeom prst="rect">
            <a:avLst/>
          </a:prstGeom>
          <a:ln>
            <a:noFill/>
          </a:ln>
        </p:spPr>
      </p:pic>
      <p:sp>
        <p:nvSpPr>
          <p:cNvPr id="171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2" name="TextShape 4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64" dur="indefinite" restart="never" nodeType="tmRoot">
          <p:childTnLst>
            <p:seq>
              <p:cTn id="6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Taça de Champanhe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643320" y="-1179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Não é tão usada nos dias que correm. Foi substituída pelo Flute.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2339640" y="1124640"/>
            <a:ext cx="4150800" cy="4150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6" dur="indefinite" restart="never" nodeType="tmRoot">
          <p:childTnLst>
            <p:seq>
              <p:cTn id="6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on the rocks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762120" y="68580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Serve para qualquer cocktail tradicional servido </a:t>
            </a:r>
            <a:r>
              <a:rPr b="0" i="1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On the rocks </a:t>
            </a: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(com gelo) e é também copo para whisky.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99" name="Picture 2" descr=""/>
          <p:cNvPicPr/>
          <p:nvPr/>
        </p:nvPicPr>
        <p:blipFill>
          <a:blip r:embed="rId1"/>
          <a:srcRect l="0" t="17648" r="0" b="11273"/>
          <a:stretch/>
        </p:blipFill>
        <p:spPr>
          <a:xfrm>
            <a:off x="2016000" y="1224000"/>
            <a:ext cx="5774040" cy="4104000"/>
          </a:xfrm>
          <a:prstGeom prst="rect">
            <a:avLst/>
          </a:prstGeom>
          <a:ln>
            <a:noFill/>
          </a:ln>
        </p:spPr>
      </p:pic>
      <p:sp>
        <p:nvSpPr>
          <p:cNvPr id="100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Old fashioned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872280" y="-1179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Semelhante ao On the rocks, possui um fundo de vidro grosso para evitar o aquecimento das bebidas.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2843640" y="1188360"/>
            <a:ext cx="3600000" cy="4140000"/>
          </a:xfrm>
          <a:prstGeom prst="rect">
            <a:avLst/>
          </a:prstGeom>
          <a:ln>
            <a:noFill/>
          </a:ln>
        </p:spPr>
      </p:pic>
      <p:sp>
        <p:nvSpPr>
          <p:cNvPr id="104" name="TextShape 3"/>
          <p:cNvSpPr txBox="1"/>
          <p:nvPr/>
        </p:nvSpPr>
        <p:spPr>
          <a:xfrm>
            <a:off x="3046320" y="-468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Rocks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755640" y="-963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Arial"/>
              <a:buChar char="•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Variação do On the rocks, muito utilizado nos restaurantes americanos para servir refrigerantes. É de tamanho superior.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2915640" y="1556640"/>
            <a:ext cx="3960000" cy="377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</a:t>
            </a: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
</a:t>
            </a: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de brandy ou balão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683640" y="-387360"/>
            <a:ext cx="7516080" cy="34833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Possui haste curta e um interior arredondado, para que possa ser completamente envolvido pelo calor da mão.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Possui a borda côncava.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>
              <a:lnSpc>
                <a:spcPct val="100000"/>
              </a:lnSpc>
            </a:pP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0" name="Picture 2" descr=""/>
          <p:cNvPicPr/>
          <p:nvPr/>
        </p:nvPicPr>
        <p:blipFill>
          <a:blip r:embed="rId1"/>
          <a:stretch/>
        </p:blipFill>
        <p:spPr>
          <a:xfrm>
            <a:off x="2952000" y="2016000"/>
            <a:ext cx="3433320" cy="3433320"/>
          </a:xfrm>
          <a:prstGeom prst="rect">
            <a:avLst/>
          </a:prstGeom>
          <a:ln>
            <a:noFill/>
          </a:ln>
        </p:spPr>
      </p:pic>
      <p:sp>
        <p:nvSpPr>
          <p:cNvPr id="111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licor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860760" y="-963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Taças de tamanho reduzido utilizadas para servir licores doces e incorporados.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São perfeitos para Vermute, Porto, Moscatel, Grappa, etc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4" name="Picture 2" descr=""/>
          <p:cNvPicPr/>
          <p:nvPr/>
        </p:nvPicPr>
        <p:blipFill>
          <a:blip r:embed="rId1"/>
          <a:stretch/>
        </p:blipFill>
        <p:spPr>
          <a:xfrm>
            <a:off x="2555640" y="1536120"/>
            <a:ext cx="3816000" cy="3816000"/>
          </a:xfrm>
          <a:prstGeom prst="rect">
            <a:avLst/>
          </a:prstGeom>
          <a:ln>
            <a:noFill/>
          </a:ln>
        </p:spPr>
      </p:pic>
      <p:sp>
        <p:nvSpPr>
          <p:cNvPr id="115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porto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755640" y="-1035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Permite apreciar correctamente os poderosos aromas e sabores do nosso Vinho do Porto.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18" name="Picture 2" descr=""/>
          <p:cNvPicPr/>
          <p:nvPr/>
        </p:nvPicPr>
        <p:blipFill>
          <a:blip r:embed="rId1"/>
          <a:srcRect l="0" t="25776" r="0" b="4926"/>
          <a:stretch/>
        </p:blipFill>
        <p:spPr>
          <a:xfrm>
            <a:off x="2771640" y="1278720"/>
            <a:ext cx="4248000" cy="4166280"/>
          </a:xfrm>
          <a:prstGeom prst="rect">
            <a:avLst/>
          </a:prstGeom>
          <a:ln>
            <a:noFill/>
          </a:ln>
        </p:spPr>
      </p:pic>
      <p:sp>
        <p:nvSpPr>
          <p:cNvPr id="119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0" dur="indefinite" restart="never" nodeType="tmRoot">
          <p:childTnLst>
            <p:seq>
              <p:cTn id="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b="0" lang="pt-PT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Impact"/>
              </a:rPr>
              <a:t>Copo de long drink</a:t>
            </a:r>
            <a:endParaRPr b="0" lang="pt-PT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827640" y="-1251360"/>
            <a:ext cx="7543440" cy="3885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marL="274320" indent="-273960" algn="ctr">
              <a:lnSpc>
                <a:spcPct val="100000"/>
              </a:lnSpc>
              <a:buClr>
                <a:srgbClr val="ad0101"/>
              </a:buClr>
              <a:buFont typeface="Courier New"/>
              <a:buChar char="o"/>
            </a:pPr>
            <a:r>
              <a:rPr b="0" lang="pt-PT" sz="2400" spc="-1" strike="noStrike">
                <a:solidFill>
                  <a:srgbClr val="30303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Conhecido como copo de High Ball é utilizado para servir bebidas destiladas ou cocktails com bastante gelo.</a:t>
            </a:r>
            <a:endParaRPr b="0" lang="pt-PT" sz="2400" spc="-1" strike="noStrike">
              <a:solidFill>
                <a:srgbClr val="30303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22" name="Picture 2" descr=""/>
          <p:cNvPicPr/>
          <p:nvPr/>
        </p:nvPicPr>
        <p:blipFill>
          <a:blip r:embed="rId1"/>
          <a:stretch/>
        </p:blipFill>
        <p:spPr>
          <a:xfrm>
            <a:off x="2339640" y="1061640"/>
            <a:ext cx="4320000" cy="4320000"/>
          </a:xfrm>
          <a:prstGeom prst="rect">
            <a:avLst/>
          </a:prstGeom>
          <a:ln>
            <a:noFill/>
          </a:ln>
        </p:spPr>
      </p:pic>
      <p:sp>
        <p:nvSpPr>
          <p:cNvPr id="123" name="TextShape 3"/>
          <p:cNvSpPr txBox="1"/>
          <p:nvPr/>
        </p:nvSpPr>
        <p:spPr>
          <a:xfrm>
            <a:off x="3046320" y="-4320"/>
            <a:ext cx="242568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r>
              <a:rPr b="1" lang="pt-PT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Teoria do Serviço de Bebidas </a:t>
            </a:r>
            <a:endParaRPr b="1" lang="pt-PT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42" dur="indefinite" restart="never" nodeType="tmRoot">
          <p:childTnLst>
            <p:seq>
              <p:cTn id="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210</TotalTime>
  <Application>LibreOffice/5.1.6.2$Linux_X86_64 LibreOffice_project/10m0$Build-2</Application>
  <Words>589</Words>
  <Paragraphs>69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2015-09-13T13:00:19Z</dcterms:created>
  <dc:creator>Daniela</dc:creator>
  <dc:description/>
  <dc:language>pt-PT</dc:language>
  <cp:lastModifiedBy/>
  <dcterms:modified xsi:type="dcterms:W3CDTF">2017-11-23T22:08:21Z</dcterms:modified>
  <cp:revision>26</cp:revision>
  <dc:subject/>
  <dc:title>Serviço de Bebidas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