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329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30" r:id="rId42"/>
    <p:sldId id="331" r:id="rId43"/>
    <p:sldId id="332" r:id="rId44"/>
    <p:sldId id="334" r:id="rId45"/>
    <p:sldId id="333" r:id="rId46"/>
    <p:sldId id="328" r:id="rId47"/>
    <p:sldId id="26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111" d="100"/>
          <a:sy n="111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3713-952C-044E-A0F2-1CB2924929E1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9A1B6-1FE9-9241-99AD-235B5C96D7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0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A1B6-1FE9-9241-99AD-235B5C96D7F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9A1B6-1FE9-9241-99AD-235B5C96D7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lIns="66669" tIns="33334" rIns="66669" bIns="333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8229600" cy="2185988"/>
          </a:xfrm>
        </p:spPr>
        <p:txBody>
          <a:bodyPr lIns="66669" tIns="33334" rIns="66669" bIns="333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1"/>
            <a:ext cx="8229600" cy="2187575"/>
          </a:xfrm>
        </p:spPr>
        <p:txBody>
          <a:bodyPr lIns="66669" tIns="33334" rIns="66669" bIns="333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fld id="{E3286EAA-D182-3543-856B-9F2C7AF21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 lIns="66669" tIns="33334" rIns="66669" bIns="3333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 lIns="66669" tIns="33334" rIns="66669" bIns="333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 lIns="66669" tIns="33334" rIns="66669" bIns="333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</p:spPr>
        <p:txBody>
          <a:bodyPr lIns="66669" tIns="33334" rIns="66669" bIns="333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fld id="{9415AE13-78DA-5547-B961-B09C5722D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 lIns="66669" tIns="33334" rIns="66669" bIns="33334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7000"/>
          </a:blip>
          <a:srcRect/>
          <a:stretch>
            <a:fillRect t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404B2B-8648-4069-BFA2-7445793ACCAC}" type="datetimeFigureOut">
              <a:rPr lang="en-US" smtClean="0"/>
              <a:pPr/>
              <a:t>13/08/14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3A4164-9BEB-4E9F-B3A4-AB122284F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Relationship Id="rId3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Relationship Id="rId3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jpeg"/><Relationship Id="rId3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jpeg"/><Relationship Id="rId3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9.jpeg"/><Relationship Id="rId3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png"/><Relationship Id="rId5" Type="http://schemas.openxmlformats.org/officeDocument/2006/relationships/image" Target="../media/image84.jpeg"/><Relationship Id="rId6" Type="http://schemas.openxmlformats.org/officeDocument/2006/relationships/image" Target="../media/image85.jpeg"/><Relationship Id="rId7" Type="http://schemas.openxmlformats.org/officeDocument/2006/relationships/image" Target="../media/image86.jpeg"/><Relationship Id="rId8" Type="http://schemas.openxmlformats.org/officeDocument/2006/relationships/image" Target="../media/image87.jpe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2667000"/>
            <a:ext cx="9144000" cy="1219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pitchFamily="-103" charset="0"/>
              <a:buNone/>
            </a:pPr>
            <a:r>
              <a:rPr lang="en-US" sz="3900" dirty="0" smtClean="0">
                <a:solidFill>
                  <a:srgbClr val="002060"/>
                </a:solidFill>
                <a:latin typeface="Times"/>
                <a:ea typeface="Times New Roman" pitchFamily="-103" charset="0"/>
                <a:cs typeface="Times"/>
              </a:rPr>
              <a:t> </a:t>
            </a:r>
          </a:p>
          <a:p>
            <a:pPr algn="ctr" eaLnBrk="1" hangingPunct="1">
              <a:buFont typeface="Arial" pitchFamily="-103" charset="0"/>
              <a:buNone/>
            </a:pPr>
            <a:r>
              <a:rPr lang="en-US" sz="3900" dirty="0" smtClean="0">
                <a:solidFill>
                  <a:srgbClr val="002060"/>
                </a:solidFill>
                <a:latin typeface="Times"/>
                <a:ea typeface="Times New Roman" pitchFamily="-103" charset="0"/>
                <a:cs typeface="Times"/>
              </a:rPr>
              <a:t>“BARTENDING WORK-SHOP”</a:t>
            </a:r>
            <a:endParaRPr lang="en-US" sz="3600" dirty="0" smtClean="0">
              <a:solidFill>
                <a:srgbClr val="002060"/>
              </a:solidFill>
              <a:latin typeface="Times"/>
              <a:ea typeface="Times New Roman" pitchFamily="-103" charset="0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Glass Rimmer</a:t>
            </a:r>
          </a:p>
        </p:txBody>
      </p:sp>
      <p:pic>
        <p:nvPicPr>
          <p:cNvPr id="8192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543050"/>
            <a:ext cx="2438399" cy="3214688"/>
          </a:xfrm>
        </p:spPr>
      </p:pic>
      <p:pic>
        <p:nvPicPr>
          <p:cNvPr id="8192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1" y="1524000"/>
            <a:ext cx="2286000" cy="2971800"/>
          </a:xfrm>
        </p:spPr>
      </p:pic>
      <p:sp>
        <p:nvSpPr>
          <p:cNvPr id="8192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562600"/>
            <a:ext cx="9144000" cy="12954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for rimming of glassware before cocktail preparation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2438400" cy="3352800"/>
          </a:xfrm>
        </p:spPr>
      </p:pic>
      <p:sp>
        <p:nvSpPr>
          <p:cNvPr id="7" name="Rectangle 6"/>
          <p:cNvSpPr/>
          <p:nvPr/>
        </p:nvSpPr>
        <p:spPr>
          <a:xfrm>
            <a:off x="0" y="5877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0000"/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strain cocktails</a:t>
            </a:r>
            <a:endParaRPr lang="en-US" sz="28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Hawthorne Strainer</a:t>
            </a:r>
            <a:endParaRPr lang="en-US" sz="4400" dirty="0">
              <a:solidFill>
                <a:schemeClr val="tx2"/>
              </a:solidFill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1371600"/>
            <a:ext cx="2362200" cy="335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-1524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+mn-lt"/>
              </a:rPr>
              <a:t>Mixer/Blender</a:t>
            </a:r>
          </a:p>
        </p:txBody>
      </p:sp>
      <p:pic>
        <p:nvPicPr>
          <p:cNvPr id="8397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05601" y="1524000"/>
            <a:ext cx="2362200" cy="2924175"/>
          </a:xfrm>
        </p:spPr>
      </p:pic>
      <p:pic>
        <p:nvPicPr>
          <p:cNvPr id="8397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2438400" cy="3140869"/>
          </a:xfrm>
        </p:spPr>
      </p:pic>
      <p:sp>
        <p:nvSpPr>
          <p:cNvPr id="8397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953000"/>
            <a:ext cx="9144000" cy="1905000"/>
          </a:xfrm>
        </p:spPr>
        <p:txBody>
          <a:bodyPr>
            <a:noAutofit/>
          </a:bodyPr>
          <a:lstStyle/>
          <a:p>
            <a:pPr marL="420153" indent="-383115">
              <a:lnSpc>
                <a:spcPct val="60000"/>
              </a:lnSpc>
              <a:buNone/>
            </a:pPr>
            <a:r>
              <a:rPr lang="en-US" sz="2000" dirty="0"/>
              <a:t>    </a:t>
            </a:r>
            <a:r>
              <a:rPr lang="en-US" sz="2000" u="sng" dirty="0"/>
              <a:t>Single spindle mixer</a:t>
            </a:r>
            <a:r>
              <a:rPr lang="en-US" sz="2000" dirty="0"/>
              <a:t>		                               </a:t>
            </a:r>
            <a:r>
              <a:rPr lang="en-US" sz="2000" u="sng" dirty="0"/>
              <a:t>Hamilton blender</a:t>
            </a:r>
          </a:p>
          <a:p>
            <a:pPr marL="420153" indent="-383115">
              <a:lnSpc>
                <a:spcPct val="60000"/>
              </a:lnSpc>
              <a:buNone/>
            </a:pPr>
            <a:r>
              <a:rPr lang="en-US" sz="2000" dirty="0"/>
              <a:t>         Mixing drinks			                                Blending drinks</a:t>
            </a:r>
          </a:p>
          <a:p>
            <a:pPr marL="420153" indent="-383115">
              <a:lnSpc>
                <a:spcPct val="60000"/>
              </a:lnSpc>
              <a:buNone/>
            </a:pPr>
            <a:endParaRPr lang="en-US" sz="2000" dirty="0"/>
          </a:p>
          <a:p>
            <a:pPr marL="420153" indent="-383115">
              <a:lnSpc>
                <a:spcPct val="60000"/>
              </a:lnSpc>
              <a:buNone/>
            </a:pPr>
            <a:r>
              <a:rPr lang="en-US" sz="2000" dirty="0"/>
              <a:t>Drinks: Punches, juice based	                    Drinks: Frozen, fresh </a:t>
            </a:r>
            <a:r>
              <a:rPr lang="en-US" sz="2000" dirty="0" smtClean="0"/>
              <a:t>fruits based</a:t>
            </a:r>
          </a:p>
          <a:p>
            <a:pPr marL="420153" indent="-383115">
              <a:lnSpc>
                <a:spcPct val="60000"/>
              </a:lnSpc>
              <a:buNone/>
            </a:pPr>
            <a:r>
              <a:rPr lang="en-US" sz="2000" dirty="0" smtClean="0"/>
              <a:t>					                 	    Cream based etc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7620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Ice Crusher</a:t>
            </a:r>
          </a:p>
        </p:txBody>
      </p:sp>
      <p:pic>
        <p:nvPicPr>
          <p:cNvPr id="8499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743200" cy="3429000"/>
          </a:xfrm>
        </p:spPr>
      </p:pic>
      <p:pic>
        <p:nvPicPr>
          <p:cNvPr id="8499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1524000"/>
            <a:ext cx="2819400" cy="3429000"/>
          </a:xfrm>
        </p:spPr>
      </p:pic>
      <p:sp>
        <p:nvSpPr>
          <p:cNvPr id="8499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257800"/>
            <a:ext cx="9144000" cy="9144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Electric ice crusher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	            Manual ice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crusher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228600"/>
            <a:ext cx="9144000" cy="10203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Zester</a:t>
            </a:r>
          </a:p>
        </p:txBody>
      </p:sp>
      <p:pic>
        <p:nvPicPr>
          <p:cNvPr id="860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091" y="1485900"/>
            <a:ext cx="2230891" cy="3275410"/>
          </a:xfrm>
        </p:spPr>
      </p:pic>
      <p:pic>
        <p:nvPicPr>
          <p:cNvPr id="8602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18358" y="1524000"/>
            <a:ext cx="2325642" cy="3200400"/>
          </a:xfrm>
        </p:spPr>
      </p:pic>
      <p:sp>
        <p:nvSpPr>
          <p:cNvPr id="8602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5562600"/>
            <a:ext cx="8230054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peel zest from fruits &amp; vegetables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Peg Measurer</a:t>
            </a:r>
          </a:p>
        </p:txBody>
      </p:sp>
      <p:pic>
        <p:nvPicPr>
          <p:cNvPr id="8704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89" y="1447800"/>
            <a:ext cx="2877911" cy="2957513"/>
          </a:xfrm>
        </p:spPr>
      </p:pic>
      <p:pic>
        <p:nvPicPr>
          <p:cNvPr id="8704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516856"/>
            <a:ext cx="2438400" cy="2750344"/>
          </a:xfrm>
        </p:spPr>
      </p:pic>
      <p:sp>
        <p:nvSpPr>
          <p:cNvPr id="8704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257800"/>
            <a:ext cx="823005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measure alcohol for cocktails/drinks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Chopping Board &amp; Knife</a:t>
            </a:r>
          </a:p>
        </p:txBody>
      </p:sp>
      <p:pic>
        <p:nvPicPr>
          <p:cNvPr id="8806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1"/>
            <a:ext cx="2373689" cy="2990849"/>
          </a:xfrm>
        </p:spPr>
      </p:pic>
      <p:pic>
        <p:nvPicPr>
          <p:cNvPr id="8806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1524000"/>
            <a:ext cx="2249261" cy="2667000"/>
          </a:xfrm>
        </p:spPr>
      </p:pic>
      <p:sp>
        <p:nvSpPr>
          <p:cNvPr id="8806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791200"/>
            <a:ext cx="9067800" cy="609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cut fruits &amp; vegetables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		Major Equipments</a:t>
            </a:r>
            <a:br>
              <a:rPr lang="en-US" sz="32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</a:br>
            <a:r>
              <a:rPr lang="en-US" sz="3200" u="sng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SS Sinks</a:t>
            </a:r>
            <a:endParaRPr lang="en-US" sz="3200" u="sng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8909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524000"/>
            <a:ext cx="2971800" cy="3200400"/>
          </a:xfrm>
        </p:spPr>
      </p:pic>
      <p:pic>
        <p:nvPicPr>
          <p:cNvPr id="89092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1524000"/>
            <a:ext cx="3058886" cy="3276600"/>
          </a:xfrm>
        </p:spPr>
      </p:pic>
      <p:sp>
        <p:nvSpPr>
          <p:cNvPr id="8909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76200" y="5486400"/>
            <a:ext cx="8230054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Wash Basins &amp; Ice well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Bottle/</a:t>
            </a:r>
            <a:r>
              <a:rPr lang="en-US" dirty="0" err="1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Vizzy</a:t>
            </a:r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Cooler</a:t>
            </a:r>
          </a:p>
        </p:txBody>
      </p:sp>
      <p:pic>
        <p:nvPicPr>
          <p:cNvPr id="9011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600200"/>
            <a:ext cx="2667000" cy="2608660"/>
          </a:xfrm>
        </p:spPr>
      </p:pic>
      <p:pic>
        <p:nvPicPr>
          <p:cNvPr id="90116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524000"/>
            <a:ext cx="3048000" cy="2571750"/>
          </a:xfrm>
        </p:spPr>
      </p:pic>
      <p:sp>
        <p:nvSpPr>
          <p:cNvPr id="9011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4495800"/>
            <a:ext cx="8230054" cy="24384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for……. 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Storage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Chilling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Visual selling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9441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Ice Machine</a:t>
            </a:r>
          </a:p>
        </p:txBody>
      </p:sp>
      <p:pic>
        <p:nvPicPr>
          <p:cNvPr id="9113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819400" cy="3200400"/>
          </a:xfrm>
        </p:spPr>
      </p:pic>
      <p:pic>
        <p:nvPicPr>
          <p:cNvPr id="9114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9168" y="1600200"/>
            <a:ext cx="2194832" cy="2895600"/>
          </a:xfrm>
        </p:spPr>
      </p:pic>
      <p:sp>
        <p:nvSpPr>
          <p:cNvPr id="9114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029200"/>
            <a:ext cx="8230054" cy="18288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Making</a:t>
            </a:r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Ice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Bullets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Cubes</a:t>
            </a:r>
          </a:p>
          <a:p>
            <a:pPr eaLnBrk="1" hangingPunct="1">
              <a:buFont typeface="Wingdings" pitchFamily="-103" charset="2"/>
              <a:buNone/>
            </a:pPr>
            <a:endParaRPr lang="en-US" sz="2800" dirty="0"/>
          </a:p>
          <a:p>
            <a:pPr eaLnBrk="1" hangingPunct="1">
              <a:buFont typeface="Wingdings" pitchFamily="-103" charset="2"/>
              <a:buNone/>
            </a:pP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lIns="66669" tIns="33334" rIns="66669" bIns="33334"/>
          <a:lstStyle/>
          <a:p>
            <a:pPr algn="ctr" eaLnBrk="1" hangingPunct="1"/>
            <a:r>
              <a:rPr lang="en-US" dirty="0">
                <a:latin typeface="+mn-lt"/>
                <a:ea typeface="Times New Roman" pitchFamily="-103" charset="0"/>
                <a:cs typeface="Times New Roman" pitchFamily="-103" charset="0"/>
              </a:rPr>
              <a:t>Bar</a:t>
            </a:r>
            <a:r>
              <a:rPr lang="en-US" sz="3500" dirty="0">
                <a:latin typeface="+mn-lt"/>
                <a:ea typeface="Times New Roman" pitchFamily="-103" charset="0"/>
                <a:cs typeface="Times New Roman" pitchFamily="-103" charset="0"/>
              </a:rPr>
              <a:t> Equipments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258026" cy="1981200"/>
          </a:xfrm>
        </p:spPr>
        <p:txBody>
          <a:bodyPr lIns="66669" tIns="33334" rIns="66669" bIns="33334"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3500" dirty="0">
                <a:ea typeface="Times New Roman" pitchFamily="-103" charset="0"/>
                <a:cs typeface="Times New Roman" pitchFamily="-103" charset="0"/>
              </a:rPr>
              <a:t>Minor (Movable)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3500" dirty="0">
              <a:ea typeface="Times New Roman" pitchFamily="-103" charset="0"/>
              <a:cs typeface="Times New Roman" pitchFamily="-103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3500" dirty="0">
                <a:ea typeface="Times New Roman" pitchFamily="-103" charset="0"/>
                <a:cs typeface="Times New Roman" pitchFamily="-103" charset="0"/>
              </a:rPr>
              <a:t>Major (Fixed)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441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Glass Washer</a:t>
            </a:r>
          </a:p>
        </p:txBody>
      </p:sp>
      <p:pic>
        <p:nvPicPr>
          <p:cNvPr id="9216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438400" cy="3276600"/>
          </a:xfrm>
        </p:spPr>
      </p:pic>
      <p:pic>
        <p:nvPicPr>
          <p:cNvPr id="9216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524000"/>
            <a:ext cx="2362200" cy="3124200"/>
          </a:xfrm>
        </p:spPr>
      </p:pic>
      <p:sp>
        <p:nvSpPr>
          <p:cNvPr id="9216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181600"/>
            <a:ext cx="8230054" cy="12954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Washes &amp; steam dries glassware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17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Wine Chiller</a:t>
            </a:r>
          </a:p>
        </p:txBody>
      </p:sp>
      <p:pic>
        <p:nvPicPr>
          <p:cNvPr id="9318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514599" cy="3429000"/>
          </a:xfrm>
        </p:spPr>
      </p:pic>
      <p:pic>
        <p:nvPicPr>
          <p:cNvPr id="9318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1600200"/>
            <a:ext cx="2057400" cy="3200400"/>
          </a:xfrm>
        </p:spPr>
      </p:pic>
      <p:sp>
        <p:nvSpPr>
          <p:cNvPr id="9318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5486400"/>
            <a:ext cx="8230054" cy="1371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Storing &amp; Chilling wines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441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Speed </a:t>
            </a:r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Rails/Rack	</a:t>
            </a:r>
            <a:endParaRPr lang="en-US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9421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521794" cy="2971800"/>
          </a:xfrm>
        </p:spPr>
      </p:pic>
      <p:pic>
        <p:nvPicPr>
          <p:cNvPr id="9421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1524000"/>
            <a:ext cx="3123746" cy="3429000"/>
          </a:xfrm>
        </p:spPr>
      </p:pic>
      <p:sp>
        <p:nvSpPr>
          <p:cNvPr id="9421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913946" y="5638800"/>
            <a:ext cx="8230054" cy="990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hold bottles for speed service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Work/Cocktail Station</a:t>
            </a:r>
          </a:p>
        </p:txBody>
      </p:sp>
      <p:pic>
        <p:nvPicPr>
          <p:cNvPr id="9523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2590800" cy="2780110"/>
          </a:xfrm>
        </p:spPr>
      </p:pic>
      <p:pic>
        <p:nvPicPr>
          <p:cNvPr id="9523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30736" y="1447800"/>
            <a:ext cx="2789464" cy="2667000"/>
          </a:xfrm>
        </p:spPr>
      </p:pic>
      <p:sp>
        <p:nvSpPr>
          <p:cNvPr id="9523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5257800"/>
            <a:ext cx="8230054" cy="99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Place used for cocktail preparation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203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Ice Bin</a:t>
            </a:r>
          </a:p>
        </p:txBody>
      </p:sp>
      <p:pic>
        <p:nvPicPr>
          <p:cNvPr id="96259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2667000" cy="3137297"/>
          </a:xfrm>
        </p:spPr>
      </p:pic>
      <p:pic>
        <p:nvPicPr>
          <p:cNvPr id="9626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566" y="1524000"/>
            <a:ext cx="2782434" cy="2950369"/>
          </a:xfrm>
        </p:spPr>
      </p:pic>
      <p:sp>
        <p:nvSpPr>
          <p:cNvPr id="9626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5181600"/>
            <a:ext cx="8230054" cy="12192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Store</a:t>
            </a:r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Ice</a:t>
            </a:r>
          </a:p>
          <a:p>
            <a:pPr eaLnBrk="1" hangingPunct="1">
              <a:buFont typeface="Arial" pitchFamily="-103" charset="0"/>
              <a:buNone/>
            </a:pPr>
            <a:endParaRPr lang="en-US" sz="28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Beer Panel</a:t>
            </a:r>
          </a:p>
        </p:txBody>
      </p:sp>
      <p:pic>
        <p:nvPicPr>
          <p:cNvPr id="9728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600200"/>
            <a:ext cx="2819400" cy="3429000"/>
          </a:xfrm>
        </p:spPr>
      </p:pic>
      <p:pic>
        <p:nvPicPr>
          <p:cNvPr id="9728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1524000"/>
            <a:ext cx="2514600" cy="3124200"/>
          </a:xfrm>
        </p:spPr>
      </p:pic>
      <p:sp>
        <p:nvSpPr>
          <p:cNvPr id="9728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257800"/>
            <a:ext cx="8230054" cy="791766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Fast service of draft beers</a:t>
            </a:r>
          </a:p>
          <a:p>
            <a:pPr eaLnBrk="1" hangingPunct="1"/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/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Soda/Bar Gun</a:t>
            </a:r>
          </a:p>
        </p:txBody>
      </p:sp>
      <p:pic>
        <p:nvPicPr>
          <p:cNvPr id="98307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524001"/>
            <a:ext cx="3057052" cy="2209800"/>
          </a:xfrm>
        </p:spPr>
      </p:pic>
      <p:pic>
        <p:nvPicPr>
          <p:cNvPr id="9830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2474" y="1524000"/>
            <a:ext cx="2781526" cy="3048000"/>
          </a:xfrm>
        </p:spPr>
      </p:pic>
      <p:sp>
        <p:nvSpPr>
          <p:cNvPr id="9830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5410200"/>
            <a:ext cx="8306027" cy="12954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Dispensing of aerated or soft beverages/mixers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lIns="66669" tIns="33334" rIns="66669" bIns="33334">
            <a:noAutofit/>
          </a:bodyPr>
          <a:lstStyle/>
          <a:p>
            <a:pPr algn="ctr" eaLnBrk="1" hangingPunct="1"/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/>
            </a:r>
            <a:b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</a:br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Glassware</a:t>
            </a:r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/>
            </a:r>
            <a:b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</a:br>
            <a:endParaRPr lang="en-US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993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Highball</a:t>
            </a:r>
          </a:p>
        </p:txBody>
      </p:sp>
      <p:pic>
        <p:nvPicPr>
          <p:cNvPr id="10035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543050"/>
            <a:ext cx="3048000" cy="3562349"/>
          </a:xfrm>
        </p:spPr>
      </p:pic>
      <p:pic>
        <p:nvPicPr>
          <p:cNvPr id="10035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42923" y="1524000"/>
            <a:ext cx="1701077" cy="3804048"/>
          </a:xfrm>
        </p:spPr>
      </p:pic>
      <p:sp>
        <p:nvSpPr>
          <p:cNvPr id="10035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686027" y="5638800"/>
            <a:ext cx="8001000" cy="8382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Ounce: 8 – 12</a:t>
            </a:r>
          </a:p>
          <a:p>
            <a:pPr eaLnBrk="1" hangingPunct="1">
              <a:buFont typeface="Wingdings" pitchFamily="-103" charset="2"/>
              <a:buNone/>
            </a:pPr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Collins</a:t>
            </a:r>
          </a:p>
        </p:txBody>
      </p:sp>
      <p:pic>
        <p:nvPicPr>
          <p:cNvPr id="101379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278289" cy="3429000"/>
          </a:xfrm>
        </p:spPr>
      </p:pic>
      <p:pic>
        <p:nvPicPr>
          <p:cNvPr id="101380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1524000"/>
            <a:ext cx="2351314" cy="3352800"/>
          </a:xfrm>
        </p:spPr>
      </p:pic>
      <p:sp>
        <p:nvSpPr>
          <p:cNvPr id="10138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89857" y="5715000"/>
            <a:ext cx="8230054" cy="11430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Ounce: 12 - 16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9144000" cy="791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Cocktail </a:t>
            </a:r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Shaker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2449513" cy="2915049"/>
          </a:xfrm>
        </p:spPr>
      </p:pic>
      <p:pic>
        <p:nvPicPr>
          <p:cNvPr id="7475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600200"/>
            <a:ext cx="2438400" cy="2895600"/>
          </a:xfrm>
        </p:spPr>
      </p:pic>
      <p:sp>
        <p:nvSpPr>
          <p:cNvPr id="7475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" y="4876800"/>
            <a:ext cx="8230054" cy="17526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Boston shaker</a:t>
            </a:r>
          </a:p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Hawaiian/3 piece shaker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Old Fashioned</a:t>
            </a:r>
          </a:p>
        </p:txBody>
      </p:sp>
      <p:pic>
        <p:nvPicPr>
          <p:cNvPr id="10240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15" y="1524000"/>
            <a:ext cx="2322285" cy="3200400"/>
          </a:xfrm>
        </p:spPr>
      </p:pic>
      <p:pic>
        <p:nvPicPr>
          <p:cNvPr id="10240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1447801"/>
            <a:ext cx="2277592" cy="3276600"/>
          </a:xfrm>
        </p:spPr>
      </p:pic>
      <p:sp>
        <p:nvSpPr>
          <p:cNvPr id="10240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715000"/>
            <a:ext cx="8230054" cy="11430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800" dirty="0"/>
              <a:t>Ounce: 8 - 12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7917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Pilsner</a:t>
            </a:r>
          </a:p>
        </p:txBody>
      </p:sp>
      <p:pic>
        <p:nvPicPr>
          <p:cNvPr id="10342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056946" cy="4013597"/>
          </a:xfrm>
        </p:spPr>
      </p:pic>
      <p:pic>
        <p:nvPicPr>
          <p:cNvPr id="10342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1657350"/>
            <a:ext cx="2362200" cy="3752850"/>
          </a:xfrm>
        </p:spPr>
      </p:pic>
      <p:sp>
        <p:nvSpPr>
          <p:cNvPr id="10342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6019800"/>
            <a:ext cx="8230054" cy="8382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800" dirty="0"/>
              <a:t>12- 14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17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Beer Goblet &amp; Beer Mug</a:t>
            </a:r>
          </a:p>
        </p:txBody>
      </p:sp>
      <p:pic>
        <p:nvPicPr>
          <p:cNvPr id="10445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" y="1524000"/>
            <a:ext cx="2361973" cy="3513699"/>
          </a:xfrm>
        </p:spPr>
      </p:pic>
      <p:pic>
        <p:nvPicPr>
          <p:cNvPr id="10445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524000"/>
            <a:ext cx="2438400" cy="3429000"/>
          </a:xfrm>
        </p:spPr>
      </p:pic>
      <p:sp>
        <p:nvSpPr>
          <p:cNvPr id="10445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638800"/>
            <a:ext cx="8230054" cy="99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03" charset="2"/>
              <a:buNone/>
            </a:pPr>
            <a:r>
              <a:rPr lang="en-US" sz="2600" u="sng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Beer Goblet	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</a:t>
            </a:r>
            <a:r>
              <a:rPr lang="en-US" sz="2600" u="sng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Beer </a:t>
            </a:r>
            <a:r>
              <a:rPr lang="en-US" sz="2600" u="sng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Mug</a:t>
            </a:r>
          </a:p>
          <a:p>
            <a:pPr eaLnBrk="1" hangingPunct="1">
              <a:lnSpc>
                <a:spcPct val="90000"/>
              </a:lnSpc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12-14 ounce		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12-14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Champagne Glass</a:t>
            </a:r>
          </a:p>
        </p:txBody>
      </p:sp>
      <p:pic>
        <p:nvPicPr>
          <p:cNvPr id="10547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71" y="1524000"/>
            <a:ext cx="2022929" cy="3882629"/>
          </a:xfrm>
        </p:spPr>
      </p:pic>
      <p:pic>
        <p:nvPicPr>
          <p:cNvPr id="10547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04721" y="1447800"/>
            <a:ext cx="2181679" cy="3810000"/>
          </a:xfrm>
        </p:spPr>
      </p:pic>
      <p:sp>
        <p:nvSpPr>
          <p:cNvPr id="105477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5638800"/>
            <a:ext cx="9144000" cy="12192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u="sng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Tulip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	            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  </a:t>
            </a:r>
            <a:r>
              <a:rPr lang="en-US" sz="2600" u="sng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Flute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	   </a:t>
            </a:r>
            <a:r>
              <a:rPr lang="en-US" sz="2600" u="sng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Saucer</a:t>
            </a:r>
            <a:endParaRPr lang="en-US" sz="2600" u="sng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5-7 ounce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5-7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ounce			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5-7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ounce</a:t>
            </a:r>
          </a:p>
        </p:txBody>
      </p:sp>
      <p:pic>
        <p:nvPicPr>
          <p:cNvPr id="10547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619250"/>
            <a:ext cx="1752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Wine Glass</a:t>
            </a:r>
          </a:p>
        </p:txBody>
      </p:sp>
      <p:pic>
        <p:nvPicPr>
          <p:cNvPr id="106499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2362200" cy="3580572"/>
          </a:xfrm>
        </p:spPr>
      </p:pic>
      <p:pic>
        <p:nvPicPr>
          <p:cNvPr id="106500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1224" y="1524000"/>
            <a:ext cx="2622776" cy="4191000"/>
          </a:xfrm>
        </p:spPr>
      </p:pic>
      <p:sp>
        <p:nvSpPr>
          <p:cNvPr id="10650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410200"/>
            <a:ext cx="9144000" cy="914400"/>
          </a:xfrm>
        </p:spPr>
        <p:txBody>
          <a:bodyPr>
            <a:normAutofit lnSpcReduction="10000"/>
          </a:bodyPr>
          <a:lstStyle/>
          <a:p>
            <a:pPr marL="420153" indent="-383115"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White wine		                     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         </a:t>
            </a:r>
            <a:r>
              <a:rPr lang="en-US" sz="2600" u="sng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Red wine</a:t>
            </a:r>
          </a:p>
          <a:p>
            <a:pPr marL="420153" indent="-383115"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 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5 ounce			           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           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7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917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Cocktail Glass</a:t>
            </a:r>
            <a:endParaRPr lang="en-US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107523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288268" cy="3664744"/>
          </a:xfrm>
        </p:spPr>
      </p:pic>
      <p:pic>
        <p:nvPicPr>
          <p:cNvPr id="107524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1447800"/>
            <a:ext cx="2590800" cy="3657600"/>
          </a:xfrm>
        </p:spPr>
      </p:pic>
      <p:sp>
        <p:nvSpPr>
          <p:cNvPr id="10752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715000"/>
            <a:ext cx="8230054" cy="11430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3 – 5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Brandy Balloon</a:t>
            </a:r>
            <a:endParaRPr lang="en-US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</p:txBody>
      </p:sp>
      <p:pic>
        <p:nvPicPr>
          <p:cNvPr id="108547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660196" cy="3657600"/>
          </a:xfrm>
        </p:spPr>
      </p:pic>
      <p:pic>
        <p:nvPicPr>
          <p:cNvPr id="10854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31919" y="1524000"/>
            <a:ext cx="2312081" cy="3581400"/>
          </a:xfrm>
        </p:spPr>
      </p:pic>
      <p:sp>
        <p:nvSpPr>
          <p:cNvPr id="10854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105400"/>
            <a:ext cx="8230054" cy="102036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3" charset="2"/>
              <a:buNone/>
            </a:pPr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>
              <a:lnSpc>
                <a:spcPct val="90000"/>
              </a:lnSpc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8 – 10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Shot Glass</a:t>
            </a:r>
          </a:p>
        </p:txBody>
      </p:sp>
      <p:pic>
        <p:nvPicPr>
          <p:cNvPr id="10957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176009" cy="3481388"/>
          </a:xfrm>
        </p:spPr>
      </p:pic>
      <p:pic>
        <p:nvPicPr>
          <p:cNvPr id="10957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447800"/>
            <a:ext cx="2971800" cy="4038600"/>
          </a:xfrm>
        </p:spPr>
      </p:pic>
      <p:sp>
        <p:nvSpPr>
          <p:cNvPr id="10957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486400"/>
            <a:ext cx="8230054" cy="12192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1 to 3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Sherry Glass</a:t>
            </a:r>
          </a:p>
        </p:txBody>
      </p:sp>
      <p:pic>
        <p:nvPicPr>
          <p:cNvPr id="11059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265589" cy="3733800"/>
          </a:xfrm>
        </p:spPr>
      </p:pic>
      <p:pic>
        <p:nvPicPr>
          <p:cNvPr id="11059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524000"/>
            <a:ext cx="2438400" cy="3886200"/>
          </a:xfrm>
        </p:spPr>
      </p:pic>
      <p:sp>
        <p:nvSpPr>
          <p:cNvPr id="11059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791200"/>
            <a:ext cx="8230054" cy="7620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3 to 4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Port Glass</a:t>
            </a:r>
          </a:p>
        </p:txBody>
      </p:sp>
      <p:pic>
        <p:nvPicPr>
          <p:cNvPr id="111619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2547257" cy="3429000"/>
          </a:xfrm>
        </p:spPr>
      </p:pic>
      <p:pic>
        <p:nvPicPr>
          <p:cNvPr id="11162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1524000"/>
            <a:ext cx="2145393" cy="3505200"/>
          </a:xfrm>
        </p:spPr>
      </p:pic>
      <p:sp>
        <p:nvSpPr>
          <p:cNvPr id="11162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4953000"/>
            <a:ext cx="8230054" cy="1172766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endParaRPr lang="en-US" sz="2600" dirty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3 to 4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Bar Spoon</a:t>
            </a:r>
          </a:p>
        </p:txBody>
      </p:sp>
      <p:pic>
        <p:nvPicPr>
          <p:cNvPr id="7577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362200" cy="3352800"/>
          </a:xfrm>
        </p:spPr>
      </p:pic>
      <p:pic>
        <p:nvPicPr>
          <p:cNvPr id="75780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62800" y="1600200"/>
            <a:ext cx="1981200" cy="2914650"/>
          </a:xfrm>
        </p:spPr>
      </p:pic>
      <p:sp>
        <p:nvSpPr>
          <p:cNvPr id="7578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562600"/>
            <a:ext cx="8230054" cy="12954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for stirring, floating, muddling &amp; tasting Cocktails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Liqueur glass</a:t>
            </a:r>
          </a:p>
        </p:txBody>
      </p:sp>
      <p:pic>
        <p:nvPicPr>
          <p:cNvPr id="112643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1494518" cy="3733800"/>
          </a:xfrm>
        </p:spPr>
      </p:pic>
      <p:pic>
        <p:nvPicPr>
          <p:cNvPr id="11264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524000"/>
            <a:ext cx="2438400" cy="3429000"/>
          </a:xfrm>
        </p:spPr>
      </p:pic>
      <p:sp>
        <p:nvSpPr>
          <p:cNvPr id="11264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6974" y="5486400"/>
            <a:ext cx="8230054" cy="1371600"/>
          </a:xfrm>
        </p:spPr>
        <p:txBody>
          <a:bodyPr/>
          <a:lstStyle/>
          <a:p>
            <a:pPr eaLnBrk="1" hangingPunct="1">
              <a:buFont typeface="Wingdings" pitchFamily="-103" charset="2"/>
              <a:buNone/>
            </a:pPr>
            <a:r>
              <a:rPr lang="en-US" sz="2800" dirty="0"/>
              <a:t>3-4 ounce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COCKTAILS</a:t>
            </a:r>
            <a:endParaRPr lang="id-ID" sz="5400" b="1" dirty="0" smtClean="0">
              <a:solidFill>
                <a:schemeClr val="tx2">
                  <a:lumMod val="75000"/>
                </a:schemeClr>
              </a:solidFill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700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RISE ON</a:t>
            </a:r>
            <a:endParaRPr lang="en-US" sz="4000" dirty="0" smtClean="0">
              <a:solidFill>
                <a:srgbClr val="FF0000"/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Vodka					45ml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Green chilly				1no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Red chilly				        1no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Coriander leaves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Sprite					Top up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METHOD				MUDDLED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0416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943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WHISKSPHIRE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Whisky					45ml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Blue Curacao				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PINEAPPLE JUICE		80ml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LIME JUICE				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METHOD				SHAKEN</a:t>
            </a:r>
            <a:endParaRPr lang="id-ID" sz="36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70741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458200" cy="5791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SPICYDICE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Vodka 					45ml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Spices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Lemon					1wedge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Sprite					top up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METHOD				MUDDLED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 smtClean="0">
              <a:solidFill>
                <a:srgbClr val="FF0000"/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33389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CINNI MIST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"/>
                <a:ea typeface="+mn-ea"/>
                <a:cs typeface="Times"/>
              </a:rPr>
              <a:t>Whisky					45ml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"/>
                <a:ea typeface="+mn-ea"/>
                <a:cs typeface="Times"/>
              </a:rPr>
              <a:t>Lime juice				10ml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"/>
                <a:ea typeface="+mn-ea"/>
                <a:cs typeface="Times"/>
              </a:rPr>
              <a:t>Apple juice				120ml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"/>
                <a:ea typeface="+mn-ea"/>
                <a:cs typeface="Times"/>
              </a:rPr>
              <a:t>Cinnamon syrup			10ml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"/>
                <a:ea typeface="+mn-ea"/>
                <a:cs typeface="Times"/>
              </a:rPr>
              <a:t>METHOD				SHAKEN</a:t>
            </a:r>
          </a:p>
        </p:txBody>
      </p:sp>
    </p:spTree>
    <p:extLst>
      <p:ext uri="{BB962C8B-B14F-4D97-AF65-F5344CB8AC3E}">
        <p14:creationId xmlns:p14="http://schemas.microsoft.com/office/powerpoint/2010/main" val="3365345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SHANDY SIP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Beer					120ml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Sprite				120ml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Lime juice			5ml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"/>
                <a:ea typeface="+mn-ea"/>
                <a:cs typeface="Times"/>
              </a:rPr>
              <a:t>METHOD				BUILT UP	</a:t>
            </a:r>
            <a:endParaRPr lang="id-ID" dirty="0" smtClean="0">
              <a:solidFill>
                <a:schemeClr val="accent1">
                  <a:lumMod val="50000"/>
                </a:schemeClr>
              </a:solidFill>
              <a:latin typeface="Times"/>
              <a:ea typeface="+mn-ea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52899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5638800"/>
            <a:ext cx="28956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 Cheers….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66669" tIns="33334" rIns="66669" bIns="33334">
            <a:normAutofit/>
          </a:bodyPr>
          <a:lstStyle/>
          <a:p>
            <a:pPr algn="ctr" eaLnBrk="1" hangingPunct="1"/>
            <a:r>
              <a:rPr lang="en-US" dirty="0" smtClean="0">
                <a:latin typeface="+mn-lt"/>
                <a:ea typeface="Times New Roman" pitchFamily="-103" charset="0"/>
                <a:cs typeface="Times New Roman" pitchFamily="-103" charset="0"/>
              </a:rPr>
              <a:t>Our Clients</a:t>
            </a:r>
            <a:endParaRPr lang="en-US" dirty="0">
              <a:latin typeface="+mn-lt"/>
              <a:ea typeface="Times New Roman" pitchFamily="-103" charset="0"/>
              <a:cs typeface="Times New Roman" pitchFamily="-103" charset="0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631599" y="4457700"/>
            <a:ext cx="30491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604" indent="-342604" defTabSz="913225">
              <a:spcBef>
                <a:spcPct val="20000"/>
              </a:spcBef>
              <a:buClr>
                <a:schemeClr val="tx1"/>
              </a:buClr>
            </a:pPr>
            <a:endParaRPr lang="en-US" sz="2800" dirty="0">
              <a:latin typeface="Verdana" pitchFamily="-103" charset="0"/>
            </a:endParaRPr>
          </a:p>
        </p:txBody>
      </p:sp>
      <p:pic>
        <p:nvPicPr>
          <p:cNvPr id="25604" name="Picture 2" descr="C:\Users\krishna\Desktop\Novo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099457" cy="115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krishna\Desktop\I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828800"/>
            <a:ext cx="1638527" cy="5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krishna\Desktop\Logo-TAJ-Hotels-Resorts-Palac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317" y="5029200"/>
            <a:ext cx="15562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Users\krishna\Desktop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600200"/>
            <a:ext cx="1295400" cy="118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C:\Users\krishna\Desktop\marriott_logo_for_web_op_800x31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828800"/>
            <a:ext cx="1832338" cy="7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8" descr="C:\Users\krishna\Desktop\UB_Grou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200400"/>
            <a:ext cx="1065212" cy="11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9" descr="C:\Users\krishna\Desktop\Smirnoff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257" y="3286766"/>
            <a:ext cx="1796143" cy="143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0" descr="C:\Users\krishna\Desktop\Johnnie_Walker_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953000"/>
            <a:ext cx="2080986" cy="14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1" descr="C:\Users\krishna\Desktop\media.php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3009110"/>
            <a:ext cx="1473881" cy="16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Bar Blade/Bottle Opener</a:t>
            </a:r>
          </a:p>
        </p:txBody>
      </p:sp>
      <p:pic>
        <p:nvPicPr>
          <p:cNvPr id="7680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29400" y="1466850"/>
            <a:ext cx="2514600" cy="3562350"/>
          </a:xfrm>
        </p:spPr>
      </p:pic>
      <p:pic>
        <p:nvPicPr>
          <p:cNvPr id="7680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24000"/>
            <a:ext cx="2514600" cy="3429000"/>
          </a:xfrm>
        </p:spPr>
      </p:pic>
      <p:sp>
        <p:nvSpPr>
          <p:cNvPr id="7680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5257800"/>
            <a:ext cx="8230054" cy="1371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open bottle caps, also used by flair bartenders to open in style </a:t>
            </a:r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and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finesse.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Wine Openers</a:t>
            </a:r>
          </a:p>
        </p:txBody>
      </p:sp>
      <p:pic>
        <p:nvPicPr>
          <p:cNvPr id="77827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216" y="1543050"/>
            <a:ext cx="2367416" cy="2971800"/>
          </a:xfrm>
        </p:spPr>
      </p:pic>
      <p:pic>
        <p:nvPicPr>
          <p:cNvPr id="77828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447800"/>
            <a:ext cx="2438400" cy="3352800"/>
          </a:xfrm>
        </p:spPr>
      </p:pic>
      <p:sp>
        <p:nvSpPr>
          <p:cNvPr id="7782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76800"/>
            <a:ext cx="8230054" cy="1676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open wine bottles also known as Waiters friend.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Garnish Tray/Condiment Holder</a:t>
            </a:r>
          </a:p>
        </p:txBody>
      </p:sp>
      <p:pic>
        <p:nvPicPr>
          <p:cNvPr id="7885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438400" cy="3143250"/>
          </a:xfrm>
        </p:spPr>
      </p:pic>
      <p:pic>
        <p:nvPicPr>
          <p:cNvPr id="7885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12857" y="1524000"/>
            <a:ext cx="2431143" cy="2185988"/>
          </a:xfrm>
        </p:spPr>
      </p:pic>
      <p:sp>
        <p:nvSpPr>
          <p:cNvPr id="7885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5029200"/>
            <a:ext cx="8230054" cy="1295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hold garnishes for the cocktails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29765"/>
            <a:ext cx="9144000" cy="7917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Ice Scoop</a:t>
            </a:r>
          </a:p>
        </p:txBody>
      </p:sp>
      <p:pic>
        <p:nvPicPr>
          <p:cNvPr id="7987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438400" cy="3733800"/>
          </a:xfrm>
        </p:spPr>
      </p:pic>
      <p:pic>
        <p:nvPicPr>
          <p:cNvPr id="7987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5600" y="1447800"/>
            <a:ext cx="2438400" cy="3657600"/>
          </a:xfrm>
        </p:spPr>
      </p:pic>
      <p:sp>
        <p:nvSpPr>
          <p:cNvPr id="7987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41020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endParaRPr lang="en-US" sz="2600" dirty="0" smtClean="0">
              <a:latin typeface="Times New Roman" pitchFamily="-103" charset="0"/>
              <a:ea typeface="Times New Roman" pitchFamily="-103" charset="0"/>
              <a:cs typeface="Times New Roman" pitchFamily="-103" charset="0"/>
            </a:endParaRPr>
          </a:p>
          <a:p>
            <a:pPr eaLnBrk="1" hangingPunct="1"/>
            <a:r>
              <a:rPr lang="en-US" sz="2600" dirty="0" smtClean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</a:t>
            </a: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to scoop ice from the ice well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9765"/>
            <a:ext cx="9144000" cy="8679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Bar Caddy</a:t>
            </a:r>
          </a:p>
        </p:txBody>
      </p:sp>
      <p:pic>
        <p:nvPicPr>
          <p:cNvPr id="8089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2514599" cy="3048000"/>
          </a:xfrm>
        </p:spPr>
      </p:pic>
      <p:pic>
        <p:nvPicPr>
          <p:cNvPr id="80900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26036" y="1600200"/>
            <a:ext cx="2217964" cy="2667000"/>
          </a:xfrm>
        </p:spPr>
      </p:pic>
      <p:sp>
        <p:nvSpPr>
          <p:cNvPr id="8090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5257800"/>
            <a:ext cx="9144000" cy="990600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Used to keep bar accessories like……</a:t>
            </a:r>
          </a:p>
          <a:p>
            <a:pPr eaLnBrk="1" hangingPunct="1">
              <a:buFont typeface="Wingdings" pitchFamily="-103" charset="2"/>
              <a:buNone/>
            </a:pPr>
            <a:r>
              <a:rPr lang="en-US" sz="2600" dirty="0">
                <a:latin typeface="Times New Roman" pitchFamily="-103" charset="0"/>
                <a:ea typeface="Times New Roman" pitchFamily="-103" charset="0"/>
                <a:cs typeface="Times New Roman" pitchFamily="-103" charset="0"/>
              </a:rPr>
              <a:t>     Straws, stirrers, toothpicks, napkins, coasters 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353</Words>
  <Application>Microsoft Macintosh PowerPoint</Application>
  <PresentationFormat>On-screen Show (4:3)</PresentationFormat>
  <Paragraphs>142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Median</vt:lpstr>
      <vt:lpstr>PowerPoint Presentation</vt:lpstr>
      <vt:lpstr>Bar Equipments</vt:lpstr>
      <vt:lpstr>Cocktail Shaker</vt:lpstr>
      <vt:lpstr>Bar Spoon</vt:lpstr>
      <vt:lpstr>Bar Blade/Bottle Opener</vt:lpstr>
      <vt:lpstr>Wine Openers</vt:lpstr>
      <vt:lpstr>Garnish Tray/Condiment Holder</vt:lpstr>
      <vt:lpstr>Ice Scoop</vt:lpstr>
      <vt:lpstr>Bar Caddy</vt:lpstr>
      <vt:lpstr>Glass Rimmer</vt:lpstr>
      <vt:lpstr>PowerPoint Presentation</vt:lpstr>
      <vt:lpstr>Mixer/Blender</vt:lpstr>
      <vt:lpstr>Ice Crusher</vt:lpstr>
      <vt:lpstr>Zester</vt:lpstr>
      <vt:lpstr>Peg Measurer</vt:lpstr>
      <vt:lpstr>Chopping Board &amp; Knife</vt:lpstr>
      <vt:lpstr>   Major Equipments  SS Sinks</vt:lpstr>
      <vt:lpstr>Bottle/Vizzy Cooler</vt:lpstr>
      <vt:lpstr>Ice Machine</vt:lpstr>
      <vt:lpstr>Glass Washer</vt:lpstr>
      <vt:lpstr>Wine Chiller</vt:lpstr>
      <vt:lpstr>Speed Rails/Rack </vt:lpstr>
      <vt:lpstr>Work/Cocktail Station</vt:lpstr>
      <vt:lpstr>Ice Bin</vt:lpstr>
      <vt:lpstr>Beer Panel</vt:lpstr>
      <vt:lpstr>Soda/Bar Gun</vt:lpstr>
      <vt:lpstr> Glassware </vt:lpstr>
      <vt:lpstr>Highball</vt:lpstr>
      <vt:lpstr>Collins</vt:lpstr>
      <vt:lpstr>Old Fashioned</vt:lpstr>
      <vt:lpstr>Pilsner</vt:lpstr>
      <vt:lpstr>Beer Goblet &amp; Beer Mug</vt:lpstr>
      <vt:lpstr>Champagne Glass</vt:lpstr>
      <vt:lpstr>Wine Glass</vt:lpstr>
      <vt:lpstr>Cocktail Glass</vt:lpstr>
      <vt:lpstr>Brandy Balloon</vt:lpstr>
      <vt:lpstr>Shot Glass</vt:lpstr>
      <vt:lpstr>Sherry Glass</vt:lpstr>
      <vt:lpstr>Port Glass</vt:lpstr>
      <vt:lpstr>Liqueur glass</vt:lpstr>
      <vt:lpstr>COCKTAILS</vt:lpstr>
      <vt:lpstr>PowerPoint Presentation</vt:lpstr>
      <vt:lpstr>PowerPoint Presentation</vt:lpstr>
      <vt:lpstr>PowerPoint Presentation</vt:lpstr>
      <vt:lpstr>PowerPoint Presentation</vt:lpstr>
      <vt:lpstr>Thank you Cheers….</vt:lpstr>
      <vt:lpstr>Our Clients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VODKA</dc:title>
  <dc:creator>KC</dc:creator>
  <cp:lastModifiedBy>Krishna Chaitanya</cp:lastModifiedBy>
  <cp:revision>100</cp:revision>
  <dcterms:created xsi:type="dcterms:W3CDTF">2013-09-14T10:07:02Z</dcterms:created>
  <dcterms:modified xsi:type="dcterms:W3CDTF">2014-08-13T07:55:30Z</dcterms:modified>
</cp:coreProperties>
</file>