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04" d="100"/>
          <a:sy n="104"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 name="PlaceHolder 1"/>
          <p:cNvSpPr>
            <a:spLocks noGrp="1"/>
          </p:cNvSpPr>
          <p:nvPr>
            <p:ph type="body"/>
          </p:nvPr>
        </p:nvSpPr>
        <p:spPr>
          <a:xfrm>
            <a:off x="653040" y="4002120"/>
            <a:ext cx="5551560" cy="4310280"/>
          </a:xfrm>
          <a:prstGeom prst="rect">
            <a:avLst/>
          </a:prstGeom>
        </p:spPr>
        <p:txBody>
          <a:bodyPr lIns="0" tIns="0" rIns="0" bIns="0"/>
          <a:lstStyle/>
          <a:p>
            <a:r>
              <a:rPr lang="pt-PT" sz="2520" b="0" strike="noStrike" spc="-1">
                <a:solidFill>
                  <a:srgbClr val="000000"/>
                </a:solidFill>
                <a:uFill>
                  <a:solidFill>
                    <a:srgbClr val="FFFFFF"/>
                  </a:solidFill>
                </a:uFill>
                <a:latin typeface="Arial"/>
              </a:rPr>
              <a:t>Clique para editar o formato das notas</a:t>
            </a:r>
          </a:p>
        </p:txBody>
      </p:sp>
      <p:sp>
        <p:nvSpPr>
          <p:cNvPr id="106" name="PlaceHolder 2"/>
          <p:cNvSpPr>
            <a:spLocks noGrp="1"/>
          </p:cNvSpPr>
          <p:nvPr>
            <p:ph type="hdr"/>
          </p:nvPr>
        </p:nvSpPr>
        <p:spPr>
          <a:xfrm>
            <a:off x="0" y="0"/>
            <a:ext cx="2975760" cy="456840"/>
          </a:xfrm>
          <a:prstGeom prst="rect">
            <a:avLst/>
          </a:prstGeom>
        </p:spPr>
        <p:txBody>
          <a:bodyPr lIns="0" tIns="0" rIns="0" bIns="0"/>
          <a:lstStyle/>
          <a:p>
            <a:r>
              <a:rPr lang="pt-PT" sz="1400" b="0" strike="noStrike" spc="-1">
                <a:solidFill>
                  <a:srgbClr val="000000"/>
                </a:solidFill>
                <a:uFill>
                  <a:solidFill>
                    <a:srgbClr val="FFFFFF"/>
                  </a:solidFill>
                </a:uFill>
                <a:latin typeface="Arial"/>
              </a:rPr>
              <a:t>&lt;cabeçalho&gt;</a:t>
            </a:r>
          </a:p>
        </p:txBody>
      </p:sp>
      <p:sp>
        <p:nvSpPr>
          <p:cNvPr id="107" name="PlaceHolder 3"/>
          <p:cNvSpPr>
            <a:spLocks noGrp="1"/>
          </p:cNvSpPr>
          <p:nvPr>
            <p:ph type="dt"/>
          </p:nvPr>
        </p:nvSpPr>
        <p:spPr>
          <a:xfrm>
            <a:off x="3881880" y="0"/>
            <a:ext cx="2975760" cy="456840"/>
          </a:xfrm>
          <a:prstGeom prst="rect">
            <a:avLst/>
          </a:prstGeom>
        </p:spPr>
        <p:txBody>
          <a:bodyPr lIns="0" tIns="0" rIns="0" bIns="0"/>
          <a:lstStyle/>
          <a:p>
            <a:pPr algn="r"/>
            <a:r>
              <a:rPr lang="pt-PT" sz="1400" b="0" strike="noStrike" spc="-1">
                <a:solidFill>
                  <a:srgbClr val="000000"/>
                </a:solidFill>
                <a:uFill>
                  <a:solidFill>
                    <a:srgbClr val="FFFFFF"/>
                  </a:solidFill>
                </a:uFill>
                <a:latin typeface="Arial"/>
              </a:rPr>
              <a:t>&lt;data/hora&gt;</a:t>
            </a:r>
          </a:p>
        </p:txBody>
      </p:sp>
      <p:sp>
        <p:nvSpPr>
          <p:cNvPr id="108" name="PlaceHolder 4"/>
          <p:cNvSpPr>
            <a:spLocks noGrp="1"/>
          </p:cNvSpPr>
          <p:nvPr>
            <p:ph type="ftr"/>
          </p:nvPr>
        </p:nvSpPr>
        <p:spPr>
          <a:xfrm>
            <a:off x="0" y="8686800"/>
            <a:ext cx="2975760" cy="456840"/>
          </a:xfrm>
          <a:prstGeom prst="rect">
            <a:avLst/>
          </a:prstGeom>
        </p:spPr>
        <p:txBody>
          <a:bodyPr lIns="0" tIns="0" rIns="0" bIns="0" anchor="b"/>
          <a:lstStyle/>
          <a:p>
            <a:r>
              <a:rPr lang="pt-PT" sz="1400" b="0" strike="noStrike" spc="-1">
                <a:solidFill>
                  <a:srgbClr val="000000"/>
                </a:solidFill>
                <a:uFill>
                  <a:solidFill>
                    <a:srgbClr val="FFFFFF"/>
                  </a:solidFill>
                </a:uFill>
                <a:latin typeface="Arial"/>
              </a:rPr>
              <a:t>&lt;rodapé&gt;</a:t>
            </a:r>
          </a:p>
        </p:txBody>
      </p:sp>
      <p:sp>
        <p:nvSpPr>
          <p:cNvPr id="109" name="PlaceHolder 5"/>
          <p:cNvSpPr>
            <a:spLocks noGrp="1"/>
          </p:cNvSpPr>
          <p:nvPr>
            <p:ph type="sldNum"/>
          </p:nvPr>
        </p:nvSpPr>
        <p:spPr>
          <a:xfrm>
            <a:off x="3881880" y="8686800"/>
            <a:ext cx="2975760" cy="456840"/>
          </a:xfrm>
          <a:prstGeom prst="rect">
            <a:avLst/>
          </a:prstGeom>
        </p:spPr>
        <p:txBody>
          <a:bodyPr lIns="0" tIns="0" rIns="0" bIns="0" anchor="b"/>
          <a:lstStyle/>
          <a:p>
            <a:pPr algn="r"/>
            <a:fld id="{9C7DDFFF-B465-47F6-B7D3-14390136D106}" type="slidenum">
              <a:rPr lang="pt-PT" sz="1400" b="0" strike="noStrike" spc="-1">
                <a:solidFill>
                  <a:srgbClr val="000000"/>
                </a:solidFill>
                <a:uFill>
                  <a:solidFill>
                    <a:srgbClr val="FFFFFF"/>
                  </a:solidFill>
                </a:uFill>
                <a:latin typeface="Arial"/>
              </a:rPr>
              <a:t>‹nº›</a:t>
            </a:fld>
            <a:endParaRPr lang="pt-PT" sz="1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18" name="TextShape 2"/>
          <p:cNvSpPr txBox="1"/>
          <p:nvPr/>
        </p:nvSpPr>
        <p:spPr>
          <a:xfrm>
            <a:off x="3884760" y="8685360"/>
            <a:ext cx="2971440" cy="456840"/>
          </a:xfrm>
          <a:prstGeom prst="rect">
            <a:avLst/>
          </a:prstGeom>
          <a:noFill/>
          <a:ln>
            <a:noFill/>
          </a:ln>
        </p:spPr>
        <p:txBody>
          <a:bodyPr anchor="b"/>
          <a:lstStyle/>
          <a:p>
            <a:pPr algn="r">
              <a:lnSpc>
                <a:spcPct val="100000"/>
              </a:lnSpc>
            </a:pPr>
            <a:fld id="{109348F6-D107-4EB3-9E73-AFB377129D15}" type="slidenum">
              <a:rPr lang="pt-PT" sz="1200" b="0" strike="noStrike" spc="-1">
                <a:solidFill>
                  <a:srgbClr val="000000"/>
                </a:solidFill>
                <a:uFill>
                  <a:solidFill>
                    <a:srgbClr val="FFFFFF"/>
                  </a:solidFill>
                </a:uFill>
                <a:latin typeface="+mn-lt"/>
                <a:ea typeface="+mn-ea"/>
              </a:rPr>
              <a:t>19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36" name="TextShape 2"/>
          <p:cNvSpPr txBox="1"/>
          <p:nvPr/>
        </p:nvSpPr>
        <p:spPr>
          <a:xfrm>
            <a:off x="3884760" y="8685360"/>
            <a:ext cx="2971440" cy="456840"/>
          </a:xfrm>
          <a:prstGeom prst="rect">
            <a:avLst/>
          </a:prstGeom>
          <a:noFill/>
          <a:ln>
            <a:noFill/>
          </a:ln>
        </p:spPr>
        <p:txBody>
          <a:bodyPr anchor="b"/>
          <a:lstStyle/>
          <a:p>
            <a:pPr algn="r">
              <a:lnSpc>
                <a:spcPct val="100000"/>
              </a:lnSpc>
            </a:pPr>
            <a:fld id="{4660D270-72EE-4BCB-B51C-A60C2FEF71A8}" type="slidenum">
              <a:rPr lang="pt-PT" sz="1200" b="0" strike="noStrike" spc="-1">
                <a:solidFill>
                  <a:srgbClr val="000000"/>
                </a:solidFill>
                <a:uFill>
                  <a:solidFill>
                    <a:srgbClr val="FFFFFF"/>
                  </a:solidFill>
                </a:uFill>
                <a:latin typeface="+mn-lt"/>
                <a:ea typeface="+mn-ea"/>
              </a:rPr>
              <a:t>29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38" name="TextShape 2"/>
          <p:cNvSpPr txBox="1"/>
          <p:nvPr/>
        </p:nvSpPr>
        <p:spPr>
          <a:xfrm>
            <a:off x="3884760" y="8685360"/>
            <a:ext cx="2971440" cy="456840"/>
          </a:xfrm>
          <a:prstGeom prst="rect">
            <a:avLst/>
          </a:prstGeom>
          <a:noFill/>
          <a:ln>
            <a:noFill/>
          </a:ln>
        </p:spPr>
        <p:txBody>
          <a:bodyPr anchor="b"/>
          <a:lstStyle/>
          <a:p>
            <a:pPr algn="r">
              <a:lnSpc>
                <a:spcPct val="100000"/>
              </a:lnSpc>
            </a:pPr>
            <a:fld id="{2E000B56-B4BD-4D89-9806-239FD86D43C0}" type="slidenum">
              <a:rPr lang="pt-PT" sz="1200" b="0" strike="noStrike" spc="-1">
                <a:solidFill>
                  <a:srgbClr val="000000"/>
                </a:solidFill>
                <a:uFill>
                  <a:solidFill>
                    <a:srgbClr val="FFFFFF"/>
                  </a:solidFill>
                </a:uFill>
                <a:latin typeface="+mn-lt"/>
                <a:ea typeface="+mn-ea"/>
              </a:rPr>
              <a:t>30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40" name="TextShape 2"/>
          <p:cNvSpPr txBox="1"/>
          <p:nvPr/>
        </p:nvSpPr>
        <p:spPr>
          <a:xfrm>
            <a:off x="3884760" y="8685360"/>
            <a:ext cx="2971440" cy="456840"/>
          </a:xfrm>
          <a:prstGeom prst="rect">
            <a:avLst/>
          </a:prstGeom>
          <a:noFill/>
          <a:ln>
            <a:noFill/>
          </a:ln>
        </p:spPr>
        <p:txBody>
          <a:bodyPr anchor="b"/>
          <a:lstStyle/>
          <a:p>
            <a:pPr algn="r">
              <a:lnSpc>
                <a:spcPct val="100000"/>
              </a:lnSpc>
            </a:pPr>
            <a:fld id="{EE520B9B-8A4A-42E9-B2A4-25C1F439D7DE}" type="slidenum">
              <a:rPr lang="pt-PT" sz="1200" b="0" strike="noStrike" spc="-1">
                <a:solidFill>
                  <a:srgbClr val="000000"/>
                </a:solidFill>
                <a:uFill>
                  <a:solidFill>
                    <a:srgbClr val="FFFFFF"/>
                  </a:solidFill>
                </a:uFill>
                <a:latin typeface="+mn-lt"/>
                <a:ea typeface="+mn-ea"/>
              </a:rPr>
              <a:t>31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42" name="TextShape 2"/>
          <p:cNvSpPr txBox="1"/>
          <p:nvPr/>
        </p:nvSpPr>
        <p:spPr>
          <a:xfrm>
            <a:off x="3884760" y="8685360"/>
            <a:ext cx="2971440" cy="456840"/>
          </a:xfrm>
          <a:prstGeom prst="rect">
            <a:avLst/>
          </a:prstGeom>
          <a:noFill/>
          <a:ln>
            <a:noFill/>
          </a:ln>
        </p:spPr>
        <p:txBody>
          <a:bodyPr anchor="b"/>
          <a:lstStyle/>
          <a:p>
            <a:pPr algn="r">
              <a:lnSpc>
                <a:spcPct val="100000"/>
              </a:lnSpc>
            </a:pPr>
            <a:fld id="{2B05A6AF-A6C1-4066-8AC2-A400EA3EAD46}" type="slidenum">
              <a:rPr lang="pt-PT" sz="1200" b="0" strike="noStrike" spc="-1">
                <a:solidFill>
                  <a:srgbClr val="000000"/>
                </a:solidFill>
                <a:uFill>
                  <a:solidFill>
                    <a:srgbClr val="FFFFFF"/>
                  </a:solidFill>
                </a:uFill>
                <a:latin typeface="+mn-lt"/>
                <a:ea typeface="+mn-ea"/>
              </a:rPr>
              <a:t>32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44" name="TextShape 2"/>
          <p:cNvSpPr txBox="1"/>
          <p:nvPr/>
        </p:nvSpPr>
        <p:spPr>
          <a:xfrm>
            <a:off x="3884760" y="8685360"/>
            <a:ext cx="2971440" cy="456840"/>
          </a:xfrm>
          <a:prstGeom prst="rect">
            <a:avLst/>
          </a:prstGeom>
          <a:noFill/>
          <a:ln>
            <a:noFill/>
          </a:ln>
        </p:spPr>
        <p:txBody>
          <a:bodyPr anchor="b"/>
          <a:lstStyle/>
          <a:p>
            <a:pPr algn="r">
              <a:lnSpc>
                <a:spcPct val="100000"/>
              </a:lnSpc>
            </a:pPr>
            <a:fld id="{B0E49243-416C-4469-962B-6CAAE52E2822}" type="slidenum">
              <a:rPr lang="pt-PT" sz="1200" b="0" strike="noStrike" spc="-1">
                <a:solidFill>
                  <a:srgbClr val="000000"/>
                </a:solidFill>
                <a:uFill>
                  <a:solidFill>
                    <a:srgbClr val="FFFFFF"/>
                  </a:solidFill>
                </a:uFill>
                <a:latin typeface="+mn-lt"/>
                <a:ea typeface="+mn-ea"/>
              </a:rPr>
              <a:t>33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46" name="TextShape 2"/>
          <p:cNvSpPr txBox="1"/>
          <p:nvPr/>
        </p:nvSpPr>
        <p:spPr>
          <a:xfrm>
            <a:off x="3884760" y="8685360"/>
            <a:ext cx="2971440" cy="456840"/>
          </a:xfrm>
          <a:prstGeom prst="rect">
            <a:avLst/>
          </a:prstGeom>
          <a:noFill/>
          <a:ln>
            <a:noFill/>
          </a:ln>
        </p:spPr>
        <p:txBody>
          <a:bodyPr anchor="b"/>
          <a:lstStyle/>
          <a:p>
            <a:pPr algn="r">
              <a:lnSpc>
                <a:spcPct val="100000"/>
              </a:lnSpc>
            </a:pPr>
            <a:fld id="{E16123C3-F9D0-42F4-8436-106B38E845A6}" type="slidenum">
              <a:rPr lang="pt-PT" sz="1200" b="0" strike="noStrike" spc="-1">
                <a:solidFill>
                  <a:srgbClr val="000000"/>
                </a:solidFill>
                <a:uFill>
                  <a:solidFill>
                    <a:srgbClr val="FFFFFF"/>
                  </a:solidFill>
                </a:uFill>
                <a:latin typeface="+mn-lt"/>
                <a:ea typeface="+mn-ea"/>
              </a:rPr>
              <a:t>34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48" name="TextShape 2"/>
          <p:cNvSpPr txBox="1"/>
          <p:nvPr/>
        </p:nvSpPr>
        <p:spPr>
          <a:xfrm>
            <a:off x="3884760" y="8685360"/>
            <a:ext cx="2971440" cy="456840"/>
          </a:xfrm>
          <a:prstGeom prst="rect">
            <a:avLst/>
          </a:prstGeom>
          <a:noFill/>
          <a:ln>
            <a:noFill/>
          </a:ln>
        </p:spPr>
        <p:txBody>
          <a:bodyPr anchor="b"/>
          <a:lstStyle/>
          <a:p>
            <a:pPr algn="r">
              <a:lnSpc>
                <a:spcPct val="100000"/>
              </a:lnSpc>
            </a:pPr>
            <a:fld id="{C8BF86A1-A016-49AD-8588-B5DF93507F18}" type="slidenum">
              <a:rPr lang="pt-PT" sz="1200" b="0" strike="noStrike" spc="-1">
                <a:solidFill>
                  <a:srgbClr val="000000"/>
                </a:solidFill>
                <a:uFill>
                  <a:solidFill>
                    <a:srgbClr val="FFFFFF"/>
                  </a:solidFill>
                </a:uFill>
                <a:latin typeface="+mn-lt"/>
                <a:ea typeface="+mn-ea"/>
              </a:rPr>
              <a:t>35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50" name="TextShape 2"/>
          <p:cNvSpPr txBox="1"/>
          <p:nvPr/>
        </p:nvSpPr>
        <p:spPr>
          <a:xfrm>
            <a:off x="3884760" y="8685360"/>
            <a:ext cx="2971440" cy="456840"/>
          </a:xfrm>
          <a:prstGeom prst="rect">
            <a:avLst/>
          </a:prstGeom>
          <a:noFill/>
          <a:ln>
            <a:noFill/>
          </a:ln>
        </p:spPr>
        <p:txBody>
          <a:bodyPr anchor="b"/>
          <a:lstStyle/>
          <a:p>
            <a:pPr algn="r">
              <a:lnSpc>
                <a:spcPct val="100000"/>
              </a:lnSpc>
            </a:pPr>
            <a:fld id="{E8A376AE-129B-49DA-954C-60255596F371}" type="slidenum">
              <a:rPr lang="pt-PT" sz="1200" b="0" strike="noStrike" spc="-1">
                <a:solidFill>
                  <a:srgbClr val="000000"/>
                </a:solidFill>
                <a:uFill>
                  <a:solidFill>
                    <a:srgbClr val="FFFFFF"/>
                  </a:solidFill>
                </a:uFill>
                <a:latin typeface="+mn-lt"/>
                <a:ea typeface="+mn-ea"/>
              </a:rPr>
              <a:t>36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52" name="TextShape 2"/>
          <p:cNvSpPr txBox="1"/>
          <p:nvPr/>
        </p:nvSpPr>
        <p:spPr>
          <a:xfrm>
            <a:off x="3884760" y="8685360"/>
            <a:ext cx="2971440" cy="456840"/>
          </a:xfrm>
          <a:prstGeom prst="rect">
            <a:avLst/>
          </a:prstGeom>
          <a:noFill/>
          <a:ln>
            <a:noFill/>
          </a:ln>
        </p:spPr>
        <p:txBody>
          <a:bodyPr anchor="b"/>
          <a:lstStyle/>
          <a:p>
            <a:pPr algn="r">
              <a:lnSpc>
                <a:spcPct val="100000"/>
              </a:lnSpc>
            </a:pPr>
            <a:fld id="{6FEE667E-FB4A-4C12-B895-8D511B4433BB}" type="slidenum">
              <a:rPr lang="pt-PT" sz="1200" b="0" strike="noStrike" spc="-1">
                <a:solidFill>
                  <a:srgbClr val="000000"/>
                </a:solidFill>
                <a:uFill>
                  <a:solidFill>
                    <a:srgbClr val="FFFFFF"/>
                  </a:solidFill>
                </a:uFill>
                <a:latin typeface="+mn-lt"/>
                <a:ea typeface="+mn-ea"/>
              </a:rPr>
              <a:t>37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54" name="TextShape 2"/>
          <p:cNvSpPr txBox="1"/>
          <p:nvPr/>
        </p:nvSpPr>
        <p:spPr>
          <a:xfrm>
            <a:off x="3884760" y="8685360"/>
            <a:ext cx="2971440" cy="456840"/>
          </a:xfrm>
          <a:prstGeom prst="rect">
            <a:avLst/>
          </a:prstGeom>
          <a:noFill/>
          <a:ln>
            <a:noFill/>
          </a:ln>
        </p:spPr>
        <p:txBody>
          <a:bodyPr anchor="b"/>
          <a:lstStyle/>
          <a:p>
            <a:pPr algn="r">
              <a:lnSpc>
                <a:spcPct val="100000"/>
              </a:lnSpc>
            </a:pPr>
            <a:fld id="{E8752496-DFFB-438B-974D-3CBE12E40855}" type="slidenum">
              <a:rPr lang="pt-PT" sz="1200" b="0" strike="noStrike" spc="-1">
                <a:solidFill>
                  <a:srgbClr val="000000"/>
                </a:solidFill>
                <a:uFill>
                  <a:solidFill>
                    <a:srgbClr val="FFFFFF"/>
                  </a:solidFill>
                </a:uFill>
                <a:latin typeface="+mn-lt"/>
                <a:ea typeface="+mn-ea"/>
              </a:rPr>
              <a:t>38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20" name="TextShape 2"/>
          <p:cNvSpPr txBox="1"/>
          <p:nvPr/>
        </p:nvSpPr>
        <p:spPr>
          <a:xfrm>
            <a:off x="3884760" y="8685360"/>
            <a:ext cx="2971440" cy="456840"/>
          </a:xfrm>
          <a:prstGeom prst="rect">
            <a:avLst/>
          </a:prstGeom>
          <a:noFill/>
          <a:ln>
            <a:noFill/>
          </a:ln>
        </p:spPr>
        <p:txBody>
          <a:bodyPr anchor="b"/>
          <a:lstStyle/>
          <a:p>
            <a:pPr algn="r">
              <a:lnSpc>
                <a:spcPct val="100000"/>
              </a:lnSpc>
            </a:pPr>
            <a:fld id="{8B1FB30E-743D-43EE-A5CF-D34B753237EB}" type="slidenum">
              <a:rPr lang="pt-PT" sz="1200" b="0" strike="noStrike" spc="-1">
                <a:solidFill>
                  <a:srgbClr val="000000"/>
                </a:solidFill>
                <a:uFill>
                  <a:solidFill>
                    <a:srgbClr val="FFFFFF"/>
                  </a:solidFill>
                </a:uFill>
                <a:latin typeface="+mn-lt"/>
                <a:ea typeface="+mn-ea"/>
              </a:rPr>
              <a:t>20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56" name="TextShape 2"/>
          <p:cNvSpPr txBox="1"/>
          <p:nvPr/>
        </p:nvSpPr>
        <p:spPr>
          <a:xfrm>
            <a:off x="3884760" y="8685360"/>
            <a:ext cx="2971440" cy="456840"/>
          </a:xfrm>
          <a:prstGeom prst="rect">
            <a:avLst/>
          </a:prstGeom>
          <a:noFill/>
          <a:ln>
            <a:noFill/>
          </a:ln>
        </p:spPr>
        <p:txBody>
          <a:bodyPr anchor="b"/>
          <a:lstStyle/>
          <a:p>
            <a:pPr algn="r">
              <a:lnSpc>
                <a:spcPct val="100000"/>
              </a:lnSpc>
            </a:pPr>
            <a:fld id="{CCC201CA-9809-420B-8C00-CAFF781E79A8}" type="slidenum">
              <a:rPr lang="pt-PT" sz="1200" b="0" strike="noStrike" spc="-1">
                <a:solidFill>
                  <a:srgbClr val="000000"/>
                </a:solidFill>
                <a:uFill>
                  <a:solidFill>
                    <a:srgbClr val="FFFFFF"/>
                  </a:solidFill>
                </a:uFill>
                <a:latin typeface="+mn-lt"/>
                <a:ea typeface="+mn-ea"/>
              </a:rPr>
              <a:t>39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58" name="TextShape 2"/>
          <p:cNvSpPr txBox="1"/>
          <p:nvPr/>
        </p:nvSpPr>
        <p:spPr>
          <a:xfrm>
            <a:off x="3884760" y="8685360"/>
            <a:ext cx="2971440" cy="456840"/>
          </a:xfrm>
          <a:prstGeom prst="rect">
            <a:avLst/>
          </a:prstGeom>
          <a:noFill/>
          <a:ln>
            <a:noFill/>
          </a:ln>
        </p:spPr>
        <p:txBody>
          <a:bodyPr anchor="b"/>
          <a:lstStyle/>
          <a:p>
            <a:pPr algn="r">
              <a:lnSpc>
                <a:spcPct val="100000"/>
              </a:lnSpc>
            </a:pPr>
            <a:fld id="{ACBDCE31-9C11-4CE0-BEBA-60541028AB90}" type="slidenum">
              <a:rPr lang="pt-PT" sz="1200" b="0" strike="noStrike" spc="-1">
                <a:solidFill>
                  <a:srgbClr val="000000"/>
                </a:solidFill>
                <a:uFill>
                  <a:solidFill>
                    <a:srgbClr val="FFFFFF"/>
                  </a:solidFill>
                </a:uFill>
                <a:latin typeface="+mn-lt"/>
                <a:ea typeface="+mn-ea"/>
              </a:rPr>
              <a:t>40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60" name="TextShape 2"/>
          <p:cNvSpPr txBox="1"/>
          <p:nvPr/>
        </p:nvSpPr>
        <p:spPr>
          <a:xfrm>
            <a:off x="3884760" y="8685360"/>
            <a:ext cx="2971440" cy="456840"/>
          </a:xfrm>
          <a:prstGeom prst="rect">
            <a:avLst/>
          </a:prstGeom>
          <a:noFill/>
          <a:ln>
            <a:noFill/>
          </a:ln>
        </p:spPr>
        <p:txBody>
          <a:bodyPr anchor="b"/>
          <a:lstStyle/>
          <a:p>
            <a:pPr algn="r">
              <a:lnSpc>
                <a:spcPct val="100000"/>
              </a:lnSpc>
            </a:pPr>
            <a:fld id="{300F9E8B-3C60-4061-957D-EA2659E54425}" type="slidenum">
              <a:rPr lang="pt-PT" sz="1200" b="0" strike="noStrike" spc="-1">
                <a:solidFill>
                  <a:srgbClr val="000000"/>
                </a:solidFill>
                <a:uFill>
                  <a:solidFill>
                    <a:srgbClr val="FFFFFF"/>
                  </a:solidFill>
                </a:uFill>
                <a:latin typeface="+mn-lt"/>
                <a:ea typeface="+mn-ea"/>
              </a:rPr>
              <a:t>41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62" name="TextShape 2"/>
          <p:cNvSpPr txBox="1"/>
          <p:nvPr/>
        </p:nvSpPr>
        <p:spPr>
          <a:xfrm>
            <a:off x="3884760" y="8685360"/>
            <a:ext cx="2971440" cy="456840"/>
          </a:xfrm>
          <a:prstGeom prst="rect">
            <a:avLst/>
          </a:prstGeom>
          <a:noFill/>
          <a:ln>
            <a:noFill/>
          </a:ln>
        </p:spPr>
        <p:txBody>
          <a:bodyPr anchor="b"/>
          <a:lstStyle/>
          <a:p>
            <a:pPr algn="r">
              <a:lnSpc>
                <a:spcPct val="100000"/>
              </a:lnSpc>
            </a:pPr>
            <a:fld id="{9086E6CF-CE3E-451E-855F-44C3C5AA8727}" type="slidenum">
              <a:rPr lang="pt-PT" sz="1200" b="0" strike="noStrike" spc="-1">
                <a:solidFill>
                  <a:srgbClr val="000000"/>
                </a:solidFill>
                <a:uFill>
                  <a:solidFill>
                    <a:srgbClr val="FFFFFF"/>
                  </a:solidFill>
                </a:uFill>
                <a:latin typeface="+mn-lt"/>
                <a:ea typeface="+mn-ea"/>
              </a:rPr>
              <a:t>42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64" name="TextShape 2"/>
          <p:cNvSpPr txBox="1"/>
          <p:nvPr/>
        </p:nvSpPr>
        <p:spPr>
          <a:xfrm>
            <a:off x="3884760" y="8685360"/>
            <a:ext cx="2971440" cy="456840"/>
          </a:xfrm>
          <a:prstGeom prst="rect">
            <a:avLst/>
          </a:prstGeom>
          <a:noFill/>
          <a:ln>
            <a:noFill/>
          </a:ln>
        </p:spPr>
        <p:txBody>
          <a:bodyPr anchor="b"/>
          <a:lstStyle/>
          <a:p>
            <a:pPr algn="r">
              <a:lnSpc>
                <a:spcPct val="100000"/>
              </a:lnSpc>
            </a:pPr>
            <a:fld id="{0D9A0B98-9AF8-4E40-BD05-915F2D8F9A02}" type="slidenum">
              <a:rPr lang="pt-PT" sz="1200" b="0" strike="noStrike" spc="-1">
                <a:solidFill>
                  <a:srgbClr val="000000"/>
                </a:solidFill>
                <a:uFill>
                  <a:solidFill>
                    <a:srgbClr val="FFFFFF"/>
                  </a:solidFill>
                </a:uFill>
                <a:latin typeface="+mn-lt"/>
                <a:ea typeface="+mn-ea"/>
              </a:rPr>
              <a:t>43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66" name="TextShape 2"/>
          <p:cNvSpPr txBox="1"/>
          <p:nvPr/>
        </p:nvSpPr>
        <p:spPr>
          <a:xfrm>
            <a:off x="3884760" y="8685360"/>
            <a:ext cx="2971440" cy="456840"/>
          </a:xfrm>
          <a:prstGeom prst="rect">
            <a:avLst/>
          </a:prstGeom>
          <a:noFill/>
          <a:ln>
            <a:noFill/>
          </a:ln>
        </p:spPr>
        <p:txBody>
          <a:bodyPr anchor="b"/>
          <a:lstStyle/>
          <a:p>
            <a:pPr algn="r">
              <a:lnSpc>
                <a:spcPct val="100000"/>
              </a:lnSpc>
            </a:pPr>
            <a:fld id="{F638A714-B7F0-4304-8F3C-FD81C0946BB9}" type="slidenum">
              <a:rPr lang="pt-PT" sz="1200" b="0" strike="noStrike" spc="-1">
                <a:solidFill>
                  <a:srgbClr val="000000"/>
                </a:solidFill>
                <a:uFill>
                  <a:solidFill>
                    <a:srgbClr val="FFFFFF"/>
                  </a:solidFill>
                </a:uFill>
                <a:latin typeface="+mn-lt"/>
                <a:ea typeface="+mn-ea"/>
              </a:rPr>
              <a:t>44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68" name="TextShape 2"/>
          <p:cNvSpPr txBox="1"/>
          <p:nvPr/>
        </p:nvSpPr>
        <p:spPr>
          <a:xfrm>
            <a:off x="3884760" y="8685360"/>
            <a:ext cx="2971440" cy="456840"/>
          </a:xfrm>
          <a:prstGeom prst="rect">
            <a:avLst/>
          </a:prstGeom>
          <a:noFill/>
          <a:ln>
            <a:noFill/>
          </a:ln>
        </p:spPr>
        <p:txBody>
          <a:bodyPr anchor="b"/>
          <a:lstStyle/>
          <a:p>
            <a:pPr algn="r">
              <a:lnSpc>
                <a:spcPct val="100000"/>
              </a:lnSpc>
            </a:pPr>
            <a:fld id="{BB526B1A-6052-4A9D-AB79-C0CCE8759AD0}" type="slidenum">
              <a:rPr lang="pt-PT" sz="1200" b="0" strike="noStrike" spc="-1">
                <a:solidFill>
                  <a:srgbClr val="000000"/>
                </a:solidFill>
                <a:uFill>
                  <a:solidFill>
                    <a:srgbClr val="FFFFFF"/>
                  </a:solidFill>
                </a:uFill>
                <a:latin typeface="+mn-lt"/>
                <a:ea typeface="+mn-ea"/>
              </a:rPr>
              <a:t>45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70" name="TextShape 2"/>
          <p:cNvSpPr txBox="1"/>
          <p:nvPr/>
        </p:nvSpPr>
        <p:spPr>
          <a:xfrm>
            <a:off x="3884760" y="8685360"/>
            <a:ext cx="2971440" cy="456840"/>
          </a:xfrm>
          <a:prstGeom prst="rect">
            <a:avLst/>
          </a:prstGeom>
          <a:noFill/>
          <a:ln>
            <a:noFill/>
          </a:ln>
        </p:spPr>
        <p:txBody>
          <a:bodyPr anchor="b"/>
          <a:lstStyle/>
          <a:p>
            <a:pPr algn="r">
              <a:lnSpc>
                <a:spcPct val="100000"/>
              </a:lnSpc>
            </a:pPr>
            <a:fld id="{13F8188C-C64A-41B6-85F5-A6E423CEA633}" type="slidenum">
              <a:rPr lang="pt-PT" sz="1200" b="0" strike="noStrike" spc="-1">
                <a:solidFill>
                  <a:srgbClr val="000000"/>
                </a:solidFill>
                <a:uFill>
                  <a:solidFill>
                    <a:srgbClr val="FFFFFF"/>
                  </a:solidFill>
                </a:uFill>
                <a:latin typeface="+mn-lt"/>
                <a:ea typeface="+mn-ea"/>
              </a:rPr>
              <a:t>46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72" name="TextShape 2"/>
          <p:cNvSpPr txBox="1"/>
          <p:nvPr/>
        </p:nvSpPr>
        <p:spPr>
          <a:xfrm>
            <a:off x="3884760" y="8685360"/>
            <a:ext cx="2971440" cy="456840"/>
          </a:xfrm>
          <a:prstGeom prst="rect">
            <a:avLst/>
          </a:prstGeom>
          <a:noFill/>
          <a:ln>
            <a:noFill/>
          </a:ln>
        </p:spPr>
        <p:txBody>
          <a:bodyPr anchor="b"/>
          <a:lstStyle/>
          <a:p>
            <a:pPr algn="r">
              <a:lnSpc>
                <a:spcPct val="100000"/>
              </a:lnSpc>
            </a:pPr>
            <a:fld id="{280ABDB6-0BE9-4A51-BEF5-63E7009D0E8C}" type="slidenum">
              <a:rPr lang="pt-PT" sz="1200" b="0" strike="noStrike" spc="-1">
                <a:solidFill>
                  <a:srgbClr val="000000"/>
                </a:solidFill>
                <a:uFill>
                  <a:solidFill>
                    <a:srgbClr val="FFFFFF"/>
                  </a:solidFill>
                </a:uFill>
                <a:latin typeface="+mn-lt"/>
                <a:ea typeface="+mn-ea"/>
              </a:rPr>
              <a:t>47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74" name="TextShape 2"/>
          <p:cNvSpPr txBox="1"/>
          <p:nvPr/>
        </p:nvSpPr>
        <p:spPr>
          <a:xfrm>
            <a:off x="3884760" y="8685360"/>
            <a:ext cx="2971440" cy="456840"/>
          </a:xfrm>
          <a:prstGeom prst="rect">
            <a:avLst/>
          </a:prstGeom>
          <a:noFill/>
          <a:ln>
            <a:noFill/>
          </a:ln>
        </p:spPr>
        <p:txBody>
          <a:bodyPr anchor="b"/>
          <a:lstStyle/>
          <a:p>
            <a:pPr algn="r">
              <a:lnSpc>
                <a:spcPct val="100000"/>
              </a:lnSpc>
            </a:pPr>
            <a:fld id="{14FC9999-EBA8-4045-B1A3-4EA962B46BA5}" type="slidenum">
              <a:rPr lang="pt-PT" sz="1200" b="0" strike="noStrike" spc="-1">
                <a:solidFill>
                  <a:srgbClr val="000000"/>
                </a:solidFill>
                <a:uFill>
                  <a:solidFill>
                    <a:srgbClr val="FFFFFF"/>
                  </a:solidFill>
                </a:uFill>
                <a:latin typeface="+mn-lt"/>
                <a:ea typeface="+mn-ea"/>
              </a:rPr>
              <a:t>48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22" name="TextShape 2"/>
          <p:cNvSpPr txBox="1"/>
          <p:nvPr/>
        </p:nvSpPr>
        <p:spPr>
          <a:xfrm>
            <a:off x="3884760" y="8685360"/>
            <a:ext cx="2971440" cy="456840"/>
          </a:xfrm>
          <a:prstGeom prst="rect">
            <a:avLst/>
          </a:prstGeom>
          <a:noFill/>
          <a:ln>
            <a:noFill/>
          </a:ln>
        </p:spPr>
        <p:txBody>
          <a:bodyPr anchor="b"/>
          <a:lstStyle/>
          <a:p>
            <a:pPr algn="r">
              <a:lnSpc>
                <a:spcPct val="100000"/>
              </a:lnSpc>
            </a:pPr>
            <a:fld id="{1CE03587-C987-4CCA-9E42-D03B85F33F80}" type="slidenum">
              <a:rPr lang="pt-PT" sz="1200" b="0" strike="noStrike" spc="-1">
                <a:solidFill>
                  <a:srgbClr val="000000"/>
                </a:solidFill>
                <a:uFill>
                  <a:solidFill>
                    <a:srgbClr val="FFFFFF"/>
                  </a:solidFill>
                </a:uFill>
                <a:latin typeface="+mn-lt"/>
                <a:ea typeface="+mn-ea"/>
              </a:rPr>
              <a:t>21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76" name="TextShape 2"/>
          <p:cNvSpPr txBox="1"/>
          <p:nvPr/>
        </p:nvSpPr>
        <p:spPr>
          <a:xfrm>
            <a:off x="3884760" y="8685360"/>
            <a:ext cx="2971440" cy="456840"/>
          </a:xfrm>
          <a:prstGeom prst="rect">
            <a:avLst/>
          </a:prstGeom>
          <a:noFill/>
          <a:ln>
            <a:noFill/>
          </a:ln>
        </p:spPr>
        <p:txBody>
          <a:bodyPr anchor="b"/>
          <a:lstStyle/>
          <a:p>
            <a:pPr algn="r">
              <a:lnSpc>
                <a:spcPct val="100000"/>
              </a:lnSpc>
            </a:pPr>
            <a:fld id="{06344A36-DE48-4A7F-BA22-0D97AD02783C}" type="slidenum">
              <a:rPr lang="pt-PT" sz="1200" b="0" strike="noStrike" spc="-1">
                <a:solidFill>
                  <a:srgbClr val="000000"/>
                </a:solidFill>
                <a:uFill>
                  <a:solidFill>
                    <a:srgbClr val="FFFFFF"/>
                  </a:solidFill>
                </a:uFill>
                <a:latin typeface="+mn-lt"/>
                <a:ea typeface="+mn-ea"/>
              </a:rPr>
              <a:t>49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78" name="TextShape 2"/>
          <p:cNvSpPr txBox="1"/>
          <p:nvPr/>
        </p:nvSpPr>
        <p:spPr>
          <a:xfrm>
            <a:off x="3884760" y="8685360"/>
            <a:ext cx="2971440" cy="456840"/>
          </a:xfrm>
          <a:prstGeom prst="rect">
            <a:avLst/>
          </a:prstGeom>
          <a:noFill/>
          <a:ln>
            <a:noFill/>
          </a:ln>
        </p:spPr>
        <p:txBody>
          <a:bodyPr anchor="b"/>
          <a:lstStyle/>
          <a:p>
            <a:pPr algn="r">
              <a:lnSpc>
                <a:spcPct val="100000"/>
              </a:lnSpc>
            </a:pPr>
            <a:fld id="{AE77348D-42BA-4E7B-B47D-684B1870B8AC}" type="slidenum">
              <a:rPr lang="pt-PT" sz="1200" b="0" strike="noStrike" spc="-1">
                <a:solidFill>
                  <a:srgbClr val="000000"/>
                </a:solidFill>
                <a:uFill>
                  <a:solidFill>
                    <a:srgbClr val="FFFFFF"/>
                  </a:solidFill>
                </a:uFill>
                <a:latin typeface="+mn-lt"/>
                <a:ea typeface="+mn-ea"/>
              </a:rPr>
              <a:t>50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80" name="TextShape 2"/>
          <p:cNvSpPr txBox="1"/>
          <p:nvPr/>
        </p:nvSpPr>
        <p:spPr>
          <a:xfrm>
            <a:off x="3884760" y="8685360"/>
            <a:ext cx="2971440" cy="456840"/>
          </a:xfrm>
          <a:prstGeom prst="rect">
            <a:avLst/>
          </a:prstGeom>
          <a:noFill/>
          <a:ln>
            <a:noFill/>
          </a:ln>
        </p:spPr>
        <p:txBody>
          <a:bodyPr anchor="b"/>
          <a:lstStyle/>
          <a:p>
            <a:pPr algn="r">
              <a:lnSpc>
                <a:spcPct val="100000"/>
              </a:lnSpc>
            </a:pPr>
            <a:fld id="{BF55D90F-3AB4-4A92-86E0-4593E5789508}" type="slidenum">
              <a:rPr lang="pt-PT" sz="1200" b="0" strike="noStrike" spc="-1">
                <a:solidFill>
                  <a:srgbClr val="000000"/>
                </a:solidFill>
                <a:uFill>
                  <a:solidFill>
                    <a:srgbClr val="FFFFFF"/>
                  </a:solidFill>
                </a:uFill>
                <a:latin typeface="+mn-lt"/>
                <a:ea typeface="+mn-ea"/>
              </a:rPr>
              <a:t>51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82" name="TextShape 2"/>
          <p:cNvSpPr txBox="1"/>
          <p:nvPr/>
        </p:nvSpPr>
        <p:spPr>
          <a:xfrm>
            <a:off x="3884760" y="8685360"/>
            <a:ext cx="2971440" cy="456840"/>
          </a:xfrm>
          <a:prstGeom prst="rect">
            <a:avLst/>
          </a:prstGeom>
          <a:noFill/>
          <a:ln>
            <a:noFill/>
          </a:ln>
        </p:spPr>
        <p:txBody>
          <a:bodyPr anchor="b"/>
          <a:lstStyle/>
          <a:p>
            <a:pPr algn="r">
              <a:lnSpc>
                <a:spcPct val="100000"/>
              </a:lnSpc>
            </a:pPr>
            <a:fld id="{EC23E74E-9268-4045-957F-FA3EF3A7524F}" type="slidenum">
              <a:rPr lang="pt-PT" sz="1200" b="0" strike="noStrike" spc="-1">
                <a:solidFill>
                  <a:srgbClr val="000000"/>
                </a:solidFill>
                <a:uFill>
                  <a:solidFill>
                    <a:srgbClr val="FFFFFF"/>
                  </a:solidFill>
                </a:uFill>
                <a:latin typeface="+mn-lt"/>
                <a:ea typeface="+mn-ea"/>
              </a:rPr>
              <a:t>52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84" name="TextShape 2"/>
          <p:cNvSpPr txBox="1"/>
          <p:nvPr/>
        </p:nvSpPr>
        <p:spPr>
          <a:xfrm>
            <a:off x="3884760" y="8685360"/>
            <a:ext cx="2971440" cy="456840"/>
          </a:xfrm>
          <a:prstGeom prst="rect">
            <a:avLst/>
          </a:prstGeom>
          <a:noFill/>
          <a:ln>
            <a:noFill/>
          </a:ln>
        </p:spPr>
        <p:txBody>
          <a:bodyPr anchor="b"/>
          <a:lstStyle/>
          <a:p>
            <a:pPr algn="r">
              <a:lnSpc>
                <a:spcPct val="100000"/>
              </a:lnSpc>
            </a:pPr>
            <a:fld id="{554C0B9A-C101-4A31-877E-762909FF74BA}" type="slidenum">
              <a:rPr lang="pt-PT" sz="1200" b="0" strike="noStrike" spc="-1">
                <a:solidFill>
                  <a:srgbClr val="000000"/>
                </a:solidFill>
                <a:uFill>
                  <a:solidFill>
                    <a:srgbClr val="FFFFFF"/>
                  </a:solidFill>
                </a:uFill>
                <a:latin typeface="+mn-lt"/>
                <a:ea typeface="+mn-ea"/>
              </a:rPr>
              <a:t>53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86" name="TextShape 2"/>
          <p:cNvSpPr txBox="1"/>
          <p:nvPr/>
        </p:nvSpPr>
        <p:spPr>
          <a:xfrm>
            <a:off x="3884760" y="8685360"/>
            <a:ext cx="2971440" cy="456840"/>
          </a:xfrm>
          <a:prstGeom prst="rect">
            <a:avLst/>
          </a:prstGeom>
          <a:noFill/>
          <a:ln>
            <a:noFill/>
          </a:ln>
        </p:spPr>
        <p:txBody>
          <a:bodyPr anchor="b"/>
          <a:lstStyle/>
          <a:p>
            <a:pPr algn="r">
              <a:lnSpc>
                <a:spcPct val="100000"/>
              </a:lnSpc>
            </a:pPr>
            <a:fld id="{D59A325F-7AC1-419E-90F4-4A2076878393}" type="slidenum">
              <a:rPr lang="pt-PT" sz="1200" b="0" strike="noStrike" spc="-1">
                <a:solidFill>
                  <a:srgbClr val="000000"/>
                </a:solidFill>
                <a:uFill>
                  <a:solidFill>
                    <a:srgbClr val="FFFFFF"/>
                  </a:solidFill>
                </a:uFill>
                <a:latin typeface="+mn-lt"/>
                <a:ea typeface="+mn-ea"/>
              </a:rPr>
              <a:t>54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88" name="TextShape 2"/>
          <p:cNvSpPr txBox="1"/>
          <p:nvPr/>
        </p:nvSpPr>
        <p:spPr>
          <a:xfrm>
            <a:off x="3884760" y="8685360"/>
            <a:ext cx="2971440" cy="456840"/>
          </a:xfrm>
          <a:prstGeom prst="rect">
            <a:avLst/>
          </a:prstGeom>
          <a:noFill/>
          <a:ln>
            <a:noFill/>
          </a:ln>
        </p:spPr>
        <p:txBody>
          <a:bodyPr anchor="b"/>
          <a:lstStyle/>
          <a:p>
            <a:pPr algn="r">
              <a:lnSpc>
                <a:spcPct val="100000"/>
              </a:lnSpc>
            </a:pPr>
            <a:fld id="{E0BB1358-28D8-435B-8AD3-9E4EEAD28FB1}" type="slidenum">
              <a:rPr lang="pt-PT" sz="1200" b="0" strike="noStrike" spc="-1">
                <a:solidFill>
                  <a:srgbClr val="000000"/>
                </a:solidFill>
                <a:uFill>
                  <a:solidFill>
                    <a:srgbClr val="FFFFFF"/>
                  </a:solidFill>
                </a:uFill>
                <a:latin typeface="+mn-lt"/>
                <a:ea typeface="+mn-ea"/>
              </a:rPr>
              <a:t>55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90" name="TextShape 2"/>
          <p:cNvSpPr txBox="1"/>
          <p:nvPr/>
        </p:nvSpPr>
        <p:spPr>
          <a:xfrm>
            <a:off x="3884760" y="8685360"/>
            <a:ext cx="2971440" cy="456840"/>
          </a:xfrm>
          <a:prstGeom prst="rect">
            <a:avLst/>
          </a:prstGeom>
          <a:noFill/>
          <a:ln>
            <a:noFill/>
          </a:ln>
        </p:spPr>
        <p:txBody>
          <a:bodyPr anchor="b"/>
          <a:lstStyle/>
          <a:p>
            <a:pPr algn="r">
              <a:lnSpc>
                <a:spcPct val="100000"/>
              </a:lnSpc>
            </a:pPr>
            <a:fld id="{F92C1987-DA0F-48AE-AE5D-D3C455DC28B9}" type="slidenum">
              <a:rPr lang="pt-PT" sz="1200" b="0" strike="noStrike" spc="-1">
                <a:solidFill>
                  <a:srgbClr val="000000"/>
                </a:solidFill>
                <a:uFill>
                  <a:solidFill>
                    <a:srgbClr val="FFFFFF"/>
                  </a:solidFill>
                </a:uFill>
                <a:latin typeface="+mn-lt"/>
                <a:ea typeface="+mn-ea"/>
              </a:rPr>
              <a:t>56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92" name="TextShape 2"/>
          <p:cNvSpPr txBox="1"/>
          <p:nvPr/>
        </p:nvSpPr>
        <p:spPr>
          <a:xfrm>
            <a:off x="3884760" y="8685360"/>
            <a:ext cx="2971440" cy="456840"/>
          </a:xfrm>
          <a:prstGeom prst="rect">
            <a:avLst/>
          </a:prstGeom>
          <a:noFill/>
          <a:ln>
            <a:noFill/>
          </a:ln>
        </p:spPr>
        <p:txBody>
          <a:bodyPr anchor="b"/>
          <a:lstStyle/>
          <a:p>
            <a:pPr algn="r">
              <a:lnSpc>
                <a:spcPct val="100000"/>
              </a:lnSpc>
            </a:pPr>
            <a:fld id="{1509A170-ECEF-45D8-881E-C9204A35B26A}" type="slidenum">
              <a:rPr lang="pt-PT" sz="1200" b="0" strike="noStrike" spc="-1">
                <a:solidFill>
                  <a:srgbClr val="000000"/>
                </a:solidFill>
                <a:uFill>
                  <a:solidFill>
                    <a:srgbClr val="FFFFFF"/>
                  </a:solidFill>
                </a:uFill>
                <a:latin typeface="+mn-lt"/>
                <a:ea typeface="+mn-ea"/>
              </a:rPr>
              <a:t>57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94" name="TextShape 2"/>
          <p:cNvSpPr txBox="1"/>
          <p:nvPr/>
        </p:nvSpPr>
        <p:spPr>
          <a:xfrm>
            <a:off x="3884760" y="8685360"/>
            <a:ext cx="2971440" cy="456840"/>
          </a:xfrm>
          <a:prstGeom prst="rect">
            <a:avLst/>
          </a:prstGeom>
          <a:noFill/>
          <a:ln>
            <a:noFill/>
          </a:ln>
        </p:spPr>
        <p:txBody>
          <a:bodyPr anchor="b"/>
          <a:lstStyle/>
          <a:p>
            <a:pPr algn="r">
              <a:lnSpc>
                <a:spcPct val="100000"/>
              </a:lnSpc>
            </a:pPr>
            <a:fld id="{531A94BF-4AE4-4C06-BBE5-B8700A3C9F5E}" type="slidenum">
              <a:rPr lang="pt-PT" sz="1200" b="0" strike="noStrike" spc="-1">
                <a:solidFill>
                  <a:srgbClr val="000000"/>
                </a:solidFill>
                <a:uFill>
                  <a:solidFill>
                    <a:srgbClr val="FFFFFF"/>
                  </a:solidFill>
                </a:uFill>
                <a:latin typeface="+mn-lt"/>
                <a:ea typeface="+mn-ea"/>
              </a:rPr>
              <a:t>58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24" name="TextShape 2"/>
          <p:cNvSpPr txBox="1"/>
          <p:nvPr/>
        </p:nvSpPr>
        <p:spPr>
          <a:xfrm>
            <a:off x="3884760" y="8685360"/>
            <a:ext cx="2971440" cy="456840"/>
          </a:xfrm>
          <a:prstGeom prst="rect">
            <a:avLst/>
          </a:prstGeom>
          <a:noFill/>
          <a:ln>
            <a:noFill/>
          </a:ln>
        </p:spPr>
        <p:txBody>
          <a:bodyPr anchor="b"/>
          <a:lstStyle/>
          <a:p>
            <a:pPr algn="r">
              <a:lnSpc>
                <a:spcPct val="100000"/>
              </a:lnSpc>
            </a:pPr>
            <a:fld id="{51895778-FF9B-4D1D-9686-53DC54D9AD0B}" type="slidenum">
              <a:rPr lang="pt-PT" sz="1200" b="0" strike="noStrike" spc="-1">
                <a:solidFill>
                  <a:srgbClr val="000000"/>
                </a:solidFill>
                <a:uFill>
                  <a:solidFill>
                    <a:srgbClr val="FFFFFF"/>
                  </a:solidFill>
                </a:uFill>
                <a:latin typeface="+mn-lt"/>
                <a:ea typeface="+mn-ea"/>
              </a:rPr>
              <a:t>23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96" name="TextShape 2"/>
          <p:cNvSpPr txBox="1"/>
          <p:nvPr/>
        </p:nvSpPr>
        <p:spPr>
          <a:xfrm>
            <a:off x="3884760" y="8685360"/>
            <a:ext cx="2971440" cy="456840"/>
          </a:xfrm>
          <a:prstGeom prst="rect">
            <a:avLst/>
          </a:prstGeom>
          <a:noFill/>
          <a:ln>
            <a:noFill/>
          </a:ln>
        </p:spPr>
        <p:txBody>
          <a:bodyPr anchor="b"/>
          <a:lstStyle/>
          <a:p>
            <a:pPr algn="r">
              <a:lnSpc>
                <a:spcPct val="100000"/>
              </a:lnSpc>
            </a:pPr>
            <a:fld id="{25CE543D-0477-4F2E-9AF4-2FCCF555898F}" type="slidenum">
              <a:rPr lang="pt-PT" sz="1200" b="0" strike="noStrike" spc="-1">
                <a:solidFill>
                  <a:srgbClr val="000000"/>
                </a:solidFill>
                <a:uFill>
                  <a:solidFill>
                    <a:srgbClr val="FFFFFF"/>
                  </a:solidFill>
                </a:uFill>
                <a:latin typeface="+mn-lt"/>
                <a:ea typeface="+mn-ea"/>
              </a:rPr>
              <a:t>59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98" name="TextShape 2"/>
          <p:cNvSpPr txBox="1"/>
          <p:nvPr/>
        </p:nvSpPr>
        <p:spPr>
          <a:xfrm>
            <a:off x="3884760" y="8685360"/>
            <a:ext cx="2971440" cy="456840"/>
          </a:xfrm>
          <a:prstGeom prst="rect">
            <a:avLst/>
          </a:prstGeom>
          <a:noFill/>
          <a:ln>
            <a:noFill/>
          </a:ln>
        </p:spPr>
        <p:txBody>
          <a:bodyPr anchor="b"/>
          <a:lstStyle/>
          <a:p>
            <a:pPr algn="r">
              <a:lnSpc>
                <a:spcPct val="100000"/>
              </a:lnSpc>
            </a:pPr>
            <a:fld id="{48CAE08B-C87E-4BC2-971C-5BC5B00F76E1}" type="slidenum">
              <a:rPr lang="pt-PT" sz="1200" b="0" strike="noStrike" spc="-1">
                <a:solidFill>
                  <a:srgbClr val="000000"/>
                </a:solidFill>
                <a:uFill>
                  <a:solidFill>
                    <a:srgbClr val="FFFFFF"/>
                  </a:solidFill>
                </a:uFill>
                <a:latin typeface="+mn-lt"/>
                <a:ea typeface="+mn-ea"/>
              </a:rPr>
              <a:t>60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00" name="TextShape 2"/>
          <p:cNvSpPr txBox="1"/>
          <p:nvPr/>
        </p:nvSpPr>
        <p:spPr>
          <a:xfrm>
            <a:off x="3884760" y="8685360"/>
            <a:ext cx="2971440" cy="456840"/>
          </a:xfrm>
          <a:prstGeom prst="rect">
            <a:avLst/>
          </a:prstGeom>
          <a:noFill/>
          <a:ln>
            <a:noFill/>
          </a:ln>
        </p:spPr>
        <p:txBody>
          <a:bodyPr anchor="b"/>
          <a:lstStyle/>
          <a:p>
            <a:pPr algn="r">
              <a:lnSpc>
                <a:spcPct val="100000"/>
              </a:lnSpc>
            </a:pPr>
            <a:fld id="{C1BB8D4C-24EB-4265-A9AC-6CCB0E76EF28}" type="slidenum">
              <a:rPr lang="pt-PT" sz="1200" b="0" strike="noStrike" spc="-1">
                <a:solidFill>
                  <a:srgbClr val="000000"/>
                </a:solidFill>
                <a:uFill>
                  <a:solidFill>
                    <a:srgbClr val="FFFFFF"/>
                  </a:solidFill>
                </a:uFill>
                <a:latin typeface="+mn-lt"/>
                <a:ea typeface="+mn-ea"/>
              </a:rPr>
              <a:t>61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02" name="TextShape 2"/>
          <p:cNvSpPr txBox="1"/>
          <p:nvPr/>
        </p:nvSpPr>
        <p:spPr>
          <a:xfrm>
            <a:off x="3884760" y="8685360"/>
            <a:ext cx="2971440" cy="456840"/>
          </a:xfrm>
          <a:prstGeom prst="rect">
            <a:avLst/>
          </a:prstGeom>
          <a:noFill/>
          <a:ln>
            <a:noFill/>
          </a:ln>
        </p:spPr>
        <p:txBody>
          <a:bodyPr anchor="b"/>
          <a:lstStyle/>
          <a:p>
            <a:pPr algn="r">
              <a:lnSpc>
                <a:spcPct val="100000"/>
              </a:lnSpc>
            </a:pPr>
            <a:fld id="{5CB06F92-4842-41B8-9686-51C25722EACD}" type="slidenum">
              <a:rPr lang="pt-PT" sz="1200" b="0" strike="noStrike" spc="-1">
                <a:solidFill>
                  <a:srgbClr val="000000"/>
                </a:solidFill>
                <a:uFill>
                  <a:solidFill>
                    <a:srgbClr val="FFFFFF"/>
                  </a:solidFill>
                </a:uFill>
                <a:latin typeface="+mn-lt"/>
                <a:ea typeface="+mn-ea"/>
              </a:rPr>
              <a:t>62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04" name="TextShape 2"/>
          <p:cNvSpPr txBox="1"/>
          <p:nvPr/>
        </p:nvSpPr>
        <p:spPr>
          <a:xfrm>
            <a:off x="3884760" y="8685360"/>
            <a:ext cx="2971440" cy="456840"/>
          </a:xfrm>
          <a:prstGeom prst="rect">
            <a:avLst/>
          </a:prstGeom>
          <a:noFill/>
          <a:ln>
            <a:noFill/>
          </a:ln>
        </p:spPr>
        <p:txBody>
          <a:bodyPr anchor="b"/>
          <a:lstStyle/>
          <a:p>
            <a:pPr algn="r">
              <a:lnSpc>
                <a:spcPct val="100000"/>
              </a:lnSpc>
            </a:pPr>
            <a:fld id="{4F85E7DE-4B9A-444B-ABFC-297E8A75FE7E}" type="slidenum">
              <a:rPr lang="pt-PT" sz="1200" b="0" strike="noStrike" spc="-1">
                <a:solidFill>
                  <a:srgbClr val="000000"/>
                </a:solidFill>
                <a:uFill>
                  <a:solidFill>
                    <a:srgbClr val="FFFFFF"/>
                  </a:solidFill>
                </a:uFill>
                <a:latin typeface="+mn-lt"/>
                <a:ea typeface="+mn-ea"/>
              </a:rPr>
              <a:t>63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06" name="TextShape 2"/>
          <p:cNvSpPr txBox="1"/>
          <p:nvPr/>
        </p:nvSpPr>
        <p:spPr>
          <a:xfrm>
            <a:off x="3884760" y="8685360"/>
            <a:ext cx="2971440" cy="456840"/>
          </a:xfrm>
          <a:prstGeom prst="rect">
            <a:avLst/>
          </a:prstGeom>
          <a:noFill/>
          <a:ln>
            <a:noFill/>
          </a:ln>
        </p:spPr>
        <p:txBody>
          <a:bodyPr anchor="b"/>
          <a:lstStyle/>
          <a:p>
            <a:pPr algn="r">
              <a:lnSpc>
                <a:spcPct val="100000"/>
              </a:lnSpc>
            </a:pPr>
            <a:fld id="{CA2CA037-CC11-4BAE-BEA5-D2EB7206AE78}" type="slidenum">
              <a:rPr lang="pt-PT" sz="1200" b="0" strike="noStrike" spc="-1">
                <a:solidFill>
                  <a:srgbClr val="000000"/>
                </a:solidFill>
                <a:uFill>
                  <a:solidFill>
                    <a:srgbClr val="FFFFFF"/>
                  </a:solidFill>
                </a:uFill>
                <a:latin typeface="+mn-lt"/>
                <a:ea typeface="+mn-ea"/>
              </a:rPr>
              <a:t>64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08" name="TextShape 2"/>
          <p:cNvSpPr txBox="1"/>
          <p:nvPr/>
        </p:nvSpPr>
        <p:spPr>
          <a:xfrm>
            <a:off x="3884760" y="8685360"/>
            <a:ext cx="2971440" cy="456840"/>
          </a:xfrm>
          <a:prstGeom prst="rect">
            <a:avLst/>
          </a:prstGeom>
          <a:noFill/>
          <a:ln>
            <a:noFill/>
          </a:ln>
        </p:spPr>
        <p:txBody>
          <a:bodyPr anchor="b"/>
          <a:lstStyle/>
          <a:p>
            <a:pPr algn="r">
              <a:lnSpc>
                <a:spcPct val="100000"/>
              </a:lnSpc>
            </a:pPr>
            <a:fld id="{EA526F16-0697-48E9-AF94-C67E4CE1B65D}" type="slidenum">
              <a:rPr lang="pt-PT" sz="1200" b="0" strike="noStrike" spc="-1">
                <a:solidFill>
                  <a:srgbClr val="000000"/>
                </a:solidFill>
                <a:uFill>
                  <a:solidFill>
                    <a:srgbClr val="FFFFFF"/>
                  </a:solidFill>
                </a:uFill>
                <a:latin typeface="+mn-lt"/>
                <a:ea typeface="+mn-ea"/>
              </a:rPr>
              <a:t>65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10" name="TextShape 2"/>
          <p:cNvSpPr txBox="1"/>
          <p:nvPr/>
        </p:nvSpPr>
        <p:spPr>
          <a:xfrm>
            <a:off x="3884760" y="8685360"/>
            <a:ext cx="2971440" cy="456840"/>
          </a:xfrm>
          <a:prstGeom prst="rect">
            <a:avLst/>
          </a:prstGeom>
          <a:noFill/>
          <a:ln>
            <a:noFill/>
          </a:ln>
        </p:spPr>
        <p:txBody>
          <a:bodyPr anchor="b"/>
          <a:lstStyle/>
          <a:p>
            <a:pPr algn="r">
              <a:lnSpc>
                <a:spcPct val="100000"/>
              </a:lnSpc>
            </a:pPr>
            <a:fld id="{DA0D848A-0ECF-4D14-9BBC-25E9CEAC202E}" type="slidenum">
              <a:rPr lang="pt-PT" sz="1200" b="0" strike="noStrike" spc="-1">
                <a:solidFill>
                  <a:srgbClr val="000000"/>
                </a:solidFill>
                <a:uFill>
                  <a:solidFill>
                    <a:srgbClr val="FFFFFF"/>
                  </a:solidFill>
                </a:uFill>
                <a:latin typeface="+mn-lt"/>
                <a:ea typeface="+mn-ea"/>
              </a:rPr>
              <a:t>66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12" name="TextShape 2"/>
          <p:cNvSpPr txBox="1"/>
          <p:nvPr/>
        </p:nvSpPr>
        <p:spPr>
          <a:xfrm>
            <a:off x="3884760" y="8685360"/>
            <a:ext cx="2971440" cy="456840"/>
          </a:xfrm>
          <a:prstGeom prst="rect">
            <a:avLst/>
          </a:prstGeom>
          <a:noFill/>
          <a:ln>
            <a:noFill/>
          </a:ln>
        </p:spPr>
        <p:txBody>
          <a:bodyPr anchor="b"/>
          <a:lstStyle/>
          <a:p>
            <a:pPr algn="r">
              <a:lnSpc>
                <a:spcPct val="100000"/>
              </a:lnSpc>
            </a:pPr>
            <a:fld id="{98AD5595-A1A9-456D-95FB-9A0B2DBC0F75}" type="slidenum">
              <a:rPr lang="pt-PT" sz="1200" b="0" strike="noStrike" spc="-1">
                <a:solidFill>
                  <a:srgbClr val="000000"/>
                </a:solidFill>
                <a:uFill>
                  <a:solidFill>
                    <a:srgbClr val="FFFFFF"/>
                  </a:solidFill>
                </a:uFill>
                <a:latin typeface="+mn-lt"/>
                <a:ea typeface="+mn-ea"/>
              </a:rPr>
              <a:t>67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14" name="TextShape 2"/>
          <p:cNvSpPr txBox="1"/>
          <p:nvPr/>
        </p:nvSpPr>
        <p:spPr>
          <a:xfrm>
            <a:off x="3884760" y="8685360"/>
            <a:ext cx="2971440" cy="456840"/>
          </a:xfrm>
          <a:prstGeom prst="rect">
            <a:avLst/>
          </a:prstGeom>
          <a:noFill/>
          <a:ln>
            <a:noFill/>
          </a:ln>
        </p:spPr>
        <p:txBody>
          <a:bodyPr anchor="b"/>
          <a:lstStyle/>
          <a:p>
            <a:pPr algn="r">
              <a:lnSpc>
                <a:spcPct val="100000"/>
              </a:lnSpc>
            </a:pPr>
            <a:fld id="{7E68813C-B694-409F-804F-088E1DF911CE}" type="slidenum">
              <a:rPr lang="pt-PT" sz="1200" b="0" strike="noStrike" spc="-1">
                <a:solidFill>
                  <a:srgbClr val="000000"/>
                </a:solidFill>
                <a:uFill>
                  <a:solidFill>
                    <a:srgbClr val="FFFFFF"/>
                  </a:solidFill>
                </a:uFill>
                <a:latin typeface="+mn-lt"/>
                <a:ea typeface="+mn-ea"/>
              </a:rPr>
              <a:t>68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26" name="TextShape 2"/>
          <p:cNvSpPr txBox="1"/>
          <p:nvPr/>
        </p:nvSpPr>
        <p:spPr>
          <a:xfrm>
            <a:off x="3884760" y="8685360"/>
            <a:ext cx="2971440" cy="456840"/>
          </a:xfrm>
          <a:prstGeom prst="rect">
            <a:avLst/>
          </a:prstGeom>
          <a:noFill/>
          <a:ln>
            <a:noFill/>
          </a:ln>
        </p:spPr>
        <p:txBody>
          <a:bodyPr anchor="b"/>
          <a:lstStyle/>
          <a:p>
            <a:pPr algn="r">
              <a:lnSpc>
                <a:spcPct val="100000"/>
              </a:lnSpc>
            </a:pPr>
            <a:fld id="{2D89B039-7105-4D01-8DD8-0C21C2FAB840}" type="slidenum">
              <a:rPr lang="pt-PT" sz="1200" b="0" strike="noStrike" spc="-1">
                <a:solidFill>
                  <a:srgbClr val="000000"/>
                </a:solidFill>
                <a:uFill>
                  <a:solidFill>
                    <a:srgbClr val="FFFFFF"/>
                  </a:solidFill>
                </a:uFill>
                <a:latin typeface="+mn-lt"/>
                <a:ea typeface="+mn-ea"/>
              </a:rPr>
              <a:t>24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16" name="TextShape 2"/>
          <p:cNvSpPr txBox="1"/>
          <p:nvPr/>
        </p:nvSpPr>
        <p:spPr>
          <a:xfrm>
            <a:off x="3884760" y="8685360"/>
            <a:ext cx="2971440" cy="456840"/>
          </a:xfrm>
          <a:prstGeom prst="rect">
            <a:avLst/>
          </a:prstGeom>
          <a:noFill/>
          <a:ln>
            <a:noFill/>
          </a:ln>
        </p:spPr>
        <p:txBody>
          <a:bodyPr anchor="b"/>
          <a:lstStyle/>
          <a:p>
            <a:pPr algn="r">
              <a:lnSpc>
                <a:spcPct val="100000"/>
              </a:lnSpc>
            </a:pPr>
            <a:fld id="{CBEAD969-D492-40D9-8F91-F974AD40A70A}" type="slidenum">
              <a:rPr lang="pt-PT" sz="1200" b="0" strike="noStrike" spc="-1">
                <a:solidFill>
                  <a:srgbClr val="000000"/>
                </a:solidFill>
                <a:uFill>
                  <a:solidFill>
                    <a:srgbClr val="FFFFFF"/>
                  </a:solidFill>
                </a:uFill>
                <a:latin typeface="+mn-lt"/>
                <a:ea typeface="+mn-ea"/>
              </a:rPr>
              <a:t>69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18" name="TextShape 2"/>
          <p:cNvSpPr txBox="1"/>
          <p:nvPr/>
        </p:nvSpPr>
        <p:spPr>
          <a:xfrm>
            <a:off x="3884760" y="8685360"/>
            <a:ext cx="2971440" cy="456840"/>
          </a:xfrm>
          <a:prstGeom prst="rect">
            <a:avLst/>
          </a:prstGeom>
          <a:noFill/>
          <a:ln>
            <a:noFill/>
          </a:ln>
        </p:spPr>
        <p:txBody>
          <a:bodyPr anchor="b"/>
          <a:lstStyle/>
          <a:p>
            <a:pPr algn="r">
              <a:lnSpc>
                <a:spcPct val="100000"/>
              </a:lnSpc>
            </a:pPr>
            <a:fld id="{95EF9532-750A-41DF-B957-4535CDEB7BF4}" type="slidenum">
              <a:rPr lang="pt-PT" sz="1200" b="0" strike="noStrike" spc="-1">
                <a:solidFill>
                  <a:srgbClr val="000000"/>
                </a:solidFill>
                <a:uFill>
                  <a:solidFill>
                    <a:srgbClr val="FFFFFF"/>
                  </a:solidFill>
                </a:uFill>
                <a:latin typeface="+mn-lt"/>
                <a:ea typeface="+mn-ea"/>
              </a:rPr>
              <a:t>70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20" name="TextShape 2"/>
          <p:cNvSpPr txBox="1"/>
          <p:nvPr/>
        </p:nvSpPr>
        <p:spPr>
          <a:xfrm>
            <a:off x="3884760" y="8685360"/>
            <a:ext cx="2971440" cy="456840"/>
          </a:xfrm>
          <a:prstGeom prst="rect">
            <a:avLst/>
          </a:prstGeom>
          <a:noFill/>
          <a:ln>
            <a:noFill/>
          </a:ln>
        </p:spPr>
        <p:txBody>
          <a:bodyPr anchor="b"/>
          <a:lstStyle/>
          <a:p>
            <a:pPr algn="r">
              <a:lnSpc>
                <a:spcPct val="100000"/>
              </a:lnSpc>
            </a:pPr>
            <a:fld id="{5A75AC73-F77C-47C9-B82B-2572ECD31B4A}" type="slidenum">
              <a:rPr lang="pt-PT" sz="1200" b="0" strike="noStrike" spc="-1">
                <a:solidFill>
                  <a:srgbClr val="000000"/>
                </a:solidFill>
                <a:uFill>
                  <a:solidFill>
                    <a:srgbClr val="FFFFFF"/>
                  </a:solidFill>
                </a:uFill>
                <a:latin typeface="+mn-lt"/>
                <a:ea typeface="+mn-ea"/>
              </a:rPr>
              <a:t>71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22" name="TextShape 2"/>
          <p:cNvSpPr txBox="1"/>
          <p:nvPr/>
        </p:nvSpPr>
        <p:spPr>
          <a:xfrm>
            <a:off x="3884760" y="8685360"/>
            <a:ext cx="2971440" cy="456840"/>
          </a:xfrm>
          <a:prstGeom prst="rect">
            <a:avLst/>
          </a:prstGeom>
          <a:noFill/>
          <a:ln>
            <a:noFill/>
          </a:ln>
        </p:spPr>
        <p:txBody>
          <a:bodyPr anchor="b"/>
          <a:lstStyle/>
          <a:p>
            <a:pPr algn="r">
              <a:lnSpc>
                <a:spcPct val="100000"/>
              </a:lnSpc>
            </a:pPr>
            <a:fld id="{FF9906F1-4171-4809-BD4B-E546F6326C5C}" type="slidenum">
              <a:rPr lang="pt-PT" sz="1200" b="0" strike="noStrike" spc="-1">
                <a:solidFill>
                  <a:srgbClr val="000000"/>
                </a:solidFill>
                <a:uFill>
                  <a:solidFill>
                    <a:srgbClr val="FFFFFF"/>
                  </a:solidFill>
                </a:uFill>
                <a:latin typeface="+mn-lt"/>
                <a:ea typeface="+mn-ea"/>
              </a:rPr>
              <a:t>72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24" name="TextShape 2"/>
          <p:cNvSpPr txBox="1"/>
          <p:nvPr/>
        </p:nvSpPr>
        <p:spPr>
          <a:xfrm>
            <a:off x="3884760" y="8685360"/>
            <a:ext cx="2971440" cy="456840"/>
          </a:xfrm>
          <a:prstGeom prst="rect">
            <a:avLst/>
          </a:prstGeom>
          <a:noFill/>
          <a:ln>
            <a:noFill/>
          </a:ln>
        </p:spPr>
        <p:txBody>
          <a:bodyPr anchor="b"/>
          <a:lstStyle/>
          <a:p>
            <a:pPr algn="r">
              <a:lnSpc>
                <a:spcPct val="100000"/>
              </a:lnSpc>
            </a:pPr>
            <a:fld id="{6F537E23-2B6C-430E-A25B-65D6D9DF4356}" type="slidenum">
              <a:rPr lang="pt-PT" sz="1200" b="0" strike="noStrike" spc="-1">
                <a:solidFill>
                  <a:srgbClr val="000000"/>
                </a:solidFill>
                <a:uFill>
                  <a:solidFill>
                    <a:srgbClr val="FFFFFF"/>
                  </a:solidFill>
                </a:uFill>
                <a:latin typeface="+mn-lt"/>
                <a:ea typeface="+mn-ea"/>
              </a:rPr>
              <a:t>73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26" name="TextShape 2"/>
          <p:cNvSpPr txBox="1"/>
          <p:nvPr/>
        </p:nvSpPr>
        <p:spPr>
          <a:xfrm>
            <a:off x="3884760" y="8685360"/>
            <a:ext cx="2971440" cy="456840"/>
          </a:xfrm>
          <a:prstGeom prst="rect">
            <a:avLst/>
          </a:prstGeom>
          <a:noFill/>
          <a:ln>
            <a:noFill/>
          </a:ln>
        </p:spPr>
        <p:txBody>
          <a:bodyPr anchor="b"/>
          <a:lstStyle/>
          <a:p>
            <a:pPr algn="r">
              <a:lnSpc>
                <a:spcPct val="100000"/>
              </a:lnSpc>
            </a:pPr>
            <a:fld id="{78CEFF4E-D67E-4349-A95A-B68FBC7A0382}" type="slidenum">
              <a:rPr lang="pt-PT" sz="1200" b="0" strike="noStrike" spc="-1">
                <a:solidFill>
                  <a:srgbClr val="000000"/>
                </a:solidFill>
                <a:uFill>
                  <a:solidFill>
                    <a:srgbClr val="FFFFFF"/>
                  </a:solidFill>
                </a:uFill>
                <a:latin typeface="+mn-lt"/>
                <a:ea typeface="+mn-ea"/>
              </a:rPr>
              <a:t>74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28" name="TextShape 2"/>
          <p:cNvSpPr txBox="1"/>
          <p:nvPr/>
        </p:nvSpPr>
        <p:spPr>
          <a:xfrm>
            <a:off x="3884760" y="8685360"/>
            <a:ext cx="2971440" cy="456840"/>
          </a:xfrm>
          <a:prstGeom prst="rect">
            <a:avLst/>
          </a:prstGeom>
          <a:noFill/>
          <a:ln>
            <a:noFill/>
          </a:ln>
        </p:spPr>
        <p:txBody>
          <a:bodyPr anchor="b"/>
          <a:lstStyle/>
          <a:p>
            <a:pPr algn="r">
              <a:lnSpc>
                <a:spcPct val="100000"/>
              </a:lnSpc>
            </a:pPr>
            <a:fld id="{814F7B48-188A-49D8-8D84-8221F51587AF}" type="slidenum">
              <a:rPr lang="pt-PT" sz="1200" b="0" strike="noStrike" spc="-1">
                <a:solidFill>
                  <a:srgbClr val="000000"/>
                </a:solidFill>
                <a:uFill>
                  <a:solidFill>
                    <a:srgbClr val="FFFFFF"/>
                  </a:solidFill>
                </a:uFill>
                <a:latin typeface="+mn-lt"/>
                <a:ea typeface="+mn-ea"/>
              </a:rPr>
              <a:t>75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30" name="TextShape 2"/>
          <p:cNvSpPr txBox="1"/>
          <p:nvPr/>
        </p:nvSpPr>
        <p:spPr>
          <a:xfrm>
            <a:off x="3884760" y="8685360"/>
            <a:ext cx="2971440" cy="456840"/>
          </a:xfrm>
          <a:prstGeom prst="rect">
            <a:avLst/>
          </a:prstGeom>
          <a:noFill/>
          <a:ln>
            <a:noFill/>
          </a:ln>
        </p:spPr>
        <p:txBody>
          <a:bodyPr anchor="b"/>
          <a:lstStyle/>
          <a:p>
            <a:pPr algn="r">
              <a:lnSpc>
                <a:spcPct val="100000"/>
              </a:lnSpc>
            </a:pPr>
            <a:fld id="{596A03AD-C8C1-4C4D-B7A5-2FDC371AA547}" type="slidenum">
              <a:rPr lang="pt-PT" sz="1200" b="0" strike="noStrike" spc="-1">
                <a:solidFill>
                  <a:srgbClr val="000000"/>
                </a:solidFill>
                <a:uFill>
                  <a:solidFill>
                    <a:srgbClr val="FFFFFF"/>
                  </a:solidFill>
                </a:uFill>
                <a:latin typeface="+mn-lt"/>
                <a:ea typeface="+mn-ea"/>
              </a:rPr>
              <a:t>76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32" name="TextShape 2"/>
          <p:cNvSpPr txBox="1"/>
          <p:nvPr/>
        </p:nvSpPr>
        <p:spPr>
          <a:xfrm>
            <a:off x="3884760" y="8685360"/>
            <a:ext cx="2971440" cy="456840"/>
          </a:xfrm>
          <a:prstGeom prst="rect">
            <a:avLst/>
          </a:prstGeom>
          <a:noFill/>
          <a:ln>
            <a:noFill/>
          </a:ln>
        </p:spPr>
        <p:txBody>
          <a:bodyPr anchor="b"/>
          <a:lstStyle/>
          <a:p>
            <a:pPr algn="r">
              <a:lnSpc>
                <a:spcPct val="100000"/>
              </a:lnSpc>
            </a:pPr>
            <a:fld id="{EC192641-22EE-47FF-BEC0-DF7B9F11122D}" type="slidenum">
              <a:rPr lang="pt-PT" sz="1200" b="0" strike="noStrike" spc="-1">
                <a:solidFill>
                  <a:srgbClr val="000000"/>
                </a:solidFill>
                <a:uFill>
                  <a:solidFill>
                    <a:srgbClr val="FFFFFF"/>
                  </a:solidFill>
                </a:uFill>
                <a:latin typeface="+mn-lt"/>
                <a:ea typeface="+mn-ea"/>
              </a:rPr>
              <a:t>77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34" name="TextShape 2"/>
          <p:cNvSpPr txBox="1"/>
          <p:nvPr/>
        </p:nvSpPr>
        <p:spPr>
          <a:xfrm>
            <a:off x="3884760" y="8685360"/>
            <a:ext cx="2971440" cy="456840"/>
          </a:xfrm>
          <a:prstGeom prst="rect">
            <a:avLst/>
          </a:prstGeom>
          <a:noFill/>
          <a:ln>
            <a:noFill/>
          </a:ln>
        </p:spPr>
        <p:txBody>
          <a:bodyPr anchor="b"/>
          <a:lstStyle/>
          <a:p>
            <a:pPr algn="r">
              <a:lnSpc>
                <a:spcPct val="100000"/>
              </a:lnSpc>
            </a:pPr>
            <a:fld id="{3F5728CE-BA26-4B37-8364-2E313853F270}" type="slidenum">
              <a:rPr lang="pt-PT" sz="1200" b="0" strike="noStrike" spc="-1">
                <a:solidFill>
                  <a:srgbClr val="000000"/>
                </a:solidFill>
                <a:uFill>
                  <a:solidFill>
                    <a:srgbClr val="FFFFFF"/>
                  </a:solidFill>
                </a:uFill>
                <a:latin typeface="+mn-lt"/>
                <a:ea typeface="+mn-ea"/>
              </a:rPr>
              <a:t>78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28" name="TextShape 2"/>
          <p:cNvSpPr txBox="1"/>
          <p:nvPr/>
        </p:nvSpPr>
        <p:spPr>
          <a:xfrm>
            <a:off x="3884760" y="8685360"/>
            <a:ext cx="2971440" cy="456840"/>
          </a:xfrm>
          <a:prstGeom prst="rect">
            <a:avLst/>
          </a:prstGeom>
          <a:noFill/>
          <a:ln>
            <a:noFill/>
          </a:ln>
        </p:spPr>
        <p:txBody>
          <a:bodyPr anchor="b"/>
          <a:lstStyle/>
          <a:p>
            <a:pPr algn="r">
              <a:lnSpc>
                <a:spcPct val="100000"/>
              </a:lnSpc>
            </a:pPr>
            <a:fld id="{AEDD6B3A-343B-4164-87D2-2DEB1978607F}" type="slidenum">
              <a:rPr lang="pt-PT" sz="1200" b="0" strike="noStrike" spc="-1">
                <a:solidFill>
                  <a:srgbClr val="000000"/>
                </a:solidFill>
                <a:uFill>
                  <a:solidFill>
                    <a:srgbClr val="FFFFFF"/>
                  </a:solidFill>
                </a:uFill>
                <a:latin typeface="+mn-lt"/>
                <a:ea typeface="+mn-ea"/>
              </a:rPr>
              <a:t>25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36" name="TextShape 2"/>
          <p:cNvSpPr txBox="1"/>
          <p:nvPr/>
        </p:nvSpPr>
        <p:spPr>
          <a:xfrm>
            <a:off x="3884760" y="8685360"/>
            <a:ext cx="2971440" cy="456840"/>
          </a:xfrm>
          <a:prstGeom prst="rect">
            <a:avLst/>
          </a:prstGeom>
          <a:noFill/>
          <a:ln>
            <a:noFill/>
          </a:ln>
        </p:spPr>
        <p:txBody>
          <a:bodyPr anchor="b"/>
          <a:lstStyle/>
          <a:p>
            <a:pPr algn="r">
              <a:lnSpc>
                <a:spcPct val="100000"/>
              </a:lnSpc>
            </a:pPr>
            <a:fld id="{C6BBECEC-076D-4B15-BFD4-9CC3C079DAD8}" type="slidenum">
              <a:rPr lang="pt-PT" sz="1200" b="0" strike="noStrike" spc="-1">
                <a:solidFill>
                  <a:srgbClr val="000000"/>
                </a:solidFill>
                <a:uFill>
                  <a:solidFill>
                    <a:srgbClr val="FFFFFF"/>
                  </a:solidFill>
                </a:uFill>
                <a:latin typeface="+mn-lt"/>
                <a:ea typeface="+mn-ea"/>
              </a:rPr>
              <a:t>79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38" name="TextShape 2"/>
          <p:cNvSpPr txBox="1"/>
          <p:nvPr/>
        </p:nvSpPr>
        <p:spPr>
          <a:xfrm>
            <a:off x="3884760" y="8685360"/>
            <a:ext cx="2971440" cy="456840"/>
          </a:xfrm>
          <a:prstGeom prst="rect">
            <a:avLst/>
          </a:prstGeom>
          <a:noFill/>
          <a:ln>
            <a:noFill/>
          </a:ln>
        </p:spPr>
        <p:txBody>
          <a:bodyPr anchor="b"/>
          <a:lstStyle/>
          <a:p>
            <a:pPr algn="r">
              <a:lnSpc>
                <a:spcPct val="100000"/>
              </a:lnSpc>
            </a:pPr>
            <a:fld id="{42DD6C52-13B4-4581-B653-31488D58C3A7}" type="slidenum">
              <a:rPr lang="pt-PT" sz="1200" b="0" strike="noStrike" spc="-1">
                <a:solidFill>
                  <a:srgbClr val="000000"/>
                </a:solidFill>
                <a:uFill>
                  <a:solidFill>
                    <a:srgbClr val="FFFFFF"/>
                  </a:solidFill>
                </a:uFill>
                <a:latin typeface="+mn-lt"/>
                <a:ea typeface="+mn-ea"/>
              </a:rPr>
              <a:t>80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40" name="TextShape 2"/>
          <p:cNvSpPr txBox="1"/>
          <p:nvPr/>
        </p:nvSpPr>
        <p:spPr>
          <a:xfrm>
            <a:off x="3884760" y="8685360"/>
            <a:ext cx="2971440" cy="456840"/>
          </a:xfrm>
          <a:prstGeom prst="rect">
            <a:avLst/>
          </a:prstGeom>
          <a:noFill/>
          <a:ln>
            <a:noFill/>
          </a:ln>
        </p:spPr>
        <p:txBody>
          <a:bodyPr anchor="b"/>
          <a:lstStyle/>
          <a:p>
            <a:pPr algn="r">
              <a:lnSpc>
                <a:spcPct val="100000"/>
              </a:lnSpc>
            </a:pPr>
            <a:fld id="{787C52D9-A95F-44C9-8207-90A7A5221818}" type="slidenum">
              <a:rPr lang="pt-PT" sz="1200" b="0" strike="noStrike" spc="-1">
                <a:solidFill>
                  <a:srgbClr val="000000"/>
                </a:solidFill>
                <a:uFill>
                  <a:solidFill>
                    <a:srgbClr val="FFFFFF"/>
                  </a:solidFill>
                </a:uFill>
                <a:latin typeface="+mn-lt"/>
                <a:ea typeface="+mn-ea"/>
              </a:rPr>
              <a:t>81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42" name="TextShape 2"/>
          <p:cNvSpPr txBox="1"/>
          <p:nvPr/>
        </p:nvSpPr>
        <p:spPr>
          <a:xfrm>
            <a:off x="3884760" y="8685360"/>
            <a:ext cx="2971440" cy="456840"/>
          </a:xfrm>
          <a:prstGeom prst="rect">
            <a:avLst/>
          </a:prstGeom>
          <a:noFill/>
          <a:ln>
            <a:noFill/>
          </a:ln>
        </p:spPr>
        <p:txBody>
          <a:bodyPr anchor="b"/>
          <a:lstStyle/>
          <a:p>
            <a:pPr algn="r">
              <a:lnSpc>
                <a:spcPct val="100000"/>
              </a:lnSpc>
            </a:pPr>
            <a:fld id="{A7C7919A-8774-4BA2-BBFE-8FC37014D9A7}" type="slidenum">
              <a:rPr lang="pt-PT" sz="1200" b="0" strike="noStrike" spc="-1">
                <a:solidFill>
                  <a:srgbClr val="000000"/>
                </a:solidFill>
                <a:uFill>
                  <a:solidFill>
                    <a:srgbClr val="FFFFFF"/>
                  </a:solidFill>
                </a:uFill>
                <a:latin typeface="+mn-lt"/>
                <a:ea typeface="+mn-ea"/>
              </a:rPr>
              <a:t>82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44" name="TextShape 2"/>
          <p:cNvSpPr txBox="1"/>
          <p:nvPr/>
        </p:nvSpPr>
        <p:spPr>
          <a:xfrm>
            <a:off x="3884760" y="8685360"/>
            <a:ext cx="2971440" cy="456840"/>
          </a:xfrm>
          <a:prstGeom prst="rect">
            <a:avLst/>
          </a:prstGeom>
          <a:noFill/>
          <a:ln>
            <a:noFill/>
          </a:ln>
        </p:spPr>
        <p:txBody>
          <a:bodyPr anchor="b"/>
          <a:lstStyle/>
          <a:p>
            <a:pPr algn="r">
              <a:lnSpc>
                <a:spcPct val="100000"/>
              </a:lnSpc>
            </a:pPr>
            <a:fld id="{3D2B3415-0A9C-4F11-B3A4-79FE1C1A845D}" type="slidenum">
              <a:rPr lang="pt-PT" sz="1200" b="0" strike="noStrike" spc="-1">
                <a:solidFill>
                  <a:srgbClr val="000000"/>
                </a:solidFill>
                <a:uFill>
                  <a:solidFill>
                    <a:srgbClr val="FFFFFF"/>
                  </a:solidFill>
                </a:uFill>
                <a:latin typeface="+mn-lt"/>
                <a:ea typeface="+mn-ea"/>
              </a:rPr>
              <a:t>83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46" name="TextShape 2"/>
          <p:cNvSpPr txBox="1"/>
          <p:nvPr/>
        </p:nvSpPr>
        <p:spPr>
          <a:xfrm>
            <a:off x="3884760" y="8685360"/>
            <a:ext cx="2971440" cy="456840"/>
          </a:xfrm>
          <a:prstGeom prst="rect">
            <a:avLst/>
          </a:prstGeom>
          <a:noFill/>
          <a:ln>
            <a:noFill/>
          </a:ln>
        </p:spPr>
        <p:txBody>
          <a:bodyPr anchor="b"/>
          <a:lstStyle/>
          <a:p>
            <a:pPr algn="r">
              <a:lnSpc>
                <a:spcPct val="100000"/>
              </a:lnSpc>
            </a:pPr>
            <a:fld id="{326B8F0D-D070-4073-860C-C304FA5BA3B5}" type="slidenum">
              <a:rPr lang="pt-PT" sz="1200" b="0" strike="noStrike" spc="-1">
                <a:solidFill>
                  <a:srgbClr val="000000"/>
                </a:solidFill>
                <a:uFill>
                  <a:solidFill>
                    <a:srgbClr val="FFFFFF"/>
                  </a:solidFill>
                </a:uFill>
                <a:latin typeface="+mn-lt"/>
                <a:ea typeface="+mn-ea"/>
              </a:rPr>
              <a:t>84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48" name="TextShape 2"/>
          <p:cNvSpPr txBox="1"/>
          <p:nvPr/>
        </p:nvSpPr>
        <p:spPr>
          <a:xfrm>
            <a:off x="3884760" y="8685360"/>
            <a:ext cx="2971440" cy="456840"/>
          </a:xfrm>
          <a:prstGeom prst="rect">
            <a:avLst/>
          </a:prstGeom>
          <a:noFill/>
          <a:ln>
            <a:noFill/>
          </a:ln>
        </p:spPr>
        <p:txBody>
          <a:bodyPr anchor="b"/>
          <a:lstStyle/>
          <a:p>
            <a:pPr algn="r">
              <a:lnSpc>
                <a:spcPct val="100000"/>
              </a:lnSpc>
            </a:pPr>
            <a:fld id="{D820D79E-8DB6-436D-9863-EBB9955B7716}" type="slidenum">
              <a:rPr lang="pt-PT" sz="1200" b="0" strike="noStrike" spc="-1">
                <a:solidFill>
                  <a:srgbClr val="000000"/>
                </a:solidFill>
                <a:uFill>
                  <a:solidFill>
                    <a:srgbClr val="FFFFFF"/>
                  </a:solidFill>
                </a:uFill>
                <a:latin typeface="+mn-lt"/>
                <a:ea typeface="+mn-ea"/>
              </a:rPr>
              <a:t>85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50" name="TextShape 2"/>
          <p:cNvSpPr txBox="1"/>
          <p:nvPr/>
        </p:nvSpPr>
        <p:spPr>
          <a:xfrm>
            <a:off x="3884760" y="8685360"/>
            <a:ext cx="2971440" cy="456840"/>
          </a:xfrm>
          <a:prstGeom prst="rect">
            <a:avLst/>
          </a:prstGeom>
          <a:noFill/>
          <a:ln>
            <a:noFill/>
          </a:ln>
        </p:spPr>
        <p:txBody>
          <a:bodyPr anchor="b"/>
          <a:lstStyle/>
          <a:p>
            <a:pPr algn="r">
              <a:lnSpc>
                <a:spcPct val="100000"/>
              </a:lnSpc>
            </a:pPr>
            <a:fld id="{747846C6-2D1F-45BC-AF63-A72BF68A9F36}" type="slidenum">
              <a:rPr lang="pt-PT" sz="1200" b="0" strike="noStrike" spc="-1">
                <a:solidFill>
                  <a:srgbClr val="000000"/>
                </a:solidFill>
                <a:uFill>
                  <a:solidFill>
                    <a:srgbClr val="FFFFFF"/>
                  </a:solidFill>
                </a:uFill>
                <a:latin typeface="+mn-lt"/>
                <a:ea typeface="+mn-ea"/>
              </a:rPr>
              <a:t>86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52" name="TextShape 2"/>
          <p:cNvSpPr txBox="1"/>
          <p:nvPr/>
        </p:nvSpPr>
        <p:spPr>
          <a:xfrm>
            <a:off x="3884760" y="8685360"/>
            <a:ext cx="2971440" cy="456840"/>
          </a:xfrm>
          <a:prstGeom prst="rect">
            <a:avLst/>
          </a:prstGeom>
          <a:noFill/>
          <a:ln>
            <a:noFill/>
          </a:ln>
        </p:spPr>
        <p:txBody>
          <a:bodyPr anchor="b"/>
          <a:lstStyle/>
          <a:p>
            <a:pPr algn="r">
              <a:lnSpc>
                <a:spcPct val="100000"/>
              </a:lnSpc>
            </a:pPr>
            <a:fld id="{84848FEA-FDB1-40F6-A708-9F6401F915B5}" type="slidenum">
              <a:rPr lang="pt-PT" sz="1200" b="0" strike="noStrike" spc="-1">
                <a:solidFill>
                  <a:srgbClr val="000000"/>
                </a:solidFill>
                <a:uFill>
                  <a:solidFill>
                    <a:srgbClr val="FFFFFF"/>
                  </a:solidFill>
                </a:uFill>
                <a:latin typeface="+mn-lt"/>
                <a:ea typeface="+mn-ea"/>
              </a:rPr>
              <a:t>87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54" name="TextShape 2"/>
          <p:cNvSpPr txBox="1"/>
          <p:nvPr/>
        </p:nvSpPr>
        <p:spPr>
          <a:xfrm>
            <a:off x="3884760" y="8685360"/>
            <a:ext cx="2971440" cy="456840"/>
          </a:xfrm>
          <a:prstGeom prst="rect">
            <a:avLst/>
          </a:prstGeom>
          <a:noFill/>
          <a:ln>
            <a:noFill/>
          </a:ln>
        </p:spPr>
        <p:txBody>
          <a:bodyPr anchor="b"/>
          <a:lstStyle/>
          <a:p>
            <a:pPr algn="r">
              <a:lnSpc>
                <a:spcPct val="100000"/>
              </a:lnSpc>
            </a:pPr>
            <a:fld id="{D78312C5-E59B-4EF7-A1F9-43754B851BC9}" type="slidenum">
              <a:rPr lang="pt-PT" sz="1200" b="0" strike="noStrike" spc="-1">
                <a:solidFill>
                  <a:srgbClr val="000000"/>
                </a:solidFill>
                <a:uFill>
                  <a:solidFill>
                    <a:srgbClr val="FFFFFF"/>
                  </a:solidFill>
                </a:uFill>
                <a:latin typeface="+mn-lt"/>
                <a:ea typeface="+mn-ea"/>
              </a:rPr>
              <a:t>88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30" name="TextShape 2"/>
          <p:cNvSpPr txBox="1"/>
          <p:nvPr/>
        </p:nvSpPr>
        <p:spPr>
          <a:xfrm>
            <a:off x="3884760" y="8685360"/>
            <a:ext cx="2971440" cy="456840"/>
          </a:xfrm>
          <a:prstGeom prst="rect">
            <a:avLst/>
          </a:prstGeom>
          <a:noFill/>
          <a:ln>
            <a:noFill/>
          </a:ln>
        </p:spPr>
        <p:txBody>
          <a:bodyPr anchor="b"/>
          <a:lstStyle/>
          <a:p>
            <a:pPr algn="r">
              <a:lnSpc>
                <a:spcPct val="100000"/>
              </a:lnSpc>
            </a:pPr>
            <a:fld id="{66E96218-3BC1-45D2-9725-AF393D27F49E}" type="slidenum">
              <a:rPr lang="pt-PT" sz="1200" b="0" strike="noStrike" spc="-1">
                <a:solidFill>
                  <a:srgbClr val="000000"/>
                </a:solidFill>
                <a:uFill>
                  <a:solidFill>
                    <a:srgbClr val="FFFFFF"/>
                  </a:solidFill>
                </a:uFill>
                <a:latin typeface="+mn-lt"/>
                <a:ea typeface="+mn-ea"/>
              </a:rPr>
              <a:t>26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56" name="TextShape 2"/>
          <p:cNvSpPr txBox="1"/>
          <p:nvPr/>
        </p:nvSpPr>
        <p:spPr>
          <a:xfrm>
            <a:off x="3884760" y="8685360"/>
            <a:ext cx="2971440" cy="456840"/>
          </a:xfrm>
          <a:prstGeom prst="rect">
            <a:avLst/>
          </a:prstGeom>
          <a:noFill/>
          <a:ln>
            <a:noFill/>
          </a:ln>
        </p:spPr>
        <p:txBody>
          <a:bodyPr anchor="b"/>
          <a:lstStyle/>
          <a:p>
            <a:pPr algn="r">
              <a:lnSpc>
                <a:spcPct val="100000"/>
              </a:lnSpc>
            </a:pPr>
            <a:fld id="{B7723D72-9CF1-4014-9865-1180D3DE05E1}" type="slidenum">
              <a:rPr lang="pt-PT" sz="1200" b="0" strike="noStrike" spc="-1">
                <a:solidFill>
                  <a:srgbClr val="000000"/>
                </a:solidFill>
                <a:uFill>
                  <a:solidFill>
                    <a:srgbClr val="FFFFFF"/>
                  </a:solidFill>
                </a:uFill>
                <a:latin typeface="+mn-lt"/>
                <a:ea typeface="+mn-ea"/>
              </a:rPr>
              <a:t>89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58" name="TextShape 2"/>
          <p:cNvSpPr txBox="1"/>
          <p:nvPr/>
        </p:nvSpPr>
        <p:spPr>
          <a:xfrm>
            <a:off x="3884760" y="8685360"/>
            <a:ext cx="2971440" cy="456840"/>
          </a:xfrm>
          <a:prstGeom prst="rect">
            <a:avLst/>
          </a:prstGeom>
          <a:noFill/>
          <a:ln>
            <a:noFill/>
          </a:ln>
        </p:spPr>
        <p:txBody>
          <a:bodyPr anchor="b"/>
          <a:lstStyle/>
          <a:p>
            <a:pPr algn="r">
              <a:lnSpc>
                <a:spcPct val="100000"/>
              </a:lnSpc>
            </a:pPr>
            <a:fld id="{D2AFAC3D-ADF5-43D5-AAEE-174764A84C60}" type="slidenum">
              <a:rPr lang="pt-PT" sz="1200" b="0" strike="noStrike" spc="-1">
                <a:solidFill>
                  <a:srgbClr val="000000"/>
                </a:solidFill>
                <a:uFill>
                  <a:solidFill>
                    <a:srgbClr val="FFFFFF"/>
                  </a:solidFill>
                </a:uFill>
                <a:latin typeface="+mn-lt"/>
                <a:ea typeface="+mn-ea"/>
              </a:rPr>
              <a:t>90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60" name="TextShape 2"/>
          <p:cNvSpPr txBox="1"/>
          <p:nvPr/>
        </p:nvSpPr>
        <p:spPr>
          <a:xfrm>
            <a:off x="3884760" y="8685360"/>
            <a:ext cx="2971440" cy="456840"/>
          </a:xfrm>
          <a:prstGeom prst="rect">
            <a:avLst/>
          </a:prstGeom>
          <a:noFill/>
          <a:ln>
            <a:noFill/>
          </a:ln>
        </p:spPr>
        <p:txBody>
          <a:bodyPr anchor="b"/>
          <a:lstStyle/>
          <a:p>
            <a:pPr algn="r">
              <a:lnSpc>
                <a:spcPct val="100000"/>
              </a:lnSpc>
            </a:pPr>
            <a:fld id="{22187E8C-FA4B-40F1-8C73-44E717DA9773}" type="slidenum">
              <a:rPr lang="pt-PT" sz="1200" b="0" strike="noStrike" spc="-1">
                <a:solidFill>
                  <a:srgbClr val="000000"/>
                </a:solidFill>
                <a:uFill>
                  <a:solidFill>
                    <a:srgbClr val="FFFFFF"/>
                  </a:solidFill>
                </a:uFill>
                <a:latin typeface="+mn-lt"/>
                <a:ea typeface="+mn-ea"/>
              </a:rPr>
              <a:t>91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62" name="TextShape 2"/>
          <p:cNvSpPr txBox="1"/>
          <p:nvPr/>
        </p:nvSpPr>
        <p:spPr>
          <a:xfrm>
            <a:off x="3884760" y="8685360"/>
            <a:ext cx="2971440" cy="456840"/>
          </a:xfrm>
          <a:prstGeom prst="rect">
            <a:avLst/>
          </a:prstGeom>
          <a:noFill/>
          <a:ln>
            <a:noFill/>
          </a:ln>
        </p:spPr>
        <p:txBody>
          <a:bodyPr anchor="b"/>
          <a:lstStyle/>
          <a:p>
            <a:pPr algn="r">
              <a:lnSpc>
                <a:spcPct val="100000"/>
              </a:lnSpc>
            </a:pPr>
            <a:fld id="{DA2878CD-0D45-43C6-BCCE-F64DA64AF335}" type="slidenum">
              <a:rPr lang="pt-PT" sz="1200" b="0" strike="noStrike" spc="-1">
                <a:solidFill>
                  <a:srgbClr val="000000"/>
                </a:solidFill>
                <a:uFill>
                  <a:solidFill>
                    <a:srgbClr val="FFFFFF"/>
                  </a:solidFill>
                </a:uFill>
                <a:latin typeface="+mn-lt"/>
                <a:ea typeface="+mn-ea"/>
              </a:rPr>
              <a:t>92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64" name="TextShape 2"/>
          <p:cNvSpPr txBox="1"/>
          <p:nvPr/>
        </p:nvSpPr>
        <p:spPr>
          <a:xfrm>
            <a:off x="3884760" y="8685360"/>
            <a:ext cx="2971440" cy="456840"/>
          </a:xfrm>
          <a:prstGeom prst="rect">
            <a:avLst/>
          </a:prstGeom>
          <a:noFill/>
          <a:ln>
            <a:noFill/>
          </a:ln>
        </p:spPr>
        <p:txBody>
          <a:bodyPr anchor="b"/>
          <a:lstStyle/>
          <a:p>
            <a:pPr algn="r">
              <a:lnSpc>
                <a:spcPct val="100000"/>
              </a:lnSpc>
            </a:pPr>
            <a:fld id="{B62A6C9B-6AE4-4896-9F12-42FD5496409F}" type="slidenum">
              <a:rPr lang="pt-PT" sz="1200" b="0" strike="noStrike" spc="-1">
                <a:solidFill>
                  <a:srgbClr val="000000"/>
                </a:solidFill>
                <a:uFill>
                  <a:solidFill>
                    <a:srgbClr val="FFFFFF"/>
                  </a:solidFill>
                </a:uFill>
                <a:latin typeface="+mn-lt"/>
                <a:ea typeface="+mn-ea"/>
              </a:rPr>
              <a:t>93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66" name="TextShape 2"/>
          <p:cNvSpPr txBox="1"/>
          <p:nvPr/>
        </p:nvSpPr>
        <p:spPr>
          <a:xfrm>
            <a:off x="3884760" y="8685360"/>
            <a:ext cx="2971440" cy="456840"/>
          </a:xfrm>
          <a:prstGeom prst="rect">
            <a:avLst/>
          </a:prstGeom>
          <a:noFill/>
          <a:ln>
            <a:noFill/>
          </a:ln>
        </p:spPr>
        <p:txBody>
          <a:bodyPr anchor="b"/>
          <a:lstStyle/>
          <a:p>
            <a:pPr algn="r">
              <a:lnSpc>
                <a:spcPct val="100000"/>
              </a:lnSpc>
            </a:pPr>
            <a:fld id="{27C62F07-061D-4E1E-BEEB-D4219E2F08DA}" type="slidenum">
              <a:rPr lang="pt-PT" sz="1200" b="0" strike="noStrike" spc="-1">
                <a:solidFill>
                  <a:srgbClr val="000000"/>
                </a:solidFill>
                <a:uFill>
                  <a:solidFill>
                    <a:srgbClr val="FFFFFF"/>
                  </a:solidFill>
                </a:uFill>
                <a:latin typeface="+mn-lt"/>
                <a:ea typeface="+mn-ea"/>
              </a:rPr>
              <a:t>94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68" name="TextShape 2"/>
          <p:cNvSpPr txBox="1"/>
          <p:nvPr/>
        </p:nvSpPr>
        <p:spPr>
          <a:xfrm>
            <a:off x="3884760" y="8685360"/>
            <a:ext cx="2971440" cy="456840"/>
          </a:xfrm>
          <a:prstGeom prst="rect">
            <a:avLst/>
          </a:prstGeom>
          <a:noFill/>
          <a:ln>
            <a:noFill/>
          </a:ln>
        </p:spPr>
        <p:txBody>
          <a:bodyPr anchor="b"/>
          <a:lstStyle/>
          <a:p>
            <a:pPr algn="r">
              <a:lnSpc>
                <a:spcPct val="100000"/>
              </a:lnSpc>
            </a:pPr>
            <a:fld id="{4707E6E8-7614-4998-A33D-F224E73A2C17}" type="slidenum">
              <a:rPr lang="pt-PT" sz="1200" b="0" strike="noStrike" spc="-1">
                <a:solidFill>
                  <a:srgbClr val="000000"/>
                </a:solidFill>
                <a:uFill>
                  <a:solidFill>
                    <a:srgbClr val="FFFFFF"/>
                  </a:solidFill>
                </a:uFill>
                <a:latin typeface="+mn-lt"/>
                <a:ea typeface="+mn-ea"/>
              </a:rPr>
              <a:t>95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70" name="TextShape 2"/>
          <p:cNvSpPr txBox="1"/>
          <p:nvPr/>
        </p:nvSpPr>
        <p:spPr>
          <a:xfrm>
            <a:off x="3884760" y="8685360"/>
            <a:ext cx="2971440" cy="456840"/>
          </a:xfrm>
          <a:prstGeom prst="rect">
            <a:avLst/>
          </a:prstGeom>
          <a:noFill/>
          <a:ln>
            <a:noFill/>
          </a:ln>
        </p:spPr>
        <p:txBody>
          <a:bodyPr anchor="b"/>
          <a:lstStyle/>
          <a:p>
            <a:pPr algn="r">
              <a:lnSpc>
                <a:spcPct val="100000"/>
              </a:lnSpc>
            </a:pPr>
            <a:fld id="{6A9AD25A-BE77-423A-81D6-8A363D2A3B78}" type="slidenum">
              <a:rPr lang="pt-PT" sz="1200" b="0" strike="noStrike" spc="-1">
                <a:solidFill>
                  <a:srgbClr val="000000"/>
                </a:solidFill>
                <a:uFill>
                  <a:solidFill>
                    <a:srgbClr val="FFFFFF"/>
                  </a:solidFill>
                </a:uFill>
                <a:latin typeface="+mn-lt"/>
                <a:ea typeface="+mn-ea"/>
              </a:rPr>
              <a:t>96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72" name="TextShape 2"/>
          <p:cNvSpPr txBox="1"/>
          <p:nvPr/>
        </p:nvSpPr>
        <p:spPr>
          <a:xfrm>
            <a:off x="3884760" y="8685360"/>
            <a:ext cx="2971440" cy="456840"/>
          </a:xfrm>
          <a:prstGeom prst="rect">
            <a:avLst/>
          </a:prstGeom>
          <a:noFill/>
          <a:ln>
            <a:noFill/>
          </a:ln>
        </p:spPr>
        <p:txBody>
          <a:bodyPr anchor="b"/>
          <a:lstStyle/>
          <a:p>
            <a:pPr algn="r">
              <a:lnSpc>
                <a:spcPct val="100000"/>
              </a:lnSpc>
            </a:pPr>
            <a:fld id="{3FC792A0-0703-4ADF-B059-FE4D9B7D1758}" type="slidenum">
              <a:rPr lang="pt-PT" sz="1200" b="0" strike="noStrike" spc="-1">
                <a:solidFill>
                  <a:srgbClr val="000000"/>
                </a:solidFill>
                <a:uFill>
                  <a:solidFill>
                    <a:srgbClr val="FFFFFF"/>
                  </a:solidFill>
                </a:uFill>
                <a:latin typeface="+mn-lt"/>
                <a:ea typeface="+mn-ea"/>
              </a:rPr>
              <a:t>97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74" name="TextShape 2"/>
          <p:cNvSpPr txBox="1"/>
          <p:nvPr/>
        </p:nvSpPr>
        <p:spPr>
          <a:xfrm>
            <a:off x="3884760" y="8685360"/>
            <a:ext cx="2971440" cy="456840"/>
          </a:xfrm>
          <a:prstGeom prst="rect">
            <a:avLst/>
          </a:prstGeom>
          <a:noFill/>
          <a:ln>
            <a:noFill/>
          </a:ln>
        </p:spPr>
        <p:txBody>
          <a:bodyPr anchor="b"/>
          <a:lstStyle/>
          <a:p>
            <a:pPr algn="r">
              <a:lnSpc>
                <a:spcPct val="100000"/>
              </a:lnSpc>
            </a:pPr>
            <a:fld id="{3D95919A-7150-4003-970C-06D17EF34660}" type="slidenum">
              <a:rPr lang="pt-PT" sz="1200" b="0" strike="noStrike" spc="-1">
                <a:solidFill>
                  <a:srgbClr val="000000"/>
                </a:solidFill>
                <a:uFill>
                  <a:solidFill>
                    <a:srgbClr val="FFFFFF"/>
                  </a:solidFill>
                </a:uFill>
                <a:latin typeface="+mn-lt"/>
                <a:ea typeface="+mn-ea"/>
              </a:rPr>
              <a:t>98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32" name="TextShape 2"/>
          <p:cNvSpPr txBox="1"/>
          <p:nvPr/>
        </p:nvSpPr>
        <p:spPr>
          <a:xfrm>
            <a:off x="3884760" y="8685360"/>
            <a:ext cx="2971440" cy="456840"/>
          </a:xfrm>
          <a:prstGeom prst="rect">
            <a:avLst/>
          </a:prstGeom>
          <a:noFill/>
          <a:ln>
            <a:noFill/>
          </a:ln>
        </p:spPr>
        <p:txBody>
          <a:bodyPr anchor="b"/>
          <a:lstStyle/>
          <a:p>
            <a:pPr algn="r">
              <a:lnSpc>
                <a:spcPct val="100000"/>
              </a:lnSpc>
            </a:pPr>
            <a:fld id="{61EA032E-25FA-4737-B072-EA883080EE88}" type="slidenum">
              <a:rPr lang="pt-PT" sz="1200" b="0" strike="noStrike" spc="-1">
                <a:solidFill>
                  <a:srgbClr val="000000"/>
                </a:solidFill>
                <a:uFill>
                  <a:solidFill>
                    <a:srgbClr val="FFFFFF"/>
                  </a:solidFill>
                </a:uFill>
                <a:latin typeface="+mn-lt"/>
                <a:ea typeface="+mn-ea"/>
              </a:rPr>
              <a:t>27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76" name="TextShape 2"/>
          <p:cNvSpPr txBox="1"/>
          <p:nvPr/>
        </p:nvSpPr>
        <p:spPr>
          <a:xfrm>
            <a:off x="3884760" y="8685360"/>
            <a:ext cx="2971440" cy="456840"/>
          </a:xfrm>
          <a:prstGeom prst="rect">
            <a:avLst/>
          </a:prstGeom>
          <a:noFill/>
          <a:ln>
            <a:noFill/>
          </a:ln>
        </p:spPr>
        <p:txBody>
          <a:bodyPr anchor="b"/>
          <a:lstStyle/>
          <a:p>
            <a:pPr algn="r">
              <a:lnSpc>
                <a:spcPct val="100000"/>
              </a:lnSpc>
            </a:pPr>
            <a:fld id="{CF838D9C-25AF-4CEE-B011-482A96C7FD54}" type="slidenum">
              <a:rPr lang="pt-PT" sz="1200" b="0" strike="noStrike" spc="-1">
                <a:solidFill>
                  <a:srgbClr val="000000"/>
                </a:solidFill>
                <a:uFill>
                  <a:solidFill>
                    <a:srgbClr val="FFFFFF"/>
                  </a:solidFill>
                </a:uFill>
                <a:latin typeface="+mn-lt"/>
                <a:ea typeface="+mn-ea"/>
              </a:rPr>
              <a:t>99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78" name="TextShape 2"/>
          <p:cNvSpPr txBox="1"/>
          <p:nvPr/>
        </p:nvSpPr>
        <p:spPr>
          <a:xfrm>
            <a:off x="3884760" y="8685360"/>
            <a:ext cx="2971440" cy="456840"/>
          </a:xfrm>
          <a:prstGeom prst="rect">
            <a:avLst/>
          </a:prstGeom>
          <a:noFill/>
          <a:ln>
            <a:noFill/>
          </a:ln>
        </p:spPr>
        <p:txBody>
          <a:bodyPr anchor="b"/>
          <a:lstStyle/>
          <a:p>
            <a:pPr algn="r">
              <a:lnSpc>
                <a:spcPct val="100000"/>
              </a:lnSpc>
            </a:pPr>
            <a:fld id="{E9BC4EF1-3C49-402C-871E-4A736627F90F}" type="slidenum">
              <a:rPr lang="pt-PT" sz="1200" b="0" strike="noStrike" spc="-1">
                <a:solidFill>
                  <a:srgbClr val="000000"/>
                </a:solidFill>
                <a:uFill>
                  <a:solidFill>
                    <a:srgbClr val="FFFFFF"/>
                  </a:solidFill>
                </a:uFill>
                <a:latin typeface="+mn-lt"/>
                <a:ea typeface="+mn-ea"/>
              </a:rPr>
              <a:t>100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80" name="TextShape 2"/>
          <p:cNvSpPr txBox="1"/>
          <p:nvPr/>
        </p:nvSpPr>
        <p:spPr>
          <a:xfrm>
            <a:off x="3884760" y="8685360"/>
            <a:ext cx="2971440" cy="456840"/>
          </a:xfrm>
          <a:prstGeom prst="rect">
            <a:avLst/>
          </a:prstGeom>
          <a:noFill/>
          <a:ln>
            <a:noFill/>
          </a:ln>
        </p:spPr>
        <p:txBody>
          <a:bodyPr anchor="b"/>
          <a:lstStyle/>
          <a:p>
            <a:pPr algn="r">
              <a:lnSpc>
                <a:spcPct val="100000"/>
              </a:lnSpc>
            </a:pPr>
            <a:fld id="{C240D0D3-BFEA-4218-8A2C-D05480B77B0D}" type="slidenum">
              <a:rPr lang="pt-PT" sz="1200" b="0" strike="noStrike" spc="-1">
                <a:solidFill>
                  <a:srgbClr val="000000"/>
                </a:solidFill>
                <a:uFill>
                  <a:solidFill>
                    <a:srgbClr val="FFFFFF"/>
                  </a:solidFill>
                </a:uFill>
                <a:latin typeface="+mn-lt"/>
                <a:ea typeface="+mn-ea"/>
              </a:rPr>
              <a:t>101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82" name="TextShape 2"/>
          <p:cNvSpPr txBox="1"/>
          <p:nvPr/>
        </p:nvSpPr>
        <p:spPr>
          <a:xfrm>
            <a:off x="3884760" y="8685360"/>
            <a:ext cx="2971440" cy="456840"/>
          </a:xfrm>
          <a:prstGeom prst="rect">
            <a:avLst/>
          </a:prstGeom>
          <a:noFill/>
          <a:ln>
            <a:noFill/>
          </a:ln>
        </p:spPr>
        <p:txBody>
          <a:bodyPr anchor="b"/>
          <a:lstStyle/>
          <a:p>
            <a:pPr algn="r">
              <a:lnSpc>
                <a:spcPct val="100000"/>
              </a:lnSpc>
            </a:pPr>
            <a:fld id="{A25D735E-9C6C-4149-BE3E-53899FABA0D4}" type="slidenum">
              <a:rPr lang="pt-PT" sz="1200" b="0" strike="noStrike" spc="-1">
                <a:solidFill>
                  <a:srgbClr val="000000"/>
                </a:solidFill>
                <a:uFill>
                  <a:solidFill>
                    <a:srgbClr val="FFFFFF"/>
                  </a:solidFill>
                </a:uFill>
                <a:latin typeface="+mn-lt"/>
                <a:ea typeface="+mn-ea"/>
              </a:rPr>
              <a:t>102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84" name="TextShape 2"/>
          <p:cNvSpPr txBox="1"/>
          <p:nvPr/>
        </p:nvSpPr>
        <p:spPr>
          <a:xfrm>
            <a:off x="3884760" y="8685360"/>
            <a:ext cx="2971440" cy="456840"/>
          </a:xfrm>
          <a:prstGeom prst="rect">
            <a:avLst/>
          </a:prstGeom>
          <a:noFill/>
          <a:ln>
            <a:noFill/>
          </a:ln>
        </p:spPr>
        <p:txBody>
          <a:bodyPr anchor="b"/>
          <a:lstStyle/>
          <a:p>
            <a:pPr algn="r">
              <a:lnSpc>
                <a:spcPct val="100000"/>
              </a:lnSpc>
            </a:pPr>
            <a:fld id="{9FD6FD90-B3E8-4BD4-A875-DDA545AFA073}" type="slidenum">
              <a:rPr lang="pt-PT" sz="1200" b="0" strike="noStrike" spc="-1">
                <a:solidFill>
                  <a:srgbClr val="000000"/>
                </a:solidFill>
                <a:uFill>
                  <a:solidFill>
                    <a:srgbClr val="FFFFFF"/>
                  </a:solidFill>
                </a:uFill>
                <a:latin typeface="+mn-lt"/>
                <a:ea typeface="+mn-ea"/>
              </a:rPr>
              <a:t>103</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86" name="TextShape 2"/>
          <p:cNvSpPr txBox="1"/>
          <p:nvPr/>
        </p:nvSpPr>
        <p:spPr>
          <a:xfrm>
            <a:off x="3884760" y="8685360"/>
            <a:ext cx="2971440" cy="456840"/>
          </a:xfrm>
          <a:prstGeom prst="rect">
            <a:avLst/>
          </a:prstGeom>
          <a:noFill/>
          <a:ln>
            <a:noFill/>
          </a:ln>
        </p:spPr>
        <p:txBody>
          <a:bodyPr anchor="b"/>
          <a:lstStyle/>
          <a:p>
            <a:pPr algn="r">
              <a:lnSpc>
                <a:spcPct val="100000"/>
              </a:lnSpc>
            </a:pPr>
            <a:fld id="{7DF5883C-2657-4160-BD20-A5F72DBF630C}" type="slidenum">
              <a:rPr lang="pt-PT" sz="1200" b="0" strike="noStrike" spc="-1">
                <a:solidFill>
                  <a:srgbClr val="000000"/>
                </a:solidFill>
                <a:uFill>
                  <a:solidFill>
                    <a:srgbClr val="FFFFFF"/>
                  </a:solidFill>
                </a:uFill>
                <a:latin typeface="+mn-lt"/>
                <a:ea typeface="+mn-ea"/>
              </a:rPr>
              <a:t>104</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88" name="TextShape 2"/>
          <p:cNvSpPr txBox="1"/>
          <p:nvPr/>
        </p:nvSpPr>
        <p:spPr>
          <a:xfrm>
            <a:off x="3884760" y="8685360"/>
            <a:ext cx="2971440" cy="456840"/>
          </a:xfrm>
          <a:prstGeom prst="rect">
            <a:avLst/>
          </a:prstGeom>
          <a:noFill/>
          <a:ln>
            <a:noFill/>
          </a:ln>
        </p:spPr>
        <p:txBody>
          <a:bodyPr anchor="b"/>
          <a:lstStyle/>
          <a:p>
            <a:pPr algn="r">
              <a:lnSpc>
                <a:spcPct val="100000"/>
              </a:lnSpc>
            </a:pPr>
            <a:fld id="{650ADA35-DA1E-4FFD-A786-293C6BEFF4F2}" type="slidenum">
              <a:rPr lang="pt-PT" sz="1200" b="0" strike="noStrike" spc="-1">
                <a:solidFill>
                  <a:srgbClr val="000000"/>
                </a:solidFill>
                <a:uFill>
                  <a:solidFill>
                    <a:srgbClr val="FFFFFF"/>
                  </a:solidFill>
                </a:uFill>
                <a:latin typeface="+mn-lt"/>
                <a:ea typeface="+mn-ea"/>
              </a:rPr>
              <a:t>105</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90" name="TextShape 2"/>
          <p:cNvSpPr txBox="1"/>
          <p:nvPr/>
        </p:nvSpPr>
        <p:spPr>
          <a:xfrm>
            <a:off x="3884760" y="8685360"/>
            <a:ext cx="2971440" cy="456840"/>
          </a:xfrm>
          <a:prstGeom prst="rect">
            <a:avLst/>
          </a:prstGeom>
          <a:noFill/>
          <a:ln>
            <a:noFill/>
          </a:ln>
        </p:spPr>
        <p:txBody>
          <a:bodyPr anchor="b"/>
          <a:lstStyle/>
          <a:p>
            <a:pPr algn="r">
              <a:lnSpc>
                <a:spcPct val="100000"/>
              </a:lnSpc>
            </a:pPr>
            <a:fld id="{6DE0F6BB-8EF7-40BE-BB53-100345819A0D}" type="slidenum">
              <a:rPr lang="pt-PT" sz="1200" b="0" strike="noStrike" spc="-1">
                <a:solidFill>
                  <a:srgbClr val="000000"/>
                </a:solidFill>
                <a:uFill>
                  <a:solidFill>
                    <a:srgbClr val="FFFFFF"/>
                  </a:solidFill>
                </a:uFill>
                <a:latin typeface="+mn-lt"/>
                <a:ea typeface="+mn-ea"/>
              </a:rPr>
              <a:t>106</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92" name="TextShape 2"/>
          <p:cNvSpPr txBox="1"/>
          <p:nvPr/>
        </p:nvSpPr>
        <p:spPr>
          <a:xfrm>
            <a:off x="3884760" y="8685360"/>
            <a:ext cx="2971440" cy="456840"/>
          </a:xfrm>
          <a:prstGeom prst="rect">
            <a:avLst/>
          </a:prstGeom>
          <a:noFill/>
          <a:ln>
            <a:noFill/>
          </a:ln>
        </p:spPr>
        <p:txBody>
          <a:bodyPr anchor="b"/>
          <a:lstStyle/>
          <a:p>
            <a:pPr algn="r">
              <a:lnSpc>
                <a:spcPct val="100000"/>
              </a:lnSpc>
            </a:pPr>
            <a:fld id="{9E978DC7-4FD1-4036-A8B5-E4104620DD63}" type="slidenum">
              <a:rPr lang="pt-PT" sz="1200" b="0" strike="noStrike" spc="-1">
                <a:solidFill>
                  <a:srgbClr val="000000"/>
                </a:solidFill>
                <a:uFill>
                  <a:solidFill>
                    <a:srgbClr val="FFFFFF"/>
                  </a:solidFill>
                </a:uFill>
                <a:latin typeface="+mn-lt"/>
                <a:ea typeface="+mn-ea"/>
              </a:rPr>
              <a:t>107</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94" name="TextShape 2"/>
          <p:cNvSpPr txBox="1"/>
          <p:nvPr/>
        </p:nvSpPr>
        <p:spPr>
          <a:xfrm>
            <a:off x="3884760" y="8685360"/>
            <a:ext cx="2971440" cy="456840"/>
          </a:xfrm>
          <a:prstGeom prst="rect">
            <a:avLst/>
          </a:prstGeom>
          <a:noFill/>
          <a:ln>
            <a:noFill/>
          </a:ln>
        </p:spPr>
        <p:txBody>
          <a:bodyPr anchor="b"/>
          <a:lstStyle/>
          <a:p>
            <a:pPr algn="r">
              <a:lnSpc>
                <a:spcPct val="100000"/>
              </a:lnSpc>
            </a:pPr>
            <a:fld id="{D31FA137-A8CE-441A-8E8C-8D8A4582EF46}" type="slidenum">
              <a:rPr lang="pt-PT" sz="1200" b="0" strike="noStrike" spc="-1">
                <a:solidFill>
                  <a:srgbClr val="000000"/>
                </a:solidFill>
                <a:uFill>
                  <a:solidFill>
                    <a:srgbClr val="FFFFFF"/>
                  </a:solidFill>
                </a:uFill>
                <a:latin typeface="+mn-lt"/>
                <a:ea typeface="+mn-ea"/>
              </a:rPr>
              <a:t>108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534" name="TextShape 2"/>
          <p:cNvSpPr txBox="1"/>
          <p:nvPr/>
        </p:nvSpPr>
        <p:spPr>
          <a:xfrm>
            <a:off x="3884760" y="8685360"/>
            <a:ext cx="2971440" cy="456840"/>
          </a:xfrm>
          <a:prstGeom prst="rect">
            <a:avLst/>
          </a:prstGeom>
          <a:noFill/>
          <a:ln>
            <a:noFill/>
          </a:ln>
        </p:spPr>
        <p:txBody>
          <a:bodyPr anchor="b"/>
          <a:lstStyle/>
          <a:p>
            <a:pPr algn="r">
              <a:lnSpc>
                <a:spcPct val="100000"/>
              </a:lnSpc>
            </a:pPr>
            <a:fld id="{2231B0F2-6BBE-4135-A66C-89C98B4832FB}" type="slidenum">
              <a:rPr lang="pt-PT" sz="1200" b="0" strike="noStrike" spc="-1">
                <a:solidFill>
                  <a:srgbClr val="000000"/>
                </a:solidFill>
                <a:uFill>
                  <a:solidFill>
                    <a:srgbClr val="FFFFFF"/>
                  </a:solidFill>
                </a:uFill>
                <a:latin typeface="+mn-lt"/>
                <a:ea typeface="+mn-ea"/>
              </a:rPr>
              <a:t>28</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96" name="TextShape 2"/>
          <p:cNvSpPr txBox="1"/>
          <p:nvPr/>
        </p:nvSpPr>
        <p:spPr>
          <a:xfrm>
            <a:off x="3884760" y="8685360"/>
            <a:ext cx="2971440" cy="456840"/>
          </a:xfrm>
          <a:prstGeom prst="rect">
            <a:avLst/>
          </a:prstGeom>
          <a:noFill/>
          <a:ln>
            <a:noFill/>
          </a:ln>
        </p:spPr>
        <p:txBody>
          <a:bodyPr anchor="b"/>
          <a:lstStyle/>
          <a:p>
            <a:pPr algn="r">
              <a:lnSpc>
                <a:spcPct val="100000"/>
              </a:lnSpc>
            </a:pPr>
            <a:fld id="{10A27EE9-77CB-46DC-A064-C33A13D4258E}" type="slidenum">
              <a:rPr lang="pt-PT" sz="1200" b="0" strike="noStrike" spc="-1">
                <a:solidFill>
                  <a:srgbClr val="000000"/>
                </a:solidFill>
                <a:uFill>
                  <a:solidFill>
                    <a:srgbClr val="FFFFFF"/>
                  </a:solidFill>
                </a:uFill>
                <a:latin typeface="+mn-lt"/>
                <a:ea typeface="+mn-ea"/>
              </a:rPr>
              <a:t>109</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698" name="TextShape 2"/>
          <p:cNvSpPr txBox="1"/>
          <p:nvPr/>
        </p:nvSpPr>
        <p:spPr>
          <a:xfrm>
            <a:off x="3884760" y="8685360"/>
            <a:ext cx="2971440" cy="456840"/>
          </a:xfrm>
          <a:prstGeom prst="rect">
            <a:avLst/>
          </a:prstGeom>
          <a:noFill/>
          <a:ln>
            <a:noFill/>
          </a:ln>
        </p:spPr>
        <p:txBody>
          <a:bodyPr anchor="b"/>
          <a:lstStyle/>
          <a:p>
            <a:pPr algn="r">
              <a:lnSpc>
                <a:spcPct val="100000"/>
              </a:lnSpc>
            </a:pPr>
            <a:fld id="{71835556-7DCD-4110-97B8-AC39DF5A8188}" type="slidenum">
              <a:rPr lang="pt-PT" sz="1200" b="0" strike="noStrike" spc="-1">
                <a:solidFill>
                  <a:srgbClr val="000000"/>
                </a:solidFill>
                <a:uFill>
                  <a:solidFill>
                    <a:srgbClr val="FFFFFF"/>
                  </a:solidFill>
                </a:uFill>
                <a:latin typeface="+mn-lt"/>
                <a:ea typeface="+mn-ea"/>
              </a:rPr>
              <a:t>110</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700" name="TextShape 2"/>
          <p:cNvSpPr txBox="1"/>
          <p:nvPr/>
        </p:nvSpPr>
        <p:spPr>
          <a:xfrm>
            <a:off x="3884760" y="8685360"/>
            <a:ext cx="2971440" cy="456840"/>
          </a:xfrm>
          <a:prstGeom prst="rect">
            <a:avLst/>
          </a:prstGeom>
          <a:noFill/>
          <a:ln>
            <a:noFill/>
          </a:ln>
        </p:spPr>
        <p:txBody>
          <a:bodyPr anchor="b"/>
          <a:lstStyle/>
          <a:p>
            <a:pPr algn="r">
              <a:lnSpc>
                <a:spcPct val="100000"/>
              </a:lnSpc>
            </a:pPr>
            <a:fld id="{FB72E40D-A57D-4291-8609-F0F52E65005D}" type="slidenum">
              <a:rPr lang="pt-PT" sz="1200" b="0" strike="noStrike" spc="-1">
                <a:solidFill>
                  <a:srgbClr val="000000"/>
                </a:solidFill>
                <a:uFill>
                  <a:solidFill>
                    <a:srgbClr val="FFFFFF"/>
                  </a:solidFill>
                </a:uFill>
                <a:latin typeface="+mn-lt"/>
                <a:ea typeface="+mn-ea"/>
              </a:rPr>
              <a:t>111</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PlaceHolder 1"/>
          <p:cNvSpPr>
            <a:spLocks noGrp="1"/>
          </p:cNvSpPr>
          <p:nvPr>
            <p:ph type="body"/>
          </p:nvPr>
        </p:nvSpPr>
        <p:spPr>
          <a:xfrm>
            <a:off x="685800" y="4343400"/>
            <a:ext cx="5486040" cy="4114440"/>
          </a:xfrm>
          <a:prstGeom prst="rect">
            <a:avLst/>
          </a:prstGeom>
        </p:spPr>
        <p:txBody>
          <a:bodyPr/>
          <a:lstStyle/>
          <a:p>
            <a:endParaRPr lang="pt-PT" sz="2520" b="0" strike="noStrike" spc="-1">
              <a:solidFill>
                <a:srgbClr val="000000"/>
              </a:solidFill>
              <a:uFill>
                <a:solidFill>
                  <a:srgbClr val="FFFFFF"/>
                </a:solidFill>
              </a:uFill>
              <a:latin typeface="Arial"/>
            </a:endParaRPr>
          </a:p>
        </p:txBody>
      </p:sp>
      <p:sp>
        <p:nvSpPr>
          <p:cNvPr id="702" name="TextShape 2"/>
          <p:cNvSpPr txBox="1"/>
          <p:nvPr/>
        </p:nvSpPr>
        <p:spPr>
          <a:xfrm>
            <a:off x="3884760" y="8685360"/>
            <a:ext cx="2971440" cy="456840"/>
          </a:xfrm>
          <a:prstGeom prst="rect">
            <a:avLst/>
          </a:prstGeom>
          <a:noFill/>
          <a:ln>
            <a:noFill/>
          </a:ln>
        </p:spPr>
        <p:txBody>
          <a:bodyPr anchor="b"/>
          <a:lstStyle/>
          <a:p>
            <a:pPr algn="r">
              <a:lnSpc>
                <a:spcPct val="100000"/>
              </a:lnSpc>
            </a:pPr>
            <a:fld id="{F6C8A1F6-B81B-4965-89F6-D44C971313F4}" type="slidenum">
              <a:rPr lang="pt-PT" sz="1200" b="0" strike="noStrike" spc="-1">
                <a:solidFill>
                  <a:srgbClr val="000000"/>
                </a:solidFill>
                <a:uFill>
                  <a:solidFill>
                    <a:srgbClr val="FFFFFF"/>
                  </a:solidFill>
                </a:uFill>
                <a:latin typeface="+mn-lt"/>
                <a:ea typeface="+mn-ea"/>
              </a:rPr>
              <a:t>112</a:t>
            </a:fld>
            <a:endParaRPr lang="pt-PT" sz="12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32600"/>
            <a:ext cx="822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710160"/>
            <a:ext cx="822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3260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3239640" y="163260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38" name="PlaceHolder 4"/>
          <p:cNvSpPr>
            <a:spLocks noGrp="1"/>
          </p:cNvSpPr>
          <p:nvPr>
            <p:ph type="body"/>
          </p:nvPr>
        </p:nvSpPr>
        <p:spPr>
          <a:xfrm>
            <a:off x="6022080" y="163260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39" name="PlaceHolder 5"/>
          <p:cNvSpPr>
            <a:spLocks noGrp="1"/>
          </p:cNvSpPr>
          <p:nvPr>
            <p:ph type="body"/>
          </p:nvPr>
        </p:nvSpPr>
        <p:spPr>
          <a:xfrm>
            <a:off x="6022080" y="371016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40" name="PlaceHolder 6"/>
          <p:cNvSpPr>
            <a:spLocks noGrp="1"/>
          </p:cNvSpPr>
          <p:nvPr>
            <p:ph type="body"/>
          </p:nvPr>
        </p:nvSpPr>
        <p:spPr>
          <a:xfrm>
            <a:off x="3239640" y="371016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41" name="PlaceHolder 7"/>
          <p:cNvSpPr>
            <a:spLocks noGrp="1"/>
          </p:cNvSpPr>
          <p:nvPr>
            <p:ph type="body"/>
          </p:nvPr>
        </p:nvSpPr>
        <p:spPr>
          <a:xfrm>
            <a:off x="457200" y="371016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70" name="PlaceHolder 2"/>
          <p:cNvSpPr>
            <a:spLocks noGrp="1"/>
          </p:cNvSpPr>
          <p:nvPr>
            <p:ph type="subTitle"/>
          </p:nvPr>
        </p:nvSpPr>
        <p:spPr>
          <a:xfrm>
            <a:off x="457200" y="1632600"/>
            <a:ext cx="8229600" cy="397728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32600"/>
            <a:ext cx="82296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67424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7" name="PlaceHolder 1"/>
          <p:cNvSpPr>
            <a:spLocks noGrp="1"/>
          </p:cNvSpPr>
          <p:nvPr>
            <p:ph type="subTitle"/>
          </p:nvPr>
        </p:nvSpPr>
        <p:spPr>
          <a:xfrm>
            <a:off x="457200" y="522360"/>
            <a:ext cx="6531480" cy="302832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45720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81" name="PlaceHolder 4"/>
          <p:cNvSpPr>
            <a:spLocks noGrp="1"/>
          </p:cNvSpPr>
          <p:nvPr>
            <p:ph type="body"/>
          </p:nvPr>
        </p:nvSpPr>
        <p:spPr>
          <a:xfrm>
            <a:off x="467424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32600"/>
            <a:ext cx="8229600" cy="397728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84" name="PlaceHolder 3"/>
          <p:cNvSpPr>
            <a:spLocks noGrp="1"/>
          </p:cNvSpPr>
          <p:nvPr>
            <p:ph type="body"/>
          </p:nvPr>
        </p:nvSpPr>
        <p:spPr>
          <a:xfrm>
            <a:off x="467424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85" name="PlaceHolder 4"/>
          <p:cNvSpPr>
            <a:spLocks noGrp="1"/>
          </p:cNvSpPr>
          <p:nvPr>
            <p:ph type="body"/>
          </p:nvPr>
        </p:nvSpPr>
        <p:spPr>
          <a:xfrm>
            <a:off x="467424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87" name="PlaceHolder 2"/>
          <p:cNvSpPr>
            <a:spLocks noGrp="1"/>
          </p:cNvSpPr>
          <p:nvPr>
            <p:ph type="body"/>
          </p:nvPr>
        </p:nvSpPr>
        <p:spPr>
          <a:xfrm>
            <a:off x="45720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88" name="PlaceHolder 3"/>
          <p:cNvSpPr>
            <a:spLocks noGrp="1"/>
          </p:cNvSpPr>
          <p:nvPr>
            <p:ph type="body"/>
          </p:nvPr>
        </p:nvSpPr>
        <p:spPr>
          <a:xfrm>
            <a:off x="467424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89" name="PlaceHolder 4"/>
          <p:cNvSpPr>
            <a:spLocks noGrp="1"/>
          </p:cNvSpPr>
          <p:nvPr>
            <p:ph type="body"/>
          </p:nvPr>
        </p:nvSpPr>
        <p:spPr>
          <a:xfrm>
            <a:off x="457200" y="3710160"/>
            <a:ext cx="822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91" name="PlaceHolder 2"/>
          <p:cNvSpPr>
            <a:spLocks noGrp="1"/>
          </p:cNvSpPr>
          <p:nvPr>
            <p:ph type="body"/>
          </p:nvPr>
        </p:nvSpPr>
        <p:spPr>
          <a:xfrm>
            <a:off x="457200" y="1632600"/>
            <a:ext cx="822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92" name="PlaceHolder 3"/>
          <p:cNvSpPr>
            <a:spLocks noGrp="1"/>
          </p:cNvSpPr>
          <p:nvPr>
            <p:ph type="body"/>
          </p:nvPr>
        </p:nvSpPr>
        <p:spPr>
          <a:xfrm>
            <a:off x="457200" y="3710160"/>
            <a:ext cx="822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95" name="PlaceHolder 3"/>
          <p:cNvSpPr>
            <a:spLocks noGrp="1"/>
          </p:cNvSpPr>
          <p:nvPr>
            <p:ph type="body"/>
          </p:nvPr>
        </p:nvSpPr>
        <p:spPr>
          <a:xfrm>
            <a:off x="467424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97" name="PlaceHolder 5"/>
          <p:cNvSpPr>
            <a:spLocks noGrp="1"/>
          </p:cNvSpPr>
          <p:nvPr>
            <p:ph type="body"/>
          </p:nvPr>
        </p:nvSpPr>
        <p:spPr>
          <a:xfrm>
            <a:off x="45720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3260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3239640" y="163260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6022080" y="163260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02" name="PlaceHolder 5"/>
          <p:cNvSpPr>
            <a:spLocks noGrp="1"/>
          </p:cNvSpPr>
          <p:nvPr>
            <p:ph type="body"/>
          </p:nvPr>
        </p:nvSpPr>
        <p:spPr>
          <a:xfrm>
            <a:off x="6022080" y="371016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03" name="PlaceHolder 6"/>
          <p:cNvSpPr>
            <a:spLocks noGrp="1"/>
          </p:cNvSpPr>
          <p:nvPr>
            <p:ph type="body"/>
          </p:nvPr>
        </p:nvSpPr>
        <p:spPr>
          <a:xfrm>
            <a:off x="3239640" y="371016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04" name="PlaceHolder 7"/>
          <p:cNvSpPr>
            <a:spLocks noGrp="1"/>
          </p:cNvSpPr>
          <p:nvPr>
            <p:ph type="body"/>
          </p:nvPr>
        </p:nvSpPr>
        <p:spPr>
          <a:xfrm>
            <a:off x="457200" y="3710160"/>
            <a:ext cx="264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32600"/>
            <a:ext cx="82296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522360"/>
            <a:ext cx="6531480" cy="302832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32600"/>
            <a:ext cx="4015800" cy="397728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71016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522360"/>
            <a:ext cx="6531480" cy="653040"/>
          </a:xfrm>
          <a:prstGeom prst="rect">
            <a:avLst/>
          </a:prstGeom>
        </p:spPr>
        <p:txBody>
          <a:bodyPr lIns="0" tIns="0" rIns="0" bIns="0" anchor="ctr"/>
          <a:lstStyle/>
          <a:p>
            <a:endParaRPr lang="pt-PT" sz="217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32600"/>
            <a:ext cx="40158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710160"/>
            <a:ext cx="8229600" cy="1896840"/>
          </a:xfrm>
          <a:prstGeom prst="rect">
            <a:avLst/>
          </a:prstGeom>
        </p:spPr>
        <p:txBody>
          <a:bodyPr lIns="0" tIns="0" rIns="0" bIns="0"/>
          <a:lstStyle/>
          <a:p>
            <a:endParaRPr lang="pt-PT" sz="2139"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m 5"/>
          <p:cNvPicPr/>
          <p:nvPr/>
        </p:nvPicPr>
        <p:blipFill>
          <a:blip r:embed="rId14"/>
          <a:stretch/>
        </p:blipFill>
        <p:spPr>
          <a:xfrm>
            <a:off x="360" y="360"/>
            <a:ext cx="9143640" cy="6857640"/>
          </a:xfrm>
          <a:prstGeom prst="rect">
            <a:avLst/>
          </a:prstGeom>
          <a:ln>
            <a:noFill/>
          </a:ln>
        </p:spPr>
      </p:pic>
      <p:sp>
        <p:nvSpPr>
          <p:cNvPr id="7" name="PlaceHolder 1"/>
          <p:cNvSpPr>
            <a:spLocks noGrp="1"/>
          </p:cNvSpPr>
          <p:nvPr>
            <p:ph type="title"/>
          </p:nvPr>
        </p:nvSpPr>
        <p:spPr>
          <a:xfrm>
            <a:off x="457200" y="522360"/>
            <a:ext cx="6531480" cy="653040"/>
          </a:xfrm>
          <a:prstGeom prst="rect">
            <a:avLst/>
          </a:prstGeom>
        </p:spPr>
        <p:txBody>
          <a:bodyPr lIns="0" tIns="0" rIns="0" bIns="0" anchor="ctr"/>
          <a:lstStyle/>
          <a:p>
            <a:r>
              <a:rPr lang="pt-PT" sz="2170" b="0" strike="noStrike" spc="-1">
                <a:solidFill>
                  <a:srgbClr val="000000"/>
                </a:solidFill>
                <a:uFill>
                  <a:solidFill>
                    <a:srgbClr val="FFFFFF"/>
                  </a:solidFill>
                </a:uFill>
                <a:latin typeface="Arial"/>
              </a:rPr>
              <a:t>Clique para editar o formato do título</a:t>
            </a:r>
          </a:p>
        </p:txBody>
      </p:sp>
      <p:sp>
        <p:nvSpPr>
          <p:cNvPr id="2" name="PlaceHolder 2"/>
          <p:cNvSpPr>
            <a:spLocks noGrp="1"/>
          </p:cNvSpPr>
          <p:nvPr>
            <p:ph type="body"/>
          </p:nvPr>
        </p:nvSpPr>
        <p:spPr>
          <a:xfrm>
            <a:off x="457200" y="1632600"/>
            <a:ext cx="8229600" cy="3977280"/>
          </a:xfrm>
          <a:prstGeom prst="rect">
            <a:avLst/>
          </a:prstGeom>
        </p:spPr>
        <p:txBody>
          <a:bodyPr lIns="0" tIns="0" rIns="0" bIns="0"/>
          <a:lstStyle/>
          <a:p>
            <a:pPr marL="432000" indent="-324000">
              <a:buClr>
                <a:srgbClr val="99CC66"/>
              </a:buClr>
              <a:buSzPct val="45000"/>
              <a:buFont typeface="Wingdings" charset="2"/>
              <a:buChar char=""/>
            </a:pPr>
            <a:r>
              <a:rPr lang="pt-PT" sz="2139" b="0" strike="noStrike" spc="-1">
                <a:solidFill>
                  <a:srgbClr val="000000"/>
                </a:solidFill>
                <a:uFill>
                  <a:solidFill>
                    <a:srgbClr val="FFFFFF"/>
                  </a:solidFill>
                </a:uFill>
                <a:latin typeface="Arial"/>
              </a:rPr>
              <a:t>Clique para editar o formato de texto dos tópicos</a:t>
            </a:r>
          </a:p>
          <a:p>
            <a:pPr marL="864000" lvl="1" indent="-324000">
              <a:buClr>
                <a:srgbClr val="99CC66"/>
              </a:buClr>
              <a:buSzPct val="75000"/>
              <a:buFont typeface="Symbol" charset="2"/>
              <a:buChar char=""/>
            </a:pPr>
            <a:r>
              <a:rPr lang="pt-PT" sz="2139" b="0" strike="noStrike" spc="-1">
                <a:solidFill>
                  <a:srgbClr val="000000"/>
                </a:solidFill>
                <a:uFill>
                  <a:solidFill>
                    <a:srgbClr val="FFFFFF"/>
                  </a:solidFill>
                </a:uFill>
                <a:latin typeface="Arial"/>
              </a:rPr>
              <a:t>Segundo nível de tópicos</a:t>
            </a:r>
          </a:p>
          <a:p>
            <a:pPr marL="1296000" lvl="2" indent="-288000">
              <a:buClr>
                <a:srgbClr val="99CC66"/>
              </a:buClr>
              <a:buSzPct val="45000"/>
              <a:buFont typeface="Wingdings" charset="2"/>
              <a:buChar char=""/>
            </a:pPr>
            <a:r>
              <a:rPr lang="pt-PT" sz="2139" b="0" strike="noStrike" spc="-1">
                <a:solidFill>
                  <a:srgbClr val="000000"/>
                </a:solidFill>
                <a:uFill>
                  <a:solidFill>
                    <a:srgbClr val="FFFFFF"/>
                  </a:solidFill>
                </a:uFill>
                <a:latin typeface="Arial"/>
              </a:rPr>
              <a:t>Terceiro nível de tópicos</a:t>
            </a:r>
          </a:p>
          <a:p>
            <a:pPr marL="1728000" lvl="3" indent="-216000">
              <a:buClr>
                <a:srgbClr val="99CC66"/>
              </a:buClr>
              <a:buSzPct val="75000"/>
              <a:buFont typeface="Symbol" charset="2"/>
              <a:buChar char=""/>
            </a:pPr>
            <a:r>
              <a:rPr lang="pt-PT" sz="2139" b="0" strike="noStrike" spc="-1">
                <a:solidFill>
                  <a:srgbClr val="000000"/>
                </a:solidFill>
                <a:uFill>
                  <a:solidFill>
                    <a:srgbClr val="FFFFFF"/>
                  </a:solidFill>
                </a:uFill>
                <a:latin typeface="Arial"/>
              </a:rPr>
              <a:t>Quarto nível de tópicos</a:t>
            </a:r>
          </a:p>
          <a:p>
            <a:pPr marL="2160000" lvl="4" indent="-216000">
              <a:buClr>
                <a:srgbClr val="99CC66"/>
              </a:buClr>
              <a:buSzPct val="45000"/>
              <a:buFont typeface="Wingdings" charset="2"/>
              <a:buChar char=""/>
            </a:pPr>
            <a:r>
              <a:rPr lang="pt-PT" sz="2139" b="0" strike="noStrike" spc="-1">
                <a:solidFill>
                  <a:srgbClr val="000000"/>
                </a:solidFill>
                <a:uFill>
                  <a:solidFill>
                    <a:srgbClr val="FFFFFF"/>
                  </a:solidFill>
                </a:uFill>
                <a:latin typeface="Arial"/>
              </a:rPr>
              <a:t>Quinto nível de tópicos</a:t>
            </a:r>
          </a:p>
          <a:p>
            <a:pPr marL="2592000" lvl="5" indent="-216000">
              <a:buClr>
                <a:srgbClr val="99CC66"/>
              </a:buClr>
              <a:buSzPct val="45000"/>
              <a:buFont typeface="Wingdings" charset="2"/>
              <a:buChar char=""/>
            </a:pPr>
            <a:r>
              <a:rPr lang="pt-PT" sz="2139" b="0" strike="noStrike" spc="-1">
                <a:solidFill>
                  <a:srgbClr val="000000"/>
                </a:solidFill>
                <a:uFill>
                  <a:solidFill>
                    <a:srgbClr val="FFFFFF"/>
                  </a:solidFill>
                </a:uFill>
                <a:latin typeface="Arial"/>
              </a:rPr>
              <a:t>Sexto nível de tópicos</a:t>
            </a:r>
          </a:p>
          <a:p>
            <a:pPr marL="3024000" lvl="6" indent="-216000">
              <a:buClr>
                <a:srgbClr val="99CC66"/>
              </a:buClr>
              <a:buSzPct val="45000"/>
              <a:buFont typeface="Wingdings" charset="2"/>
              <a:buChar char=""/>
            </a:pPr>
            <a:r>
              <a:rPr lang="pt-PT" sz="2139" b="0" strike="noStrike" spc="-1">
                <a:solidFill>
                  <a:srgbClr val="000000"/>
                </a:solidFill>
                <a:uFill>
                  <a:solidFill>
                    <a:srgbClr val="FFFFFF"/>
                  </a:solidFill>
                </a:uFill>
                <a:latin typeface="Arial"/>
              </a:rPr>
              <a:t>Sétimo nível de tópicos</a:t>
            </a:r>
          </a:p>
        </p:txBody>
      </p:sp>
      <p:sp>
        <p:nvSpPr>
          <p:cNvPr id="3" name="PlaceHolder 3"/>
          <p:cNvSpPr>
            <a:spLocks noGrp="1"/>
          </p:cNvSpPr>
          <p:nvPr>
            <p:ph type="dt"/>
          </p:nvPr>
        </p:nvSpPr>
        <p:spPr>
          <a:xfrm>
            <a:off x="457200" y="6247440"/>
            <a:ext cx="2130120" cy="473040"/>
          </a:xfrm>
          <a:prstGeom prst="rect">
            <a:avLst/>
          </a:prstGeom>
        </p:spPr>
        <p:txBody>
          <a:bodyPr lIns="0" tIns="0" rIns="0" bIns="0"/>
          <a:lstStyle/>
          <a:p>
            <a:r>
              <a:rPr lang="pt-PT" sz="1400" b="0" strike="noStrike" spc="-1">
                <a:solidFill>
                  <a:srgbClr val="000000"/>
                </a:solidFill>
                <a:uFill>
                  <a:solidFill>
                    <a:srgbClr val="FFFFFF"/>
                  </a:solidFill>
                </a:uFill>
                <a:latin typeface="Arial"/>
              </a:rPr>
              <a:t>&lt;data/hora&gt;</a:t>
            </a:r>
          </a:p>
        </p:txBody>
      </p:sp>
      <p:sp>
        <p:nvSpPr>
          <p:cNvPr id="4" name="PlaceHolder 4"/>
          <p:cNvSpPr>
            <a:spLocks noGrp="1"/>
          </p:cNvSpPr>
          <p:nvPr>
            <p:ph type="ftr"/>
          </p:nvPr>
        </p:nvSpPr>
        <p:spPr>
          <a:xfrm>
            <a:off x="3126960" y="6247440"/>
            <a:ext cx="2898360" cy="473040"/>
          </a:xfrm>
          <a:prstGeom prst="rect">
            <a:avLst/>
          </a:prstGeom>
        </p:spPr>
        <p:txBody>
          <a:bodyPr lIns="0" tIns="0" rIns="0" bIns="0"/>
          <a:lstStyle/>
          <a:p>
            <a:pPr algn="ctr"/>
            <a:r>
              <a:rPr lang="pt-PT" sz="1400" b="0" strike="noStrike" spc="-1">
                <a:solidFill>
                  <a:srgbClr val="000000"/>
                </a:solidFill>
                <a:uFill>
                  <a:solidFill>
                    <a:srgbClr val="FFFFFF"/>
                  </a:solidFill>
                </a:uFill>
                <a:latin typeface="Arial"/>
              </a:rPr>
              <a:t>&lt;rodapé&gt;</a:t>
            </a:r>
          </a:p>
        </p:txBody>
      </p:sp>
      <p:sp>
        <p:nvSpPr>
          <p:cNvPr id="5" name="PlaceHolder 5"/>
          <p:cNvSpPr>
            <a:spLocks noGrp="1"/>
          </p:cNvSpPr>
          <p:nvPr>
            <p:ph type="sldNum"/>
          </p:nvPr>
        </p:nvSpPr>
        <p:spPr>
          <a:xfrm>
            <a:off x="6555600" y="6247440"/>
            <a:ext cx="2130120" cy="473040"/>
          </a:xfrm>
          <a:prstGeom prst="rect">
            <a:avLst/>
          </a:prstGeom>
        </p:spPr>
        <p:txBody>
          <a:bodyPr lIns="0" tIns="0" rIns="0" bIns="0"/>
          <a:lstStyle/>
          <a:p>
            <a:pPr algn="r"/>
            <a:fld id="{7597C999-954B-4974-ACF3-5CAA6D5E78A1}" type="slidenum">
              <a:rPr lang="pt-PT" sz="1400" b="0" strike="noStrike" spc="-1">
                <a:solidFill>
                  <a:srgbClr val="000000"/>
                </a:solidFill>
                <a:uFill>
                  <a:solidFill>
                    <a:srgbClr val="FFFFFF"/>
                  </a:solidFill>
                </a:uFill>
                <a:latin typeface="Arial"/>
              </a:rPr>
              <a:t>‹nº›</a:t>
            </a:fld>
            <a:endParaRPr lang="pt-PT" sz="1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Line 1"/>
          <p:cNvSpPr/>
          <p:nvPr/>
        </p:nvSpPr>
        <p:spPr>
          <a:xfrm>
            <a:off x="8762760" y="0"/>
            <a:ext cx="360" cy="6858000"/>
          </a:xfrm>
          <a:prstGeom prst="line">
            <a:avLst/>
          </a:prstGeom>
          <a:ln w="38160">
            <a:solidFill>
              <a:srgbClr val="C0E4AF"/>
            </a:solidFill>
            <a:round/>
          </a:ln>
        </p:spPr>
        <p:style>
          <a:lnRef idx="0">
            <a:scrgbClr r="0" g="0" b="0"/>
          </a:lnRef>
          <a:fillRef idx="0">
            <a:scrgbClr r="0" g="0" b="0"/>
          </a:fillRef>
          <a:effectRef idx="0">
            <a:scrgbClr r="0" g="0" b="0"/>
          </a:effectRef>
          <a:fontRef idx="minor"/>
        </p:style>
      </p:sp>
      <p:sp>
        <p:nvSpPr>
          <p:cNvPr id="43" name="Line 2"/>
          <p:cNvSpPr/>
          <p:nvPr/>
        </p:nvSpPr>
        <p:spPr>
          <a:xfrm>
            <a:off x="75960" y="0"/>
            <a:ext cx="360" cy="6858000"/>
          </a:xfrm>
          <a:prstGeom prst="line">
            <a:avLst/>
          </a:prstGeom>
          <a:ln w="57240">
            <a:solidFill>
              <a:srgbClr val="C0E4AF"/>
            </a:solidFill>
            <a:round/>
          </a:ln>
        </p:spPr>
        <p:style>
          <a:lnRef idx="0">
            <a:scrgbClr r="0" g="0" b="0"/>
          </a:lnRef>
          <a:fillRef idx="0">
            <a:scrgbClr r="0" g="0" b="0"/>
          </a:fillRef>
          <a:effectRef idx="0">
            <a:scrgbClr r="0" g="0" b="0"/>
          </a:effectRef>
          <a:fontRef idx="minor"/>
        </p:style>
      </p:sp>
      <p:sp>
        <p:nvSpPr>
          <p:cNvPr id="44" name="Line 3"/>
          <p:cNvSpPr/>
          <p:nvPr/>
        </p:nvSpPr>
        <p:spPr>
          <a:xfrm>
            <a:off x="8991360" y="0"/>
            <a:ext cx="360" cy="6858000"/>
          </a:xfrm>
          <a:prstGeom prst="line">
            <a:avLst/>
          </a:prstGeom>
          <a:ln w="19080">
            <a:solidFill>
              <a:srgbClr val="7FD13B"/>
            </a:solidFill>
            <a:round/>
          </a:ln>
        </p:spPr>
        <p:style>
          <a:lnRef idx="0">
            <a:scrgbClr r="0" g="0" b="0"/>
          </a:lnRef>
          <a:fillRef idx="0">
            <a:scrgbClr r="0" g="0" b="0"/>
          </a:fillRef>
          <a:effectRef idx="0">
            <a:scrgbClr r="0" g="0" b="0"/>
          </a:effectRef>
          <a:fontRef idx="minor"/>
        </p:style>
      </p:sp>
      <p:sp>
        <p:nvSpPr>
          <p:cNvPr id="45" name="CustomShape 4"/>
          <p:cNvSpPr/>
          <p:nvPr/>
        </p:nvSpPr>
        <p:spPr>
          <a:xfrm>
            <a:off x="8839080" y="0"/>
            <a:ext cx="304560" cy="6857640"/>
          </a:xfrm>
          <a:prstGeom prst="rect">
            <a:avLst/>
          </a:prstGeom>
          <a:solidFill>
            <a:srgbClr val="C0E4AF">
              <a:alpha val="87000"/>
            </a:srgbClr>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46" name="Line 5"/>
          <p:cNvSpPr/>
          <p:nvPr/>
        </p:nvSpPr>
        <p:spPr>
          <a:xfrm>
            <a:off x="8915400" y="0"/>
            <a:ext cx="360" cy="6858000"/>
          </a:xfrm>
          <a:prstGeom prst="line">
            <a:avLst/>
          </a:prstGeom>
          <a:ln w="9360">
            <a:solidFill>
              <a:srgbClr val="7FD13B"/>
            </a:solidFill>
            <a:round/>
          </a:ln>
        </p:spPr>
        <p:style>
          <a:lnRef idx="0">
            <a:scrgbClr r="0" g="0" b="0"/>
          </a:lnRef>
          <a:fillRef idx="0">
            <a:scrgbClr r="0" g="0" b="0"/>
          </a:fillRef>
          <a:effectRef idx="0">
            <a:scrgbClr r="0" g="0" b="0"/>
          </a:effectRef>
          <a:fontRef idx="minor"/>
        </p:style>
      </p:sp>
      <p:sp>
        <p:nvSpPr>
          <p:cNvPr id="47" name="CustomShape 6"/>
          <p:cNvSpPr/>
          <p:nvPr/>
        </p:nvSpPr>
        <p:spPr>
          <a:xfrm>
            <a:off x="8156520" y="5715000"/>
            <a:ext cx="548280" cy="548280"/>
          </a:xfrm>
          <a:prstGeom prst="ellipse">
            <a:avLst/>
          </a:prstGeom>
          <a:solidFill>
            <a:srgbClr val="7FD13B"/>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48" name="PlaceHolder 7"/>
          <p:cNvSpPr>
            <a:spLocks noGrp="1"/>
          </p:cNvSpPr>
          <p:nvPr>
            <p:ph type="title"/>
          </p:nvPr>
        </p:nvSpPr>
        <p:spPr>
          <a:xfrm>
            <a:off x="2286000" y="3124080"/>
            <a:ext cx="6171840" cy="1893960"/>
          </a:xfrm>
          <a:prstGeom prst="rect">
            <a:avLst/>
          </a:prstGeom>
        </p:spPr>
        <p:txBody>
          <a:bodyPr lIns="90000" tIns="45000" rIns="90000" bIns="45000" anchor="b"/>
          <a:lstStyle/>
          <a:p>
            <a:pPr>
              <a:lnSpc>
                <a:spcPct val="100000"/>
              </a:lnSpc>
            </a:pPr>
            <a:r>
              <a:rPr lang="pt-PT" sz="3000" b="1" strike="noStrike" cap="small" spc="-1">
                <a:solidFill>
                  <a:srgbClr val="D6ECFF"/>
                </a:solidFill>
                <a:uFill>
                  <a:solidFill>
                    <a:srgbClr val="FFFFFF"/>
                  </a:solidFill>
                </a:uFill>
                <a:latin typeface="Calibri"/>
              </a:rPr>
              <a:t>Clique para editar o estilo</a:t>
            </a:r>
            <a:endParaRPr lang="pt-PT" sz="1800" b="0" strike="noStrike" spc="-1">
              <a:solidFill>
                <a:srgbClr val="FFFFFF"/>
              </a:solidFill>
              <a:uFill>
                <a:solidFill>
                  <a:srgbClr val="FFFFFF"/>
                </a:solidFill>
              </a:uFill>
              <a:latin typeface="Cambria"/>
            </a:endParaRPr>
          </a:p>
        </p:txBody>
      </p:sp>
      <p:sp>
        <p:nvSpPr>
          <p:cNvPr id="49" name="PlaceHolder 8"/>
          <p:cNvSpPr>
            <a:spLocks noGrp="1"/>
          </p:cNvSpPr>
          <p:nvPr>
            <p:ph type="dt"/>
          </p:nvPr>
        </p:nvSpPr>
        <p:spPr>
          <a:xfrm rot="5400000">
            <a:off x="7765200" y="1174320"/>
            <a:ext cx="2285640" cy="380520"/>
          </a:xfrm>
          <a:prstGeom prst="rect">
            <a:avLst/>
          </a:prstGeom>
        </p:spPr>
        <p:txBody>
          <a:bodyPr lIns="90000" tIns="45000" rIns="90000" bIns="45000" anchor="ctr"/>
          <a:lstStyle/>
          <a:p>
            <a:pPr algn="r">
              <a:lnSpc>
                <a:spcPct val="100000"/>
              </a:lnSpc>
            </a:pPr>
            <a:fld id="{33342392-A434-4B3E-BAAC-C076CAD9BCF8}" type="datetime">
              <a:rPr lang="pt-PT" sz="1200" b="0" strike="noStrike" spc="-1">
                <a:solidFill>
                  <a:srgbClr val="D6ECFF"/>
                </a:solidFill>
                <a:uFill>
                  <a:solidFill>
                    <a:srgbClr val="FFFFFF"/>
                  </a:solidFill>
                </a:uFill>
                <a:latin typeface="Cambria"/>
              </a:rPr>
              <a:t>20/11/2017</a:t>
            </a:fld>
            <a:endParaRPr lang="pt-PT" sz="1200" b="0" strike="noStrike" spc="-1">
              <a:solidFill>
                <a:srgbClr val="000000"/>
              </a:solidFill>
              <a:uFill>
                <a:solidFill>
                  <a:srgbClr val="FFFFFF"/>
                </a:solidFill>
              </a:uFill>
              <a:latin typeface="Times New Roman"/>
            </a:endParaRPr>
          </a:p>
        </p:txBody>
      </p:sp>
      <p:sp>
        <p:nvSpPr>
          <p:cNvPr id="50" name="PlaceHolder 9"/>
          <p:cNvSpPr>
            <a:spLocks noGrp="1"/>
          </p:cNvSpPr>
          <p:nvPr>
            <p:ph type="ftr"/>
          </p:nvPr>
        </p:nvSpPr>
        <p:spPr>
          <a:xfrm rot="5400000">
            <a:off x="7077240" y="4181400"/>
            <a:ext cx="3657240" cy="383760"/>
          </a:xfrm>
          <a:prstGeom prst="rect">
            <a:avLst/>
          </a:prstGeom>
        </p:spPr>
        <p:txBody>
          <a:bodyPr lIns="90000" tIns="45000" rIns="90000" bIns="45000" anchor="ctr"/>
          <a:lstStyle/>
          <a:p>
            <a:endParaRPr lang="pt-PT" sz="2400" b="0" strike="noStrike" spc="-1">
              <a:solidFill>
                <a:srgbClr val="000000"/>
              </a:solidFill>
              <a:uFill>
                <a:solidFill>
                  <a:srgbClr val="FFFFFF"/>
                </a:solidFill>
              </a:uFill>
              <a:latin typeface="Times New Roman"/>
            </a:endParaRPr>
          </a:p>
        </p:txBody>
      </p:sp>
      <p:sp>
        <p:nvSpPr>
          <p:cNvPr id="51" name="CustomShape 10"/>
          <p:cNvSpPr/>
          <p:nvPr/>
        </p:nvSpPr>
        <p:spPr>
          <a:xfrm>
            <a:off x="380880" y="0"/>
            <a:ext cx="609120" cy="6857640"/>
          </a:xfrm>
          <a:prstGeom prst="rect">
            <a:avLst/>
          </a:prstGeom>
          <a:solidFill>
            <a:srgbClr val="C0E4AF">
              <a:alpha val="54000"/>
            </a:srgbClr>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52" name="CustomShape 11"/>
          <p:cNvSpPr/>
          <p:nvPr/>
        </p:nvSpPr>
        <p:spPr>
          <a:xfrm>
            <a:off x="276480" y="0"/>
            <a:ext cx="104400" cy="6857640"/>
          </a:xfrm>
          <a:prstGeom prst="rect">
            <a:avLst/>
          </a:prstGeom>
          <a:solidFill>
            <a:srgbClr val="D7EDCE">
              <a:alpha val="36000"/>
            </a:srgbClr>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53" name="CustomShape 12"/>
          <p:cNvSpPr/>
          <p:nvPr/>
        </p:nvSpPr>
        <p:spPr>
          <a:xfrm>
            <a:off x="990720" y="0"/>
            <a:ext cx="181440" cy="6857640"/>
          </a:xfrm>
          <a:prstGeom prst="rect">
            <a:avLst/>
          </a:prstGeom>
          <a:solidFill>
            <a:srgbClr val="D7EDCE">
              <a:alpha val="70000"/>
            </a:srgbClr>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54" name="CustomShape 13"/>
          <p:cNvSpPr/>
          <p:nvPr/>
        </p:nvSpPr>
        <p:spPr>
          <a:xfrm>
            <a:off x="1141200" y="0"/>
            <a:ext cx="230040" cy="6857640"/>
          </a:xfrm>
          <a:prstGeom prst="rect">
            <a:avLst/>
          </a:prstGeom>
          <a:solidFill>
            <a:srgbClr val="ECF6E8">
              <a:alpha val="71000"/>
            </a:srgbClr>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55" name="Line 14"/>
          <p:cNvSpPr/>
          <p:nvPr/>
        </p:nvSpPr>
        <p:spPr>
          <a:xfrm>
            <a:off x="106200" y="0"/>
            <a:ext cx="360" cy="6858000"/>
          </a:xfrm>
          <a:prstGeom prst="line">
            <a:avLst/>
          </a:prstGeom>
          <a:ln w="57240">
            <a:solidFill>
              <a:srgbClr val="C0E4AF"/>
            </a:solidFill>
            <a:round/>
          </a:ln>
        </p:spPr>
        <p:style>
          <a:lnRef idx="0">
            <a:scrgbClr r="0" g="0" b="0"/>
          </a:lnRef>
          <a:fillRef idx="0">
            <a:scrgbClr r="0" g="0" b="0"/>
          </a:fillRef>
          <a:effectRef idx="0">
            <a:scrgbClr r="0" g="0" b="0"/>
          </a:effectRef>
          <a:fontRef idx="minor"/>
        </p:style>
      </p:sp>
      <p:sp>
        <p:nvSpPr>
          <p:cNvPr id="56" name="Line 15"/>
          <p:cNvSpPr/>
          <p:nvPr/>
        </p:nvSpPr>
        <p:spPr>
          <a:xfrm>
            <a:off x="914400" y="0"/>
            <a:ext cx="360" cy="6858000"/>
          </a:xfrm>
          <a:prstGeom prst="line">
            <a:avLst/>
          </a:prstGeom>
          <a:ln w="57240">
            <a:solidFill>
              <a:srgbClr val="ECF6E8"/>
            </a:solidFill>
            <a:round/>
          </a:ln>
        </p:spPr>
        <p:style>
          <a:lnRef idx="0">
            <a:scrgbClr r="0" g="0" b="0"/>
          </a:lnRef>
          <a:fillRef idx="0">
            <a:scrgbClr r="0" g="0" b="0"/>
          </a:fillRef>
          <a:effectRef idx="0">
            <a:scrgbClr r="0" g="0" b="0"/>
          </a:effectRef>
          <a:fontRef idx="minor"/>
        </p:style>
      </p:sp>
      <p:sp>
        <p:nvSpPr>
          <p:cNvPr id="57" name="Line 16"/>
          <p:cNvSpPr/>
          <p:nvPr/>
        </p:nvSpPr>
        <p:spPr>
          <a:xfrm>
            <a:off x="853920" y="0"/>
            <a:ext cx="360" cy="6858000"/>
          </a:xfrm>
          <a:prstGeom prst="line">
            <a:avLst/>
          </a:prstGeom>
          <a:ln w="57240">
            <a:solidFill>
              <a:srgbClr val="C0E4AF"/>
            </a:solidFill>
            <a:round/>
          </a:ln>
        </p:spPr>
        <p:style>
          <a:lnRef idx="0">
            <a:scrgbClr r="0" g="0" b="0"/>
          </a:lnRef>
          <a:fillRef idx="0">
            <a:scrgbClr r="0" g="0" b="0"/>
          </a:fillRef>
          <a:effectRef idx="0">
            <a:scrgbClr r="0" g="0" b="0"/>
          </a:effectRef>
          <a:fontRef idx="minor"/>
        </p:style>
      </p:sp>
      <p:sp>
        <p:nvSpPr>
          <p:cNvPr id="58" name="Line 17"/>
          <p:cNvSpPr/>
          <p:nvPr/>
        </p:nvSpPr>
        <p:spPr>
          <a:xfrm>
            <a:off x="1726560" y="0"/>
            <a:ext cx="360" cy="6858000"/>
          </a:xfrm>
          <a:prstGeom prst="line">
            <a:avLst/>
          </a:prstGeom>
          <a:ln w="28440">
            <a:solidFill>
              <a:srgbClr val="C0E4AF"/>
            </a:solidFill>
            <a:round/>
          </a:ln>
        </p:spPr>
        <p:style>
          <a:lnRef idx="0">
            <a:scrgbClr r="0" g="0" b="0"/>
          </a:lnRef>
          <a:fillRef idx="0">
            <a:scrgbClr r="0" g="0" b="0"/>
          </a:fillRef>
          <a:effectRef idx="0">
            <a:scrgbClr r="0" g="0" b="0"/>
          </a:effectRef>
          <a:fontRef idx="minor"/>
        </p:style>
      </p:sp>
      <p:sp>
        <p:nvSpPr>
          <p:cNvPr id="59" name="Line 18"/>
          <p:cNvSpPr/>
          <p:nvPr/>
        </p:nvSpPr>
        <p:spPr>
          <a:xfrm>
            <a:off x="1066680" y="0"/>
            <a:ext cx="360" cy="6858000"/>
          </a:xfrm>
          <a:prstGeom prst="line">
            <a:avLst/>
          </a:prstGeom>
          <a:ln w="9360">
            <a:solidFill>
              <a:srgbClr val="C0E4AF"/>
            </a:solidFill>
            <a:round/>
          </a:ln>
        </p:spPr>
        <p:style>
          <a:lnRef idx="0">
            <a:scrgbClr r="0" g="0" b="0"/>
          </a:lnRef>
          <a:fillRef idx="0">
            <a:scrgbClr r="0" g="0" b="0"/>
          </a:fillRef>
          <a:effectRef idx="0">
            <a:scrgbClr r="0" g="0" b="0"/>
          </a:effectRef>
          <a:fontRef idx="minor"/>
        </p:style>
      </p:sp>
      <p:sp>
        <p:nvSpPr>
          <p:cNvPr id="60" name="Line 19"/>
          <p:cNvSpPr/>
          <p:nvPr/>
        </p:nvSpPr>
        <p:spPr>
          <a:xfrm>
            <a:off x="9113760" y="0"/>
            <a:ext cx="360" cy="6858000"/>
          </a:xfrm>
          <a:prstGeom prst="line">
            <a:avLst/>
          </a:prstGeom>
          <a:ln w="57240">
            <a:solidFill>
              <a:srgbClr val="C0E4AF"/>
            </a:solidFill>
            <a:round/>
          </a:ln>
        </p:spPr>
        <p:style>
          <a:lnRef idx="0">
            <a:scrgbClr r="0" g="0" b="0"/>
          </a:lnRef>
          <a:fillRef idx="0">
            <a:scrgbClr r="0" g="0" b="0"/>
          </a:fillRef>
          <a:effectRef idx="0">
            <a:scrgbClr r="0" g="0" b="0"/>
          </a:effectRef>
          <a:fontRef idx="minor"/>
        </p:style>
      </p:sp>
      <p:sp>
        <p:nvSpPr>
          <p:cNvPr id="61" name="CustomShape 20"/>
          <p:cNvSpPr/>
          <p:nvPr/>
        </p:nvSpPr>
        <p:spPr>
          <a:xfrm>
            <a:off x="1219320" y="0"/>
            <a:ext cx="75960" cy="6857640"/>
          </a:xfrm>
          <a:prstGeom prst="rect">
            <a:avLst/>
          </a:prstGeom>
          <a:solidFill>
            <a:srgbClr val="C0E4AF">
              <a:alpha val="51000"/>
            </a:srgbClr>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62" name="CustomShape 21"/>
          <p:cNvSpPr/>
          <p:nvPr/>
        </p:nvSpPr>
        <p:spPr>
          <a:xfrm>
            <a:off x="609480" y="3429000"/>
            <a:ext cx="1294920" cy="1294920"/>
          </a:xfrm>
          <a:prstGeom prst="ellipse">
            <a:avLst/>
          </a:prstGeom>
          <a:solidFill>
            <a:srgbClr val="7FD13B"/>
          </a:solidFill>
          <a:ln w="3816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63" name="CustomShape 22"/>
          <p:cNvSpPr/>
          <p:nvPr/>
        </p:nvSpPr>
        <p:spPr>
          <a:xfrm>
            <a:off x="1309680" y="4866840"/>
            <a:ext cx="641160" cy="641160"/>
          </a:xfrm>
          <a:prstGeom prst="ellipse">
            <a:avLst/>
          </a:prstGeom>
          <a:solidFill>
            <a:srgbClr val="7FD13B"/>
          </a:solidFill>
          <a:ln w="2844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64" name="CustomShape 23"/>
          <p:cNvSpPr/>
          <p:nvPr/>
        </p:nvSpPr>
        <p:spPr>
          <a:xfrm>
            <a:off x="1091160" y="5500800"/>
            <a:ext cx="136800" cy="136800"/>
          </a:xfrm>
          <a:prstGeom prst="ellipse">
            <a:avLst/>
          </a:prstGeom>
          <a:solidFill>
            <a:srgbClr val="7FD13B"/>
          </a:solid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65" name="CustomShape 24"/>
          <p:cNvSpPr/>
          <p:nvPr/>
        </p:nvSpPr>
        <p:spPr>
          <a:xfrm>
            <a:off x="1664280" y="5788080"/>
            <a:ext cx="273960" cy="273960"/>
          </a:xfrm>
          <a:prstGeom prst="ellipse">
            <a:avLst/>
          </a:prstGeom>
          <a:solidFill>
            <a:srgbClr val="7FD13B"/>
          </a:solidFill>
          <a:ln w="1260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66" name="CustomShape 25"/>
          <p:cNvSpPr/>
          <p:nvPr/>
        </p:nvSpPr>
        <p:spPr>
          <a:xfrm>
            <a:off x="1905120" y="4495680"/>
            <a:ext cx="365400" cy="365400"/>
          </a:xfrm>
          <a:prstGeom prst="ellipse">
            <a:avLst/>
          </a:prstGeom>
          <a:solidFill>
            <a:srgbClr val="7FD13B"/>
          </a:solidFill>
          <a:ln w="28440">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67" name="PlaceHolder 26"/>
          <p:cNvSpPr>
            <a:spLocks noGrp="1"/>
          </p:cNvSpPr>
          <p:nvPr>
            <p:ph type="sldNum"/>
          </p:nvPr>
        </p:nvSpPr>
        <p:spPr>
          <a:xfrm>
            <a:off x="1325520" y="4928760"/>
            <a:ext cx="609120" cy="517320"/>
          </a:xfrm>
          <a:prstGeom prst="rect">
            <a:avLst/>
          </a:prstGeom>
        </p:spPr>
        <p:txBody>
          <a:bodyPr lIns="90000" tIns="45000" rIns="90000" bIns="45000" anchor="ctr"/>
          <a:lstStyle/>
          <a:p>
            <a:pPr algn="ctr">
              <a:lnSpc>
                <a:spcPct val="100000"/>
              </a:lnSpc>
            </a:pPr>
            <a:fld id="{15E88D16-E3E4-408C-B655-F81909661DDB}" type="slidenum">
              <a:rPr lang="pt-PT" sz="1400" b="1" strike="noStrike" spc="-1">
                <a:solidFill>
                  <a:srgbClr val="FFFFFF"/>
                </a:solidFill>
                <a:uFill>
                  <a:solidFill>
                    <a:srgbClr val="FFFFFF"/>
                  </a:solidFill>
                </a:uFill>
                <a:latin typeface="Cambria"/>
              </a:rPr>
              <a:t>‹nº›</a:t>
            </a:fld>
            <a:endParaRPr lang="pt-PT" sz="1400" b="0" strike="noStrike" spc="-1">
              <a:solidFill>
                <a:srgbClr val="000000"/>
              </a:solidFill>
              <a:uFill>
                <a:solidFill>
                  <a:srgbClr val="FFFFFF"/>
                </a:solidFill>
              </a:uFill>
              <a:latin typeface="Times New Roman"/>
            </a:endParaRPr>
          </a:p>
        </p:txBody>
      </p:sp>
      <p:sp>
        <p:nvSpPr>
          <p:cNvPr id="68" name="PlaceHolder 27"/>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pt-PT" sz="2400" b="0" strike="noStrike" spc="-1">
                <a:solidFill>
                  <a:srgbClr val="FFFFFF"/>
                </a:solidFill>
                <a:uFill>
                  <a:solidFill>
                    <a:srgbClr val="FFFFFF"/>
                  </a:solidFill>
                </a:uFill>
                <a:latin typeface="Cambria"/>
              </a:rPr>
              <a:t>Clique para editar o formato de texto dos tópicos</a:t>
            </a:r>
          </a:p>
          <a:p>
            <a:pPr marL="864000" lvl="1" indent="-324000">
              <a:buClr>
                <a:srgbClr val="000000"/>
              </a:buClr>
              <a:buSzPct val="75000"/>
              <a:buFont typeface="Symbol" charset="2"/>
              <a:buChar char=""/>
            </a:pPr>
            <a:r>
              <a:rPr lang="pt-PT" sz="1800" b="0" strike="noStrike" spc="-1">
                <a:solidFill>
                  <a:srgbClr val="FFFFFF"/>
                </a:solidFill>
                <a:uFill>
                  <a:solidFill>
                    <a:srgbClr val="FFFFFF"/>
                  </a:solidFill>
                </a:uFill>
                <a:latin typeface="Cambria"/>
              </a:rPr>
              <a:t>Segundo nível de tópicos</a:t>
            </a:r>
          </a:p>
          <a:p>
            <a:pPr marL="1296000" lvl="2" indent="-288000">
              <a:buClr>
                <a:srgbClr val="000000"/>
              </a:buClr>
              <a:buSzPct val="45000"/>
              <a:buFont typeface="Wingdings" charset="2"/>
              <a:buChar char=""/>
            </a:pPr>
            <a:r>
              <a:rPr lang="pt-PT" sz="1800" b="0" strike="noStrike" spc="-1">
                <a:solidFill>
                  <a:srgbClr val="FFFFFF"/>
                </a:solidFill>
                <a:uFill>
                  <a:solidFill>
                    <a:srgbClr val="FFFFFF"/>
                  </a:solidFill>
                </a:uFill>
                <a:latin typeface="Cambria"/>
              </a:rPr>
              <a:t>Terceiro nível de tópicos</a:t>
            </a:r>
          </a:p>
          <a:p>
            <a:pPr marL="1728000" lvl="3" indent="-216000">
              <a:buClr>
                <a:srgbClr val="000000"/>
              </a:buClr>
              <a:buSzPct val="75000"/>
              <a:buFont typeface="Symbol" charset="2"/>
              <a:buChar char=""/>
            </a:pPr>
            <a:r>
              <a:rPr lang="pt-PT" sz="1600" b="0" strike="noStrike" spc="-1">
                <a:solidFill>
                  <a:srgbClr val="FFFFFF"/>
                </a:solidFill>
                <a:uFill>
                  <a:solidFill>
                    <a:srgbClr val="FFFFFF"/>
                  </a:solidFill>
                </a:uFill>
                <a:latin typeface="Cambria"/>
              </a:rPr>
              <a:t>Quarto nível de tópicos</a:t>
            </a:r>
          </a:p>
          <a:p>
            <a:pPr marL="2160000" lvl="4" indent="-216000">
              <a:buClr>
                <a:srgbClr val="000000"/>
              </a:buClr>
              <a:buSzPct val="45000"/>
              <a:buFont typeface="Wingdings" charset="2"/>
              <a:buChar char=""/>
            </a:pPr>
            <a:r>
              <a:rPr lang="pt-PT" sz="2000" b="0" strike="noStrike" spc="-1">
                <a:solidFill>
                  <a:srgbClr val="FFFFFF"/>
                </a:solidFill>
                <a:uFill>
                  <a:solidFill>
                    <a:srgbClr val="FFFFFF"/>
                  </a:solidFill>
                </a:uFill>
                <a:latin typeface="Cambria"/>
              </a:rPr>
              <a:t>Quinto nível de tópicos</a:t>
            </a:r>
          </a:p>
          <a:p>
            <a:pPr marL="2592000" lvl="5" indent="-216000">
              <a:buClr>
                <a:srgbClr val="000000"/>
              </a:buClr>
              <a:buSzPct val="45000"/>
              <a:buFont typeface="Wingdings" charset="2"/>
              <a:buChar char=""/>
            </a:pPr>
            <a:r>
              <a:rPr lang="pt-PT" sz="2000" b="0" strike="noStrike" spc="-1">
                <a:solidFill>
                  <a:srgbClr val="FFFFFF"/>
                </a:solidFill>
                <a:uFill>
                  <a:solidFill>
                    <a:srgbClr val="FFFFFF"/>
                  </a:solidFill>
                </a:uFill>
                <a:latin typeface="Cambria"/>
              </a:rPr>
              <a:t>Sexto nível de tópicos</a:t>
            </a:r>
          </a:p>
          <a:p>
            <a:pPr marL="3024000" lvl="6" indent="-216000">
              <a:buClr>
                <a:srgbClr val="000000"/>
              </a:buClr>
              <a:buSzPct val="45000"/>
              <a:buFont typeface="Wingdings" charset="2"/>
              <a:buChar char=""/>
            </a:pPr>
            <a:r>
              <a:rPr lang="pt-PT" sz="2000" b="0" strike="noStrike" spc="-1">
                <a:solidFill>
                  <a:srgbClr val="FFFFFF"/>
                </a:solidFill>
                <a:uFill>
                  <a:solidFill>
                    <a:srgbClr val="FFFFFF"/>
                  </a:solidFill>
                </a:uFill>
                <a:latin typeface="Cambria"/>
              </a:rPr>
              <a:t>Sétimo nível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32000" y="1308240"/>
            <a:ext cx="1642680" cy="14997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António Barreto</a:t>
            </a:r>
            <a:endParaRPr lang="pt-PT" sz="1800" b="0" strike="noStrike" spc="-1">
              <a:solidFill>
                <a:srgbClr val="000000"/>
              </a:solidFill>
              <a:uFill>
                <a:solidFill>
                  <a:srgbClr val="FFFFFF"/>
                </a:solidFill>
              </a:uFill>
              <a:latin typeface="Arial"/>
            </a:endParaRPr>
          </a:p>
        </p:txBody>
      </p:sp>
      <p:sp>
        <p:nvSpPr>
          <p:cNvPr id="111" name="CustomShape 2"/>
          <p:cNvSpPr/>
          <p:nvPr/>
        </p:nvSpPr>
        <p:spPr>
          <a:xfrm>
            <a:off x="1800000" y="574200"/>
            <a:ext cx="5714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3200" b="1" strike="noStrike" spc="49">
                <a:solidFill>
                  <a:srgbClr val="FF0079"/>
                </a:solidFill>
                <a:uFill>
                  <a:solidFill>
                    <a:srgbClr val="FFFFFF"/>
                  </a:solidFill>
                </a:uFill>
                <a:latin typeface="Calibri"/>
              </a:rPr>
              <a:t>Escola José Régio</a:t>
            </a:r>
            <a:endParaRPr lang="pt-PT" sz="1800" b="0" strike="noStrike" spc="-1">
              <a:solidFill>
                <a:srgbClr val="000000"/>
              </a:solidFill>
              <a:uFill>
                <a:solidFill>
                  <a:srgbClr val="FFFFFF"/>
                </a:solidFill>
              </a:uFill>
              <a:latin typeface="Arial"/>
            </a:endParaRPr>
          </a:p>
        </p:txBody>
      </p:sp>
      <p:sp>
        <p:nvSpPr>
          <p:cNvPr id="112" name="CustomShape 3"/>
          <p:cNvSpPr/>
          <p:nvPr/>
        </p:nvSpPr>
        <p:spPr>
          <a:xfrm>
            <a:off x="3816000" y="3503880"/>
            <a:ext cx="41911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400" b="1" strike="noStrike" spc="-1">
                <a:solidFill>
                  <a:srgbClr val="FF095D"/>
                </a:solidFill>
                <a:uFill>
                  <a:solidFill>
                    <a:srgbClr val="FFFFFF"/>
                  </a:solidFill>
                </a:uFill>
                <a:latin typeface="Calibri"/>
              </a:rPr>
              <a:t>EMPREGADO DE MESA E BAR</a:t>
            </a:r>
            <a:endParaRPr lang="pt-PT" sz="1800" b="0" strike="noStrike" spc="-1">
              <a:solidFill>
                <a:srgbClr val="000000"/>
              </a:solidFill>
              <a:uFill>
                <a:solidFill>
                  <a:srgbClr val="FFFFFF"/>
                </a:solidFill>
              </a:uFill>
              <a:latin typeface="Arial"/>
            </a:endParaRPr>
          </a:p>
        </p:txBody>
      </p:sp>
      <p:pic>
        <p:nvPicPr>
          <p:cNvPr id="113" name="Picture 7"/>
          <p:cNvPicPr/>
          <p:nvPr/>
        </p:nvPicPr>
        <p:blipFill>
          <a:blip r:embed="rId2"/>
          <a:stretch/>
        </p:blipFill>
        <p:spPr>
          <a:xfrm>
            <a:off x="3467160" y="4896000"/>
            <a:ext cx="1356840" cy="872640"/>
          </a:xfrm>
          <a:prstGeom prst="rect">
            <a:avLst/>
          </a:prstGeom>
          <a:ln w="9360">
            <a:noFill/>
          </a:ln>
        </p:spPr>
      </p:pic>
      <p:pic>
        <p:nvPicPr>
          <p:cNvPr id="114" name="Picture 8"/>
          <p:cNvPicPr/>
          <p:nvPr/>
        </p:nvPicPr>
        <p:blipFill>
          <a:blip r:embed="rId3"/>
          <a:stretch/>
        </p:blipFill>
        <p:spPr>
          <a:xfrm>
            <a:off x="5060520" y="4896000"/>
            <a:ext cx="1347480" cy="856800"/>
          </a:xfrm>
          <a:prstGeom prst="rect">
            <a:avLst/>
          </a:prstGeom>
          <a:ln w="9360">
            <a:noFill/>
          </a:ln>
        </p:spPr>
      </p:pic>
      <p:pic>
        <p:nvPicPr>
          <p:cNvPr id="115" name="Picture 9"/>
          <p:cNvPicPr/>
          <p:nvPr/>
        </p:nvPicPr>
        <p:blipFill>
          <a:blip r:embed="rId4"/>
          <a:stretch/>
        </p:blipFill>
        <p:spPr>
          <a:xfrm>
            <a:off x="6552000" y="4896000"/>
            <a:ext cx="1429920" cy="856800"/>
          </a:xfrm>
          <a:prstGeom prst="rect">
            <a:avLst/>
          </a:prstGeom>
          <a:ln w="9360">
            <a:noFill/>
          </a:ln>
        </p:spPr>
      </p:pic>
      <p:sp>
        <p:nvSpPr>
          <p:cNvPr id="116" name="CustomShape 4"/>
          <p:cNvSpPr/>
          <p:nvPr/>
        </p:nvSpPr>
        <p:spPr>
          <a:xfrm>
            <a:off x="2071800" y="6000840"/>
            <a:ext cx="6000480" cy="333720"/>
          </a:xfrm>
          <a:prstGeom prst="rect">
            <a:avLst/>
          </a:prstGeom>
          <a:solidFill>
            <a:srgbClr val="EA157A"/>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1600" b="1" strike="noStrike" spc="-1">
                <a:solidFill>
                  <a:srgbClr val="000000"/>
                </a:solidFill>
                <a:uFill>
                  <a:solidFill>
                    <a:srgbClr val="FFFFFF"/>
                  </a:solidFill>
                </a:uFill>
                <a:latin typeface="Cambria"/>
              </a:rPr>
              <a:t>Disciplina: Serviço de cafetaria, balcão e mesa na restauração</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3" presetClass="entr" presetSubtype="1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linds(horizontal)">
                                      <p:cBhvr additive="repl">
                                        <p:cTn id="7" dur="500"/>
                                        <p:tgtEl>
                                          <p:spTgt spid="111"/>
                                        </p:tgtEl>
                                      </p:cBhvr>
                                    </p:animEffect>
                                  </p:childTnLst>
                                </p:cTn>
                              </p:par>
                            </p:childTnLst>
                          </p:cTn>
                        </p:par>
                        <p:par>
                          <p:cTn id="8" fill="freeze">
                            <p:stCondLst>
                              <p:cond delay="500"/>
                            </p:stCondLst>
                            <p:childTnLst>
                              <p:par>
                                <p:cTn id="9" presetID="19" presetClass="entr" presetSubtype="10"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repl">
                                        <p:cTn id="11" dur="5000" fill="hold"/>
                                        <p:tgtEl>
                                          <p:spTgt spid="110"/>
                                        </p:tgtEl>
                                        <p:attrNameLst>
                                          <p:attrName/>
                                        </p:attrNameLst>
                                      </p:cBhvr>
                                      <p:tavLst>
                                        <p:tav tm="0" fmla="width*sin(2.5*pi*$)">
                                          <p:val>
                                            <p:strVal val="0"/>
                                          </p:val>
                                        </p:tav>
                                        <p:tav tm="100000" fmla="width*sin(2.5*pi*$)">
                                          <p:val>
                                            <p:strVal val="1"/>
                                          </p:val>
                                        </p:tav>
                                      </p:tavLst>
                                    </p:anim>
                                    <p:anim calcmode="lin" valueType="num">
                                      <p:cBhvr additive="repl">
                                        <p:cTn id="12" dur="5000" fill="hold"/>
                                        <p:tgtEl>
                                          <p:spTgt spid="110"/>
                                        </p:tgtEl>
                                        <p:attrNameLst>
                                          <p:attrName/>
                                        </p:attrNameLst>
                                      </p:cBhvr>
                                      <p:tavLst>
                                        <p:tav tm="0">
                                          <p:val>
                                            <p:strVal val="#ppt_h"/>
                                          </p:val>
                                        </p:tav>
                                        <p:tav tm="100000">
                                          <p:val>
                                            <p:strVal val="#ppt_h"/>
                                          </p:val>
                                        </p:tav>
                                      </p:tavLst>
                                    </p:anim>
                                  </p:childTnLst>
                                </p:cTn>
                              </p:par>
                            </p:childTnLst>
                          </p:cTn>
                        </p:par>
                        <p:par>
                          <p:cTn id="13" fill="freeze">
                            <p:stCondLst>
                              <p:cond delay="5500"/>
                            </p:stCondLst>
                            <p:childTnLst>
                              <p:par>
                                <p:cTn id="14" presetID="27" presetClass="entr" fill="hold" nodeType="afterEffect">
                                  <p:stCondLst>
                                    <p:cond delay="0"/>
                                  </p:stCondLst>
                                  <p:childTnLst>
                                    <p:set>
                                      <p:cBhvr>
                                        <p:cTn id="15" dur="1" fill="hold">
                                          <p:stCondLst>
                                            <p:cond delay="0"/>
                                          </p:stCondLst>
                                        </p:cTn>
                                        <p:tgtEl>
                                          <p:spTgt spid="112"/>
                                        </p:tgtEl>
                                        <p:attrNameLst>
                                          <p:attrName>style.visibility</p:attrName>
                                        </p:attrNameLst>
                                      </p:cBhvr>
                                      <p:to>
                                        <p:strVal val="visible"/>
                                      </p:to>
                                    </p:set>
                                    <p:anim calcmode="discrete" valueType="clr">
                                      <p:cBhvr additive="repl">
                                        <p:cTn id="16" dur="80"/>
                                        <p:tgtEl>
                                          <p:spTgt spid="112"/>
                                        </p:tgtEl>
                                        <p:attrNameLst>
                                          <p:attrName/>
                                        </p:attrNameLst>
                                      </p:cBhvr>
                                      <p:tavLst>
                                        <p:tav tm="0">
                                          <p:val>
                                            <p:strVal val="rgb(122,21,-22)"/>
                                          </p:val>
                                        </p:tav>
                                        <p:tav tm="50000">
                                          <p:val>
                                            <p:strVal val="rgb(3,-120,-21)"/>
                                          </p:val>
                                        </p:tav>
                                      </p:tavLst>
                                    </p:anim>
                                    <p:anim calcmode="discrete" valueType="clr">
                                      <p:cBhvr additive="repl">
                                        <p:cTn id="17" dur="80"/>
                                        <p:tgtEl>
                                          <p:spTgt spid="112"/>
                                        </p:tgtEl>
                                        <p:attrNameLst>
                                          <p:attrName/>
                                        </p:attrNameLst>
                                      </p:cBhvr>
                                      <p:tavLst>
                                        <p:tav tm="0">
                                          <p:val>
                                            <p:strVal val="rgb(122,21,-22)"/>
                                          </p:val>
                                        </p:tav>
                                        <p:tav tm="50000">
                                          <p:val>
                                            <p:strVal val="rgb(3,-120,-21)"/>
                                          </p:val>
                                        </p:tav>
                                      </p:tavLst>
                                    </p:anim>
                                    <p:set>
                                      <p:cBhvr>
                                        <p:cTn id="18" dur="80"/>
                                        <p:tgtEl>
                                          <p:spTgt spid="112"/>
                                        </p:tgtEl>
                                        <p:attrNameLst>
                                          <p:attrName/>
                                        </p:attrNameLst>
                                      </p:cBhvr>
                                    </p:set>
                                  </p:childTnLst>
                                </p:cTn>
                              </p:par>
                            </p:childTnLst>
                          </p:cTn>
                        </p:par>
                        <p:par>
                          <p:cTn id="19" fill="freeze">
                            <p:stCondLst>
                              <p:cond delay="5580"/>
                            </p:stCondLst>
                            <p:childTnLst>
                              <p:par>
                                <p:cTn id="20" presetID="4" presetClass="entr" presetSubtype="16" fill="hold" nodeType="after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out" filter="box(in)">
                                      <p:cBhvr additive="repl">
                                        <p:cTn id="22" dur="2000"/>
                                        <p:tgtEl>
                                          <p:spTgt spid="113"/>
                                        </p:tgtEl>
                                      </p:cBhvr>
                                    </p:animEffect>
                                  </p:childTnLst>
                                </p:cTn>
                              </p:par>
                              <p:par>
                                <p:cTn id="23" presetID="4" presetClass="entr" presetSubtype="16"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out" filter="box(in)">
                                      <p:cBhvr additive="repl">
                                        <p:cTn id="25" dur="2000"/>
                                        <p:tgtEl>
                                          <p:spTgt spid="114"/>
                                        </p:tgtEl>
                                      </p:cBhvr>
                                    </p:animEffect>
                                  </p:childTnLst>
                                </p:cTn>
                              </p:par>
                              <p:par>
                                <p:cTn id="26" presetID="4" presetClass="entr" presetSubtype="16"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out" filter="box(in)">
                                      <p:cBhvr additive="repl">
                                        <p:cTn id="28" dur="3000"/>
                                        <p:tgtEl>
                                          <p:spTgt spid="115"/>
                                        </p:tgtEl>
                                      </p:cBhvr>
                                    </p:animEffect>
                                  </p:childTnLst>
                                </p:cTn>
                              </p:par>
                            </p:childTnLst>
                          </p:cTn>
                        </p:par>
                        <p:par>
                          <p:cTn id="29" fill="freeze">
                            <p:stCondLst>
                              <p:cond delay="8580"/>
                            </p:stCondLst>
                            <p:childTnLst>
                              <p:par>
                                <p:cTn id="30" presetID="27" presetClass="entr" fill="hold" nodeType="afterEffect">
                                  <p:stCondLst>
                                    <p:cond delay="0"/>
                                  </p:stCondLst>
                                  <p:childTnLst>
                                    <p:set>
                                      <p:cBhvr>
                                        <p:cTn id="31" dur="1" fill="hold">
                                          <p:stCondLst>
                                            <p:cond delay="0"/>
                                          </p:stCondLst>
                                        </p:cTn>
                                        <p:tgtEl>
                                          <p:spTgt spid="116"/>
                                        </p:tgtEl>
                                        <p:attrNameLst>
                                          <p:attrName>style.visibility</p:attrName>
                                        </p:attrNameLst>
                                      </p:cBhvr>
                                      <p:to>
                                        <p:strVal val="visible"/>
                                      </p:to>
                                    </p:set>
                                    <p:anim calcmode="discrete" valueType="clr">
                                      <p:cBhvr additive="repl">
                                        <p:cTn id="32" dur="80"/>
                                        <p:tgtEl>
                                          <p:spTgt spid="116"/>
                                        </p:tgtEl>
                                        <p:attrNameLst>
                                          <p:attrName/>
                                        </p:attrNameLst>
                                      </p:cBhvr>
                                      <p:tavLst>
                                        <p:tav tm="0">
                                          <p:val>
                                            <p:strVal val="rgb(122,21,-22)"/>
                                          </p:val>
                                        </p:tav>
                                        <p:tav tm="50000">
                                          <p:val>
                                            <p:strVal val="rgb(3,-120,-21)"/>
                                          </p:val>
                                        </p:tav>
                                      </p:tavLst>
                                    </p:anim>
                                    <p:anim calcmode="discrete" valueType="clr">
                                      <p:cBhvr additive="repl">
                                        <p:cTn id="33" dur="80"/>
                                        <p:tgtEl>
                                          <p:spTgt spid="116"/>
                                        </p:tgtEl>
                                        <p:attrNameLst>
                                          <p:attrName/>
                                        </p:attrNameLst>
                                      </p:cBhvr>
                                      <p:tavLst>
                                        <p:tav tm="0">
                                          <p:val>
                                            <p:strVal val="rgb(122,21,-22)"/>
                                          </p:val>
                                        </p:tav>
                                        <p:tav tm="50000">
                                          <p:val>
                                            <p:strVal val="rgb(3,-120,-21)"/>
                                          </p:val>
                                        </p:tav>
                                      </p:tavLst>
                                    </p:anim>
                                    <p:set>
                                      <p:cBhvr>
                                        <p:cTn id="34" dur="80"/>
                                        <p:tgtEl>
                                          <p:spTgt spid="11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512000" y="648000"/>
            <a:ext cx="6408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42" name="CustomShape 2"/>
          <p:cNvSpPr/>
          <p:nvPr/>
        </p:nvSpPr>
        <p:spPr>
          <a:xfrm>
            <a:off x="1512000" y="1681920"/>
            <a:ext cx="692928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A hotelaria não evoluiu apenas em capacidade e localização, mas também na qualidade dos serviços, pois jamais será uma exploração familiar mas sim uma indústria que, como qualquer outra, requer profissionais qualificados e com amor à profissão.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 hotel já não é apenas o local onde se dorme e por vezes se come, mas sim também o local de encontro e convívio, de diversão e pratica desportiva, o centro de negócios e reuniões de trabalho, etc.</a:t>
            </a:r>
            <a:endParaRPr lang="pt-PT" sz="1800" b="0" strike="noStrike" spc="-1">
              <a:solidFill>
                <a:srgbClr val="000000"/>
              </a:solidFill>
              <a:uFill>
                <a:solidFill>
                  <a:srgbClr val="FFFFFF"/>
                </a:solidFill>
              </a:uFill>
              <a:latin typeface="Arial"/>
            </a:endParaRPr>
          </a:p>
        </p:txBody>
      </p:sp>
      <p:sp>
        <p:nvSpPr>
          <p:cNvPr id="143"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discrete" valueType="clr">
                                      <p:cBhvr additive="repl">
                                        <p:cTn id="7" dur="80"/>
                                        <p:tgtEl>
                                          <p:spTgt spid="141"/>
                                        </p:tgtEl>
                                        <p:attrNameLst>
                                          <p:attrName/>
                                        </p:attrNameLst>
                                      </p:cBhvr>
                                      <p:tavLst>
                                        <p:tav tm="0">
                                          <p:val>
                                            <p:strVal val="rgb(122,21,-22)"/>
                                          </p:val>
                                        </p:tav>
                                        <p:tav tm="50000">
                                          <p:val>
                                            <p:strVal val="rgb(3,-120,-21)"/>
                                          </p:val>
                                        </p:tav>
                                      </p:tavLst>
                                    </p:anim>
                                    <p:anim calcmode="discrete" valueType="clr">
                                      <p:cBhvr additive="repl">
                                        <p:cTn id="8" dur="80"/>
                                        <p:tgtEl>
                                          <p:spTgt spid="141"/>
                                        </p:tgtEl>
                                        <p:attrNameLst>
                                          <p:attrName/>
                                        </p:attrNameLst>
                                      </p:cBhvr>
                                      <p:tavLst>
                                        <p:tav tm="0">
                                          <p:val>
                                            <p:strVal val="rgb(122,21,-22)"/>
                                          </p:val>
                                        </p:tav>
                                        <p:tav tm="50000">
                                          <p:val>
                                            <p:strVal val="rgb(3,-120,-21)"/>
                                          </p:val>
                                        </p:tav>
                                      </p:tavLst>
                                    </p:anim>
                                    <p:set>
                                      <p:cBhvr>
                                        <p:cTn id="9" dur="80"/>
                                        <p:tgtEl>
                                          <p:spTgt spid="14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42"/>
                                        </p:tgtEl>
                                        <p:attrNameLst>
                                          <p:attrName>style.visibility</p:attrName>
                                        </p:attrNameLst>
                                      </p:cBhvr>
                                      <p:to>
                                        <p:strVal val="visible"/>
                                      </p:to>
                                    </p:set>
                                    <p:anim calcmode="discrete" valueType="clr">
                                      <p:cBhvr additive="repl">
                                        <p:cTn id="13" dur="80"/>
                                        <p:tgtEl>
                                          <p:spTgt spid="142"/>
                                        </p:tgtEl>
                                        <p:attrNameLst>
                                          <p:attrName/>
                                        </p:attrNameLst>
                                      </p:cBhvr>
                                      <p:tavLst>
                                        <p:tav tm="0">
                                          <p:val>
                                            <p:strVal val="rgb(122,21,-22)"/>
                                          </p:val>
                                        </p:tav>
                                        <p:tav tm="50000">
                                          <p:val>
                                            <p:strVal val="rgb(3,-120,-21)"/>
                                          </p:val>
                                        </p:tav>
                                      </p:tavLst>
                                    </p:anim>
                                    <p:anim calcmode="discrete" valueType="clr">
                                      <p:cBhvr additive="repl">
                                        <p:cTn id="14" dur="80"/>
                                        <p:tgtEl>
                                          <p:spTgt spid="142"/>
                                        </p:tgtEl>
                                        <p:attrNameLst>
                                          <p:attrName/>
                                        </p:attrNameLst>
                                      </p:cBhvr>
                                      <p:tavLst>
                                        <p:tav tm="0">
                                          <p:val>
                                            <p:strVal val="rgb(122,21,-22)"/>
                                          </p:val>
                                        </p:tav>
                                        <p:tav tm="50000">
                                          <p:val>
                                            <p:strVal val="rgb(3,-120,-21)"/>
                                          </p:val>
                                        </p:tav>
                                      </p:tavLst>
                                    </p:anim>
                                    <p:set>
                                      <p:cBhvr>
                                        <p:cTn id="15" dur="80"/>
                                        <p:tgtEl>
                                          <p:spTgt spid="14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1714320" y="1214280"/>
            <a:ext cx="70005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Cafetaria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 empregado de mesa deve conhecer em quantidade e manipulação, como se preparam as bebidas que a cafetaria serve, quer ao pequeno-almoço ou ao lanche, etc.</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Equipamento necessário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 equipamento de cafetaria é muito variável de casa para casa, em função da evolução no fabrico de maquinaria.</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477"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78"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76"/>
                                        </p:tgtEl>
                                        <p:attrNameLst>
                                          <p:attrName>style.visibility</p:attrName>
                                        </p:attrNameLst>
                                      </p:cBhvr>
                                      <p:to>
                                        <p:strVal val="visible"/>
                                      </p:to>
                                    </p:set>
                                    <p:anim calcmode="discrete" valueType="clr">
                                      <p:cBhvr additive="repl">
                                        <p:cTn id="7" dur="80"/>
                                        <p:tgtEl>
                                          <p:spTgt spid="476"/>
                                        </p:tgtEl>
                                        <p:attrNameLst>
                                          <p:attrName/>
                                        </p:attrNameLst>
                                      </p:cBhvr>
                                      <p:tavLst>
                                        <p:tav tm="0">
                                          <p:val>
                                            <p:strVal val="rgb(122,21,-22)"/>
                                          </p:val>
                                        </p:tav>
                                        <p:tav tm="50000">
                                          <p:val>
                                            <p:strVal val="rgb(3,-120,-21)"/>
                                          </p:val>
                                        </p:tav>
                                      </p:tavLst>
                                    </p:anim>
                                    <p:anim calcmode="discrete" valueType="clr">
                                      <p:cBhvr additive="repl">
                                        <p:cTn id="8" dur="80"/>
                                        <p:tgtEl>
                                          <p:spTgt spid="476"/>
                                        </p:tgtEl>
                                        <p:attrNameLst>
                                          <p:attrName/>
                                        </p:attrNameLst>
                                      </p:cBhvr>
                                      <p:tavLst>
                                        <p:tav tm="0">
                                          <p:val>
                                            <p:strVal val="rgb(122,21,-22)"/>
                                          </p:val>
                                        </p:tav>
                                        <p:tav tm="50000">
                                          <p:val>
                                            <p:strVal val="rgb(3,-120,-21)"/>
                                          </p:val>
                                        </p:tav>
                                      </p:tavLst>
                                    </p:anim>
                                    <p:set>
                                      <p:cBhvr>
                                        <p:cTn id="9" dur="80"/>
                                        <p:tgtEl>
                                          <p:spTgt spid="47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1714320" y="1214280"/>
            <a:ext cx="700056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D3DD"/>
                </a:solidFill>
                <a:uFill>
                  <a:solidFill>
                    <a:srgbClr val="FFFFFF"/>
                  </a:solidFill>
                </a:uFill>
                <a:latin typeface="Cambria"/>
              </a:rPr>
              <a:t>Cafetaria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Deverá possuir:</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Banho-maria para café e leite ou “termo” para o mesmo efeito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Grelha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Torradeira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Máquina para café</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Moinho de café</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Fogão (se necessário)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Leiteiras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Cafeteira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Micro-ondas</a:t>
            </a:r>
            <a:endParaRPr lang="pt-PT" sz="1800" b="0" strike="noStrike" spc="-1">
              <a:solidFill>
                <a:srgbClr val="000000"/>
              </a:solidFill>
              <a:uFill>
                <a:solidFill>
                  <a:srgbClr val="FFFFFF"/>
                </a:solidFill>
              </a:uFill>
              <a:latin typeface="Arial"/>
            </a:endParaRPr>
          </a:p>
        </p:txBody>
      </p:sp>
      <p:sp>
        <p:nvSpPr>
          <p:cNvPr id="480"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81"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79"/>
                                        </p:tgtEl>
                                        <p:attrNameLst>
                                          <p:attrName>style.visibility</p:attrName>
                                        </p:attrNameLst>
                                      </p:cBhvr>
                                      <p:to>
                                        <p:strVal val="visible"/>
                                      </p:to>
                                    </p:set>
                                    <p:anim calcmode="discrete" valueType="clr">
                                      <p:cBhvr additive="repl">
                                        <p:cTn id="7" dur="80"/>
                                        <p:tgtEl>
                                          <p:spTgt spid="479"/>
                                        </p:tgtEl>
                                        <p:attrNameLst>
                                          <p:attrName/>
                                        </p:attrNameLst>
                                      </p:cBhvr>
                                      <p:tavLst>
                                        <p:tav tm="0">
                                          <p:val>
                                            <p:strVal val="rgb(122,21,-22)"/>
                                          </p:val>
                                        </p:tav>
                                        <p:tav tm="50000">
                                          <p:val>
                                            <p:strVal val="rgb(3,-120,-21)"/>
                                          </p:val>
                                        </p:tav>
                                      </p:tavLst>
                                    </p:anim>
                                    <p:anim calcmode="discrete" valueType="clr">
                                      <p:cBhvr additive="repl">
                                        <p:cTn id="8" dur="80"/>
                                        <p:tgtEl>
                                          <p:spTgt spid="479"/>
                                        </p:tgtEl>
                                        <p:attrNameLst>
                                          <p:attrName/>
                                        </p:attrNameLst>
                                      </p:cBhvr>
                                      <p:tavLst>
                                        <p:tav tm="0">
                                          <p:val>
                                            <p:strVal val="rgb(122,21,-22)"/>
                                          </p:val>
                                        </p:tav>
                                        <p:tav tm="50000">
                                          <p:val>
                                            <p:strVal val="rgb(3,-120,-21)"/>
                                          </p:val>
                                        </p:tav>
                                      </p:tavLst>
                                    </p:anim>
                                    <p:set>
                                      <p:cBhvr>
                                        <p:cTn id="9" dur="80"/>
                                        <p:tgtEl>
                                          <p:spTgt spid="47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1714320" y="1214280"/>
            <a:ext cx="7000560" cy="492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D3DD"/>
                </a:solidFill>
                <a:uFill>
                  <a:solidFill>
                    <a:srgbClr val="FFFFFF"/>
                  </a:solidFill>
                </a:uFill>
                <a:latin typeface="Cambria"/>
              </a:rPr>
              <a:t>Cafetaria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Material como: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Cafeteiras, leiteiras, bules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Cariocas para água quente</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Pratos de ovos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Oveiras para ovos quentes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Fiambreiras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Tábuas de pão, facas para o efeito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Batedores eléctricos ou simples e varas para o casos necessários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Liquidificadores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483"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84"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82"/>
                                        </p:tgtEl>
                                        <p:attrNameLst>
                                          <p:attrName>style.visibility</p:attrName>
                                        </p:attrNameLst>
                                      </p:cBhvr>
                                      <p:to>
                                        <p:strVal val="visible"/>
                                      </p:to>
                                    </p:set>
                                    <p:anim calcmode="discrete" valueType="clr">
                                      <p:cBhvr additive="repl">
                                        <p:cTn id="7" dur="80"/>
                                        <p:tgtEl>
                                          <p:spTgt spid="482"/>
                                        </p:tgtEl>
                                        <p:attrNameLst>
                                          <p:attrName/>
                                        </p:attrNameLst>
                                      </p:cBhvr>
                                      <p:tavLst>
                                        <p:tav tm="0">
                                          <p:val>
                                            <p:strVal val="rgb(122,21,-22)"/>
                                          </p:val>
                                        </p:tav>
                                        <p:tav tm="50000">
                                          <p:val>
                                            <p:strVal val="rgb(3,-120,-21)"/>
                                          </p:val>
                                        </p:tav>
                                      </p:tavLst>
                                    </p:anim>
                                    <p:anim calcmode="discrete" valueType="clr">
                                      <p:cBhvr additive="repl">
                                        <p:cTn id="8" dur="80"/>
                                        <p:tgtEl>
                                          <p:spTgt spid="482"/>
                                        </p:tgtEl>
                                        <p:attrNameLst>
                                          <p:attrName/>
                                        </p:attrNameLst>
                                      </p:cBhvr>
                                      <p:tavLst>
                                        <p:tav tm="0">
                                          <p:val>
                                            <p:strVal val="rgb(122,21,-22)"/>
                                          </p:val>
                                        </p:tav>
                                        <p:tav tm="50000">
                                          <p:val>
                                            <p:strVal val="rgb(3,-120,-21)"/>
                                          </p:val>
                                        </p:tav>
                                      </p:tavLst>
                                    </p:anim>
                                    <p:set>
                                      <p:cBhvr>
                                        <p:cTn id="9" dur="80"/>
                                        <p:tgtEl>
                                          <p:spTgt spid="48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1714320" y="1214280"/>
            <a:ext cx="7000560" cy="414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Economato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 economato, principal secção abastecedora, é responsável pela recepção e distribuição de todos os produtos.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É esta secção que, verifica a entrada de toda a gama de géneros e que controla a saída dos mesmos, para as várias secções. As entradas, são controladas por meio de notas de encomenda, notas de crédito ou facturas; saídas, por meio de requisições dos diversos sectores.</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486"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87"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85"/>
                                        </p:tgtEl>
                                        <p:attrNameLst>
                                          <p:attrName>style.visibility</p:attrName>
                                        </p:attrNameLst>
                                      </p:cBhvr>
                                      <p:to>
                                        <p:strVal val="visible"/>
                                      </p:to>
                                    </p:set>
                                    <p:anim calcmode="discrete" valueType="clr">
                                      <p:cBhvr additive="repl">
                                        <p:cTn id="7" dur="80"/>
                                        <p:tgtEl>
                                          <p:spTgt spid="485"/>
                                        </p:tgtEl>
                                        <p:attrNameLst>
                                          <p:attrName/>
                                        </p:attrNameLst>
                                      </p:cBhvr>
                                      <p:tavLst>
                                        <p:tav tm="0">
                                          <p:val>
                                            <p:strVal val="rgb(122,21,-22)"/>
                                          </p:val>
                                        </p:tav>
                                        <p:tav tm="50000">
                                          <p:val>
                                            <p:strVal val="rgb(3,-120,-21)"/>
                                          </p:val>
                                        </p:tav>
                                      </p:tavLst>
                                    </p:anim>
                                    <p:anim calcmode="discrete" valueType="clr">
                                      <p:cBhvr additive="repl">
                                        <p:cTn id="8" dur="80"/>
                                        <p:tgtEl>
                                          <p:spTgt spid="485"/>
                                        </p:tgtEl>
                                        <p:attrNameLst>
                                          <p:attrName/>
                                        </p:attrNameLst>
                                      </p:cBhvr>
                                      <p:tavLst>
                                        <p:tav tm="0">
                                          <p:val>
                                            <p:strVal val="rgb(122,21,-22)"/>
                                          </p:val>
                                        </p:tav>
                                        <p:tav tm="50000">
                                          <p:val>
                                            <p:strVal val="rgb(3,-120,-21)"/>
                                          </p:val>
                                        </p:tav>
                                      </p:tavLst>
                                    </p:anim>
                                    <p:set>
                                      <p:cBhvr>
                                        <p:cTn id="9" dur="80"/>
                                        <p:tgtEl>
                                          <p:spTgt spid="48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1714320" y="1214280"/>
            <a:ext cx="7000560" cy="414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Economato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 esta secção compete zelar pela boa conservação dos géneros adquiridos ou em stock, mesmo que nalguns casos tenha de solicitar a colaboração das secções consumidoras ou transformadoras, como: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Cozinha, Cafetaria, Pastelaria, Copa, Restaurante, Bar, Lavandaria, etc.</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489"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90"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88"/>
                                        </p:tgtEl>
                                        <p:attrNameLst>
                                          <p:attrName>style.visibility</p:attrName>
                                        </p:attrNameLst>
                                      </p:cBhvr>
                                      <p:to>
                                        <p:strVal val="visible"/>
                                      </p:to>
                                    </p:set>
                                    <p:anim calcmode="discrete" valueType="clr">
                                      <p:cBhvr additive="repl">
                                        <p:cTn id="7" dur="80"/>
                                        <p:tgtEl>
                                          <p:spTgt spid="488"/>
                                        </p:tgtEl>
                                        <p:attrNameLst>
                                          <p:attrName/>
                                        </p:attrNameLst>
                                      </p:cBhvr>
                                      <p:tavLst>
                                        <p:tav tm="0">
                                          <p:val>
                                            <p:strVal val="rgb(122,21,-22)"/>
                                          </p:val>
                                        </p:tav>
                                        <p:tav tm="50000">
                                          <p:val>
                                            <p:strVal val="rgb(3,-120,-21)"/>
                                          </p:val>
                                        </p:tav>
                                      </p:tavLst>
                                    </p:anim>
                                    <p:anim calcmode="discrete" valueType="clr">
                                      <p:cBhvr additive="repl">
                                        <p:cTn id="8" dur="80"/>
                                        <p:tgtEl>
                                          <p:spTgt spid="488"/>
                                        </p:tgtEl>
                                        <p:attrNameLst>
                                          <p:attrName/>
                                        </p:attrNameLst>
                                      </p:cBhvr>
                                      <p:tavLst>
                                        <p:tav tm="0">
                                          <p:val>
                                            <p:strVal val="rgb(122,21,-22)"/>
                                          </p:val>
                                        </p:tav>
                                        <p:tav tm="50000">
                                          <p:val>
                                            <p:strVal val="rgb(3,-120,-21)"/>
                                          </p:val>
                                        </p:tav>
                                      </p:tavLst>
                                    </p:anim>
                                    <p:set>
                                      <p:cBhvr>
                                        <p:cTn id="9" dur="80"/>
                                        <p:tgtEl>
                                          <p:spTgt spid="48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1714320" y="1214280"/>
            <a:ext cx="7000560" cy="414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Despensa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Sector dependente do economato onde se encontram os diversos produtos que podem ser diariamente requisitados pelas várias secções que deles necessitem.</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Além de produtos transformáveis, poderão ainda ser guardados objectos cuja utilização não seja constante e que ocupem espaços necessários aos diversos serviços do estabelecimento.</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492"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93"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91"/>
                                        </p:tgtEl>
                                        <p:attrNameLst>
                                          <p:attrName>style.visibility</p:attrName>
                                        </p:attrNameLst>
                                      </p:cBhvr>
                                      <p:to>
                                        <p:strVal val="visible"/>
                                      </p:to>
                                    </p:set>
                                    <p:anim calcmode="discrete" valueType="clr">
                                      <p:cBhvr additive="repl">
                                        <p:cTn id="7" dur="80"/>
                                        <p:tgtEl>
                                          <p:spTgt spid="491"/>
                                        </p:tgtEl>
                                        <p:attrNameLst>
                                          <p:attrName/>
                                        </p:attrNameLst>
                                      </p:cBhvr>
                                      <p:tavLst>
                                        <p:tav tm="0">
                                          <p:val>
                                            <p:strVal val="rgb(122,21,-22)"/>
                                          </p:val>
                                        </p:tav>
                                        <p:tav tm="50000">
                                          <p:val>
                                            <p:strVal val="rgb(3,-120,-21)"/>
                                          </p:val>
                                        </p:tav>
                                      </p:tavLst>
                                    </p:anim>
                                    <p:anim calcmode="discrete" valueType="clr">
                                      <p:cBhvr additive="repl">
                                        <p:cTn id="8" dur="80"/>
                                        <p:tgtEl>
                                          <p:spTgt spid="491"/>
                                        </p:tgtEl>
                                        <p:attrNameLst>
                                          <p:attrName/>
                                        </p:attrNameLst>
                                      </p:cBhvr>
                                      <p:tavLst>
                                        <p:tav tm="0">
                                          <p:val>
                                            <p:strVal val="rgb(122,21,-22)"/>
                                          </p:val>
                                        </p:tav>
                                        <p:tav tm="50000">
                                          <p:val>
                                            <p:strVal val="rgb(3,-120,-21)"/>
                                          </p:val>
                                        </p:tav>
                                      </p:tavLst>
                                    </p:anim>
                                    <p:set>
                                      <p:cBhvr>
                                        <p:cTn id="9" dur="80"/>
                                        <p:tgtEl>
                                          <p:spTgt spid="49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1714320" y="1214280"/>
            <a:ext cx="7000560" cy="53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Cave-do-dia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Subsecção de apoio ao restaurante, que tal, como o nome indica, possui um stock de bebidas, às temperaturas adequadas a que devem ser servidas, o que facilita o serviço. Esta dependência, deve estar situada, junto à sala de restaurante, para mais rápido acesso dos empregados que a ela tenham de recorrer. Ao definir a cave-do-dia, indica-se que esta secção, só deve fornecer bebidas e assim deveria ser efectivamente.</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495"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96"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94"/>
                                        </p:tgtEl>
                                        <p:attrNameLst>
                                          <p:attrName>style.visibility</p:attrName>
                                        </p:attrNameLst>
                                      </p:cBhvr>
                                      <p:to>
                                        <p:strVal val="visible"/>
                                      </p:to>
                                    </p:set>
                                    <p:anim calcmode="discrete" valueType="clr">
                                      <p:cBhvr additive="repl">
                                        <p:cTn id="7" dur="80"/>
                                        <p:tgtEl>
                                          <p:spTgt spid="494"/>
                                        </p:tgtEl>
                                        <p:attrNameLst>
                                          <p:attrName/>
                                        </p:attrNameLst>
                                      </p:cBhvr>
                                      <p:tavLst>
                                        <p:tav tm="0">
                                          <p:val>
                                            <p:strVal val="rgb(122,21,-22)"/>
                                          </p:val>
                                        </p:tav>
                                        <p:tav tm="50000">
                                          <p:val>
                                            <p:strVal val="rgb(3,-120,-21)"/>
                                          </p:val>
                                        </p:tav>
                                      </p:tavLst>
                                    </p:anim>
                                    <p:anim calcmode="discrete" valueType="clr">
                                      <p:cBhvr additive="repl">
                                        <p:cTn id="8" dur="80"/>
                                        <p:tgtEl>
                                          <p:spTgt spid="494"/>
                                        </p:tgtEl>
                                        <p:attrNameLst>
                                          <p:attrName/>
                                        </p:attrNameLst>
                                      </p:cBhvr>
                                      <p:tavLst>
                                        <p:tav tm="0">
                                          <p:val>
                                            <p:strVal val="rgb(122,21,-22)"/>
                                          </p:val>
                                        </p:tav>
                                        <p:tav tm="50000">
                                          <p:val>
                                            <p:strVal val="rgb(3,-120,-21)"/>
                                          </p:val>
                                        </p:tav>
                                      </p:tavLst>
                                    </p:anim>
                                    <p:set>
                                      <p:cBhvr>
                                        <p:cTn id="9" dur="80"/>
                                        <p:tgtEl>
                                          <p:spTgt spid="49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stomShape 1"/>
          <p:cNvSpPr/>
          <p:nvPr/>
        </p:nvSpPr>
        <p:spPr>
          <a:xfrm>
            <a:off x="1714320" y="1214280"/>
            <a:ext cx="7000560" cy="661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Copa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É a secção onde são lavadas as louças, copos, talheres, etc, utilizados no serviço do Restaurante e anexos. A secção divide-se em duas partes: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 Copa limpa e Copa suja, e as suas funções são: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Copa limpa – destina-se à lavagem de copos vários, chávenas várias e respectivos pires até ao prato a pão.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Talheres correspondentes à louça acabada de mencionar são também lavados neste sector e ainda compoteiras, confitureiras, manteigueiras, etc.</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498"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99"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97"/>
                                        </p:tgtEl>
                                        <p:attrNameLst>
                                          <p:attrName>style.visibility</p:attrName>
                                        </p:attrNameLst>
                                      </p:cBhvr>
                                      <p:to>
                                        <p:strVal val="visible"/>
                                      </p:to>
                                    </p:set>
                                    <p:anim calcmode="discrete" valueType="clr">
                                      <p:cBhvr additive="repl">
                                        <p:cTn id="7" dur="80"/>
                                        <p:tgtEl>
                                          <p:spTgt spid="497"/>
                                        </p:tgtEl>
                                        <p:attrNameLst>
                                          <p:attrName/>
                                        </p:attrNameLst>
                                      </p:cBhvr>
                                      <p:tavLst>
                                        <p:tav tm="0">
                                          <p:val>
                                            <p:strVal val="rgb(122,21,-22)"/>
                                          </p:val>
                                        </p:tav>
                                        <p:tav tm="50000">
                                          <p:val>
                                            <p:strVal val="rgb(3,-120,-21)"/>
                                          </p:val>
                                        </p:tav>
                                      </p:tavLst>
                                    </p:anim>
                                    <p:anim calcmode="discrete" valueType="clr">
                                      <p:cBhvr additive="repl">
                                        <p:cTn id="8" dur="80"/>
                                        <p:tgtEl>
                                          <p:spTgt spid="497"/>
                                        </p:tgtEl>
                                        <p:attrNameLst>
                                          <p:attrName/>
                                        </p:attrNameLst>
                                      </p:cBhvr>
                                      <p:tavLst>
                                        <p:tav tm="0">
                                          <p:val>
                                            <p:strVal val="rgb(122,21,-22)"/>
                                          </p:val>
                                        </p:tav>
                                        <p:tav tm="50000">
                                          <p:val>
                                            <p:strVal val="rgb(3,-120,-21)"/>
                                          </p:val>
                                        </p:tav>
                                      </p:tavLst>
                                    </p:anim>
                                    <p:set>
                                      <p:cBhvr>
                                        <p:cTn id="9" dur="80"/>
                                        <p:tgtEl>
                                          <p:spTgt spid="49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1714320" y="1214280"/>
            <a:ext cx="7000560" cy="702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Copa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Copa suja – é a parte destinada a travessas, louças, talheres etc.., utilizadas para várias comidas com gordura e outros.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 material deve ser transportado com os necessários cuidados a fim de evitar ou diminuir, a sua destruição.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Assim:</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As remas de louça devem ser de tamanho moderado.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Escolher a mesma por tipos, formatos e tamanhos.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Retirar os restos, ossos, etc.., para que estes não provoquem o desequilíbrio das mesmas.</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501"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502"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500"/>
                                        </p:tgtEl>
                                        <p:attrNameLst>
                                          <p:attrName>style.visibility</p:attrName>
                                        </p:attrNameLst>
                                      </p:cBhvr>
                                      <p:to>
                                        <p:strVal val="visible"/>
                                      </p:to>
                                    </p:set>
                                    <p:anim calcmode="discrete" valueType="clr">
                                      <p:cBhvr additive="repl">
                                        <p:cTn id="7" dur="80"/>
                                        <p:tgtEl>
                                          <p:spTgt spid="500"/>
                                        </p:tgtEl>
                                        <p:attrNameLst>
                                          <p:attrName/>
                                        </p:attrNameLst>
                                      </p:cBhvr>
                                      <p:tavLst>
                                        <p:tav tm="0">
                                          <p:val>
                                            <p:strVal val="rgb(122,21,-22)"/>
                                          </p:val>
                                        </p:tav>
                                        <p:tav tm="50000">
                                          <p:val>
                                            <p:strVal val="rgb(3,-120,-21)"/>
                                          </p:val>
                                        </p:tav>
                                      </p:tavLst>
                                    </p:anim>
                                    <p:anim calcmode="discrete" valueType="clr">
                                      <p:cBhvr additive="repl">
                                        <p:cTn id="8" dur="80"/>
                                        <p:tgtEl>
                                          <p:spTgt spid="500"/>
                                        </p:tgtEl>
                                        <p:attrNameLst>
                                          <p:attrName/>
                                        </p:attrNameLst>
                                      </p:cBhvr>
                                      <p:tavLst>
                                        <p:tav tm="0">
                                          <p:val>
                                            <p:strVal val="rgb(122,21,-22)"/>
                                          </p:val>
                                        </p:tav>
                                        <p:tav tm="50000">
                                          <p:val>
                                            <p:strVal val="rgb(3,-120,-21)"/>
                                          </p:val>
                                        </p:tav>
                                      </p:tavLst>
                                    </p:anim>
                                    <p:set>
                                      <p:cBhvr>
                                        <p:cTn id="9" dur="80"/>
                                        <p:tgtEl>
                                          <p:spTgt spid="50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1714320" y="1214280"/>
            <a:ext cx="7000560" cy="702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Copa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 lavagem dos diversos tipos de material deve obedecer a rigorosos cuidados para que maus cheiros das comidas ou líquidos como, ovos, peixes, caril, etc.., não fiquem a notar-se de umas vezes para as outras.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As louças com gorduras, não devem só ser lavadas à base de detergentes adequados mas também com água bastante quente, passando-as por fim com água a ferver e a absolutamente limpa (caso concreto das máquinas de lavar).</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504"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505"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503"/>
                                        </p:tgtEl>
                                        <p:attrNameLst>
                                          <p:attrName>style.visibility</p:attrName>
                                        </p:attrNameLst>
                                      </p:cBhvr>
                                      <p:to>
                                        <p:strVal val="visible"/>
                                      </p:to>
                                    </p:set>
                                    <p:anim calcmode="discrete" valueType="clr">
                                      <p:cBhvr additive="repl">
                                        <p:cTn id="7" dur="80"/>
                                        <p:tgtEl>
                                          <p:spTgt spid="503"/>
                                        </p:tgtEl>
                                        <p:attrNameLst>
                                          <p:attrName/>
                                        </p:attrNameLst>
                                      </p:cBhvr>
                                      <p:tavLst>
                                        <p:tav tm="0">
                                          <p:val>
                                            <p:strVal val="rgb(122,21,-22)"/>
                                          </p:val>
                                        </p:tav>
                                        <p:tav tm="50000">
                                          <p:val>
                                            <p:strVal val="rgb(3,-120,-21)"/>
                                          </p:val>
                                        </p:tav>
                                      </p:tavLst>
                                    </p:anim>
                                    <p:anim calcmode="discrete" valueType="clr">
                                      <p:cBhvr additive="repl">
                                        <p:cTn id="8" dur="80"/>
                                        <p:tgtEl>
                                          <p:spTgt spid="503"/>
                                        </p:tgtEl>
                                        <p:attrNameLst>
                                          <p:attrName/>
                                        </p:attrNameLst>
                                      </p:cBhvr>
                                      <p:tavLst>
                                        <p:tav tm="0">
                                          <p:val>
                                            <p:strVal val="rgb(122,21,-22)"/>
                                          </p:val>
                                        </p:tav>
                                        <p:tav tm="50000">
                                          <p:val>
                                            <p:strVal val="rgb(3,-120,-21)"/>
                                          </p:val>
                                        </p:tav>
                                      </p:tavLst>
                                    </p:anim>
                                    <p:set>
                                      <p:cBhvr>
                                        <p:cTn id="9" dur="80"/>
                                        <p:tgtEl>
                                          <p:spTgt spid="50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1497240" y="648000"/>
            <a:ext cx="6422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O Carácter da Profissão</a:t>
            </a:r>
            <a:endParaRPr lang="pt-PT" sz="1800" b="0" strike="noStrike" spc="-1">
              <a:solidFill>
                <a:srgbClr val="000000"/>
              </a:solidFill>
              <a:uFill>
                <a:solidFill>
                  <a:srgbClr val="FFFFFF"/>
                </a:solidFill>
              </a:uFill>
              <a:latin typeface="Arial"/>
            </a:endParaRPr>
          </a:p>
        </p:txBody>
      </p:sp>
      <p:sp>
        <p:nvSpPr>
          <p:cNvPr id="145" name="CustomShape 2"/>
          <p:cNvSpPr/>
          <p:nvPr/>
        </p:nvSpPr>
        <p:spPr>
          <a:xfrm>
            <a:off x="1350720" y="1681920"/>
            <a:ext cx="692928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O desenvolvimento da Hotelaria, tem sido notável nos últimos tempos, nenhum profissional deve esquecer, que da sua colaboração e dos seus conhecimentos bem assim da sua incapacidade ou negligência, podem depender o aumento ou diminuição de entrada de divisas, através de turistas que nos visitam e que utilizam os serviços hoteleiros e similares.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Imagine-se quantas profissões são movimentadas através do afluxo a unidades turísticas e hoteleiras.</a:t>
            </a:r>
            <a:endParaRPr lang="pt-PT" sz="1800" b="0" strike="noStrike" spc="-1">
              <a:solidFill>
                <a:srgbClr val="000000"/>
              </a:solidFill>
              <a:uFill>
                <a:solidFill>
                  <a:srgbClr val="FFFFFF"/>
                </a:solidFill>
              </a:uFill>
              <a:latin typeface="Arial"/>
            </a:endParaRPr>
          </a:p>
        </p:txBody>
      </p:sp>
      <p:sp>
        <p:nvSpPr>
          <p:cNvPr id="146" name="CustomShape 3"/>
          <p:cNvSpPr/>
          <p:nvPr/>
        </p:nvSpPr>
        <p:spPr>
          <a:xfrm>
            <a:off x="501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discrete" valueType="clr">
                                      <p:cBhvr additive="repl">
                                        <p:cTn id="7" dur="80"/>
                                        <p:tgtEl>
                                          <p:spTgt spid="144"/>
                                        </p:tgtEl>
                                        <p:attrNameLst>
                                          <p:attrName/>
                                        </p:attrNameLst>
                                      </p:cBhvr>
                                      <p:tavLst>
                                        <p:tav tm="0">
                                          <p:val>
                                            <p:strVal val="rgb(122,21,-22)"/>
                                          </p:val>
                                        </p:tav>
                                        <p:tav tm="50000">
                                          <p:val>
                                            <p:strVal val="rgb(3,-120,-21)"/>
                                          </p:val>
                                        </p:tav>
                                      </p:tavLst>
                                    </p:anim>
                                    <p:anim calcmode="discrete" valueType="clr">
                                      <p:cBhvr additive="repl">
                                        <p:cTn id="8" dur="80"/>
                                        <p:tgtEl>
                                          <p:spTgt spid="144"/>
                                        </p:tgtEl>
                                        <p:attrNameLst>
                                          <p:attrName/>
                                        </p:attrNameLst>
                                      </p:cBhvr>
                                      <p:tavLst>
                                        <p:tav tm="0">
                                          <p:val>
                                            <p:strVal val="rgb(122,21,-22)"/>
                                          </p:val>
                                        </p:tav>
                                        <p:tav tm="50000">
                                          <p:val>
                                            <p:strVal val="rgb(3,-120,-21)"/>
                                          </p:val>
                                        </p:tav>
                                      </p:tavLst>
                                    </p:anim>
                                    <p:set>
                                      <p:cBhvr>
                                        <p:cTn id="9" dur="80"/>
                                        <p:tgtEl>
                                          <p:spTgt spid="14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45"/>
                                        </p:tgtEl>
                                        <p:attrNameLst>
                                          <p:attrName>style.visibility</p:attrName>
                                        </p:attrNameLst>
                                      </p:cBhvr>
                                      <p:to>
                                        <p:strVal val="visible"/>
                                      </p:to>
                                    </p:set>
                                    <p:anim calcmode="discrete" valueType="clr">
                                      <p:cBhvr additive="repl">
                                        <p:cTn id="13" dur="80"/>
                                        <p:tgtEl>
                                          <p:spTgt spid="145"/>
                                        </p:tgtEl>
                                        <p:attrNameLst>
                                          <p:attrName/>
                                        </p:attrNameLst>
                                      </p:cBhvr>
                                      <p:tavLst>
                                        <p:tav tm="0">
                                          <p:val>
                                            <p:strVal val="rgb(122,21,-22)"/>
                                          </p:val>
                                        </p:tav>
                                        <p:tav tm="50000">
                                          <p:val>
                                            <p:strVal val="rgb(3,-120,-21)"/>
                                          </p:val>
                                        </p:tav>
                                      </p:tavLst>
                                    </p:anim>
                                    <p:anim calcmode="discrete" valueType="clr">
                                      <p:cBhvr additive="repl">
                                        <p:cTn id="14" dur="80"/>
                                        <p:tgtEl>
                                          <p:spTgt spid="145"/>
                                        </p:tgtEl>
                                        <p:attrNameLst>
                                          <p:attrName/>
                                        </p:attrNameLst>
                                      </p:cBhvr>
                                      <p:tavLst>
                                        <p:tav tm="0">
                                          <p:val>
                                            <p:strVal val="rgb(122,21,-22)"/>
                                          </p:val>
                                        </p:tav>
                                        <p:tav tm="50000">
                                          <p:val>
                                            <p:strVal val="rgb(3,-120,-21)"/>
                                          </p:val>
                                        </p:tav>
                                      </p:tavLst>
                                    </p:anim>
                                    <p:set>
                                      <p:cBhvr>
                                        <p:cTn id="15" dur="80"/>
                                        <p:tgtEl>
                                          <p:spTgt spid="14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1714320" y="1214280"/>
            <a:ext cx="7000560" cy="455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Copa</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Alguns tipos de louças miúdas, saladeiras, compoteiras, copos, etc.., são lavados com água a uma temperatura inferior.</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507"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508"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506"/>
                                        </p:tgtEl>
                                        <p:attrNameLst>
                                          <p:attrName>style.visibility</p:attrName>
                                        </p:attrNameLst>
                                      </p:cBhvr>
                                      <p:to>
                                        <p:strVal val="visible"/>
                                      </p:to>
                                    </p:set>
                                    <p:anim calcmode="discrete" valueType="clr">
                                      <p:cBhvr additive="repl">
                                        <p:cTn id="7" dur="80"/>
                                        <p:tgtEl>
                                          <p:spTgt spid="506"/>
                                        </p:tgtEl>
                                        <p:attrNameLst>
                                          <p:attrName/>
                                        </p:attrNameLst>
                                      </p:cBhvr>
                                      <p:tavLst>
                                        <p:tav tm="0">
                                          <p:val>
                                            <p:strVal val="rgb(122,21,-22)"/>
                                          </p:val>
                                        </p:tav>
                                        <p:tav tm="50000">
                                          <p:val>
                                            <p:strVal val="rgb(3,-120,-21)"/>
                                          </p:val>
                                        </p:tav>
                                      </p:tavLst>
                                    </p:anim>
                                    <p:anim calcmode="discrete" valueType="clr">
                                      <p:cBhvr additive="repl">
                                        <p:cTn id="8" dur="80"/>
                                        <p:tgtEl>
                                          <p:spTgt spid="506"/>
                                        </p:tgtEl>
                                        <p:attrNameLst>
                                          <p:attrName/>
                                        </p:attrNameLst>
                                      </p:cBhvr>
                                      <p:tavLst>
                                        <p:tav tm="0">
                                          <p:val>
                                            <p:strVal val="rgb(122,21,-22)"/>
                                          </p:val>
                                        </p:tav>
                                        <p:tav tm="50000">
                                          <p:val>
                                            <p:strVal val="rgb(3,-120,-21)"/>
                                          </p:val>
                                        </p:tav>
                                      </p:tavLst>
                                    </p:anim>
                                    <p:set>
                                      <p:cBhvr>
                                        <p:cTn id="9" dur="80"/>
                                        <p:tgtEl>
                                          <p:spTgt spid="50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1714320" y="1214280"/>
            <a:ext cx="7000560" cy="743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Rouparia/Lavandaria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 rouparia/lavandaria, é a secção que apoia e abastece o restaurante no que respeita a roupas de diversos tipos, desde:</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 Flanelas, toalhas, toalhetes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Guardanapos (de mesa e de chá), naperons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Panos de carros, de tabuleiro ou outros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Panos de limpeza para talheres, copos, etc.</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Os stocks de roupas, o seu controle e sua troca processam-se segundo regras estabelecidas de acordo com as conveniências e disponibilidades de cada casa.</a:t>
            </a:r>
            <a:endParaRPr lang="pt-PT" sz="1800" b="0" strike="noStrike" spc="-1">
              <a:solidFill>
                <a:srgbClr val="000000"/>
              </a:solidFill>
              <a:uFill>
                <a:solidFill>
                  <a:srgbClr val="FFFFFF"/>
                </a:solidFill>
              </a:uFill>
              <a:latin typeface="Arial"/>
            </a:endParaRPr>
          </a:p>
          <a:p>
            <a:pPr algn="just">
              <a:lnSpc>
                <a:spcPct val="150000"/>
              </a:lnSpc>
            </a:pPr>
            <a:r>
              <a:rPr lang="pt-PT" sz="18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510"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511"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509"/>
                                        </p:tgtEl>
                                        <p:attrNameLst>
                                          <p:attrName>style.visibility</p:attrName>
                                        </p:attrNameLst>
                                      </p:cBhvr>
                                      <p:to>
                                        <p:strVal val="visible"/>
                                      </p:to>
                                    </p:set>
                                    <p:anim calcmode="discrete" valueType="clr">
                                      <p:cBhvr additive="repl">
                                        <p:cTn id="7" dur="80"/>
                                        <p:tgtEl>
                                          <p:spTgt spid="509"/>
                                        </p:tgtEl>
                                        <p:attrNameLst>
                                          <p:attrName/>
                                        </p:attrNameLst>
                                      </p:cBhvr>
                                      <p:tavLst>
                                        <p:tav tm="0">
                                          <p:val>
                                            <p:strVal val="rgb(122,21,-22)"/>
                                          </p:val>
                                        </p:tav>
                                        <p:tav tm="50000">
                                          <p:val>
                                            <p:strVal val="rgb(3,-120,-21)"/>
                                          </p:val>
                                        </p:tav>
                                      </p:tavLst>
                                    </p:anim>
                                    <p:anim calcmode="discrete" valueType="clr">
                                      <p:cBhvr additive="repl">
                                        <p:cTn id="8" dur="80"/>
                                        <p:tgtEl>
                                          <p:spTgt spid="509"/>
                                        </p:tgtEl>
                                        <p:attrNameLst>
                                          <p:attrName/>
                                        </p:attrNameLst>
                                      </p:cBhvr>
                                      <p:tavLst>
                                        <p:tav tm="0">
                                          <p:val>
                                            <p:strVal val="rgb(122,21,-22)"/>
                                          </p:val>
                                        </p:tav>
                                        <p:tav tm="50000">
                                          <p:val>
                                            <p:strVal val="rgb(3,-120,-21)"/>
                                          </p:val>
                                        </p:tav>
                                      </p:tavLst>
                                    </p:anim>
                                    <p:set>
                                      <p:cBhvr>
                                        <p:cTn id="9" dur="80"/>
                                        <p:tgtEl>
                                          <p:spTgt spid="50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1872000" y="2016000"/>
            <a:ext cx="2592000" cy="72000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13" name="CustomShape 2"/>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
        <p:nvSpPr>
          <p:cNvPr id="514" name="CustomShape 3"/>
          <p:cNvSpPr/>
          <p:nvPr/>
        </p:nvSpPr>
        <p:spPr>
          <a:xfrm>
            <a:off x="1351440" y="3312000"/>
            <a:ext cx="7000560" cy="242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1800" b="1" strike="noStrike" spc="-1">
                <a:solidFill>
                  <a:srgbClr val="0D0D0D"/>
                </a:solidFill>
                <a:uFill>
                  <a:solidFill>
                    <a:srgbClr val="FFFFFF"/>
                  </a:solidFill>
                </a:uFill>
                <a:latin typeface="Cambria"/>
              </a:rPr>
              <a:t>Os serviços técnicos, como o seu nome indica, são a secção responsável pela manutenção do imóvel, e seu equipamento. Portanto, é a secção a que se recorre em caso de avaria em qualquer móvel ou máquina componente do restaurante.</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As avarias, são geralmente comunicadas por escrito em impresso apropriado, em triplicado, para fins de controlo.</a:t>
            </a:r>
            <a:endParaRPr lang="pt-PT" sz="1800" b="0" strike="noStrike" spc="-1">
              <a:solidFill>
                <a:srgbClr val="000000"/>
              </a:solidFill>
              <a:uFill>
                <a:solidFill>
                  <a:srgbClr val="FFFFFF"/>
                </a:solidFill>
              </a:uFill>
              <a:latin typeface="Arial"/>
            </a:endParaRPr>
          </a:p>
        </p:txBody>
      </p:sp>
      <p:sp>
        <p:nvSpPr>
          <p:cNvPr id="515" name="CustomShape 4"/>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516" name="TextShape 5"/>
          <p:cNvSpPr txBox="1"/>
          <p:nvPr/>
        </p:nvSpPr>
        <p:spPr>
          <a:xfrm>
            <a:off x="1872000" y="2160000"/>
            <a:ext cx="2431440" cy="387720"/>
          </a:xfrm>
          <a:prstGeom prst="rect">
            <a:avLst/>
          </a:prstGeom>
          <a:noFill/>
          <a:ln>
            <a:noFill/>
          </a:ln>
        </p:spPr>
        <p:txBody>
          <a:bodyPr lIns="90000" tIns="45000" rIns="90000" bIns="45000"/>
          <a:lstStyle/>
          <a:p>
            <a:pPr marL="216000" indent="-216000" algn="just">
              <a:lnSpc>
                <a:spcPct val="150000"/>
              </a:lnSpc>
              <a:buClr>
                <a:srgbClr val="FFFFFF"/>
              </a:buClr>
              <a:buFont typeface="StarSymbol"/>
              <a:buAutoNum type="arabicParenR"/>
            </a:pPr>
            <a:r>
              <a:rPr lang="pt-PT" sz="2000" b="1" strike="noStrike" spc="-1">
                <a:solidFill>
                  <a:srgbClr val="FFFFFF"/>
                </a:solidFill>
                <a:uFill>
                  <a:solidFill>
                    <a:srgbClr val="FFFFFF"/>
                  </a:solidFill>
                </a:uFill>
                <a:latin typeface="Cambria"/>
              </a:rPr>
              <a:t>Serviços técnicos</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 calcmode="discrete" valueType="clr">
                                      <p:cBhvr additive="repl">
                                        <p:cTn id="7" dur="80"/>
                                        <p:tgtEl>
                                          <p:spTgt spid="513"/>
                                        </p:tgtEl>
                                        <p:attrNameLst>
                                          <p:attrName/>
                                        </p:attrNameLst>
                                      </p:cBhvr>
                                      <p:tavLst>
                                        <p:tav tm="0">
                                          <p:val>
                                            <p:strVal val="rgb(122,21,-22)"/>
                                          </p:val>
                                        </p:tav>
                                        <p:tav tm="50000">
                                          <p:val>
                                            <p:strVal val="rgb(3,-120,-21)"/>
                                          </p:val>
                                        </p:tav>
                                      </p:tavLst>
                                    </p:anim>
                                    <p:anim calcmode="discrete" valueType="clr">
                                      <p:cBhvr additive="repl">
                                        <p:cTn id="8" dur="80"/>
                                        <p:tgtEl>
                                          <p:spTgt spid="513"/>
                                        </p:tgtEl>
                                        <p:attrNameLst>
                                          <p:attrName/>
                                        </p:attrNameLst>
                                      </p:cBhvr>
                                      <p:tavLst>
                                        <p:tav tm="0">
                                          <p:val>
                                            <p:strVal val="rgb(122,21,-22)"/>
                                          </p:val>
                                        </p:tav>
                                        <p:tav tm="50000">
                                          <p:val>
                                            <p:strVal val="rgb(3,-120,-21)"/>
                                          </p:val>
                                        </p:tav>
                                      </p:tavLst>
                                    </p:anim>
                                    <p:set>
                                      <p:cBhvr>
                                        <p:cTn id="9" dur="80"/>
                                        <p:tgtEl>
                                          <p:spTgt spid="513"/>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514"/>
                                        </p:tgtEl>
                                        <p:attrNameLst>
                                          <p:attrName>style.visibility</p:attrName>
                                        </p:attrNameLst>
                                      </p:cBhvr>
                                      <p:to>
                                        <p:strVal val="visible"/>
                                      </p:to>
                                    </p:set>
                                    <p:anim calcmode="discrete" valueType="clr">
                                      <p:cBhvr additive="repl">
                                        <p:cTn id="13" dur="80"/>
                                        <p:tgtEl>
                                          <p:spTgt spid="514"/>
                                        </p:tgtEl>
                                        <p:attrNameLst>
                                          <p:attrName/>
                                        </p:attrNameLst>
                                      </p:cBhvr>
                                      <p:tavLst>
                                        <p:tav tm="0">
                                          <p:val>
                                            <p:strVal val="rgb(122,21,-22)"/>
                                          </p:val>
                                        </p:tav>
                                        <p:tav tm="50000">
                                          <p:val>
                                            <p:strVal val="rgb(3,-120,-21)"/>
                                          </p:val>
                                        </p:tav>
                                      </p:tavLst>
                                    </p:anim>
                                    <p:anim calcmode="discrete" valueType="clr">
                                      <p:cBhvr additive="repl">
                                        <p:cTn id="14" dur="80"/>
                                        <p:tgtEl>
                                          <p:spTgt spid="514"/>
                                        </p:tgtEl>
                                        <p:attrNameLst>
                                          <p:attrName/>
                                        </p:attrNameLst>
                                      </p:cBhvr>
                                      <p:tavLst>
                                        <p:tav tm="0">
                                          <p:val>
                                            <p:strVal val="rgb(122,21,-22)"/>
                                          </p:val>
                                        </p:tav>
                                        <p:tav tm="50000">
                                          <p:val>
                                            <p:strVal val="rgb(3,-120,-21)"/>
                                          </p:val>
                                        </p:tav>
                                      </p:tavLst>
                                    </p:anim>
                                    <p:set>
                                      <p:cBhvr>
                                        <p:cTn id="15" dur="80"/>
                                        <p:tgtEl>
                                          <p:spTgt spid="51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497240" y="648000"/>
            <a:ext cx="6422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O Carácter da Profissão</a:t>
            </a:r>
            <a:endParaRPr lang="pt-PT" sz="1800" b="0" strike="noStrike" spc="-1">
              <a:solidFill>
                <a:srgbClr val="000000"/>
              </a:solidFill>
              <a:uFill>
                <a:solidFill>
                  <a:srgbClr val="FFFFFF"/>
                </a:solidFill>
              </a:uFill>
              <a:latin typeface="Arial"/>
            </a:endParaRPr>
          </a:p>
        </p:txBody>
      </p:sp>
      <p:sp>
        <p:nvSpPr>
          <p:cNvPr id="148" name="CustomShape 2"/>
          <p:cNvSpPr/>
          <p:nvPr/>
        </p:nvSpPr>
        <p:spPr>
          <a:xfrm>
            <a:off x="1512000" y="2520000"/>
            <a:ext cx="692928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O aumento de clientes, incita mais e maiores investimentos, criação de novos postos de trabalho, maior facilidade de promoção, menor índice de desemprego, melhor nível de vida, estabilidade financeira, etc.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Os constantes contactos com pessoas de várias raças, a maior possibilidade de viajar, etc.., são factores que se integram no carácter desta profissão que como outras, deve ser dignificada por aqueles que a abraçaram.</a:t>
            </a:r>
            <a:endParaRPr lang="pt-PT" sz="1800" b="0" strike="noStrike" spc="-1">
              <a:solidFill>
                <a:srgbClr val="000000"/>
              </a:solidFill>
              <a:uFill>
                <a:solidFill>
                  <a:srgbClr val="FFFFFF"/>
                </a:solidFill>
              </a:uFill>
              <a:latin typeface="Arial"/>
            </a:endParaRPr>
          </a:p>
        </p:txBody>
      </p:sp>
      <p:sp>
        <p:nvSpPr>
          <p:cNvPr id="149"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discrete" valueType="clr">
                                      <p:cBhvr additive="repl">
                                        <p:cTn id="7" dur="80"/>
                                        <p:tgtEl>
                                          <p:spTgt spid="147"/>
                                        </p:tgtEl>
                                        <p:attrNameLst>
                                          <p:attrName/>
                                        </p:attrNameLst>
                                      </p:cBhvr>
                                      <p:tavLst>
                                        <p:tav tm="0">
                                          <p:val>
                                            <p:strVal val="rgb(122,21,-22)"/>
                                          </p:val>
                                        </p:tav>
                                        <p:tav tm="50000">
                                          <p:val>
                                            <p:strVal val="rgb(3,-120,-21)"/>
                                          </p:val>
                                        </p:tav>
                                      </p:tavLst>
                                    </p:anim>
                                    <p:anim calcmode="discrete" valueType="clr">
                                      <p:cBhvr additive="repl">
                                        <p:cTn id="8" dur="80"/>
                                        <p:tgtEl>
                                          <p:spTgt spid="147"/>
                                        </p:tgtEl>
                                        <p:attrNameLst>
                                          <p:attrName/>
                                        </p:attrNameLst>
                                      </p:cBhvr>
                                      <p:tavLst>
                                        <p:tav tm="0">
                                          <p:val>
                                            <p:strVal val="rgb(122,21,-22)"/>
                                          </p:val>
                                        </p:tav>
                                        <p:tav tm="50000">
                                          <p:val>
                                            <p:strVal val="rgb(3,-120,-21)"/>
                                          </p:val>
                                        </p:tav>
                                      </p:tavLst>
                                    </p:anim>
                                    <p:set>
                                      <p:cBhvr>
                                        <p:cTn id="9" dur="80"/>
                                        <p:tgtEl>
                                          <p:spTgt spid="14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 calcmode="discrete" valueType="clr">
                                      <p:cBhvr additive="repl">
                                        <p:cTn id="13" dur="80"/>
                                        <p:tgtEl>
                                          <p:spTgt spid="148"/>
                                        </p:tgtEl>
                                        <p:attrNameLst>
                                          <p:attrName/>
                                        </p:attrNameLst>
                                      </p:cBhvr>
                                      <p:tavLst>
                                        <p:tav tm="0">
                                          <p:val>
                                            <p:strVal val="rgb(122,21,-22)"/>
                                          </p:val>
                                        </p:tav>
                                        <p:tav tm="50000">
                                          <p:val>
                                            <p:strVal val="rgb(3,-120,-21)"/>
                                          </p:val>
                                        </p:tav>
                                      </p:tavLst>
                                    </p:anim>
                                    <p:anim calcmode="discrete" valueType="clr">
                                      <p:cBhvr additive="repl">
                                        <p:cTn id="14" dur="80"/>
                                        <p:tgtEl>
                                          <p:spTgt spid="148"/>
                                        </p:tgtEl>
                                        <p:attrNameLst>
                                          <p:attrName/>
                                        </p:attrNameLst>
                                      </p:cBhvr>
                                      <p:tavLst>
                                        <p:tav tm="0">
                                          <p:val>
                                            <p:strVal val="rgb(122,21,-22)"/>
                                          </p:val>
                                        </p:tav>
                                        <p:tav tm="50000">
                                          <p:val>
                                            <p:strVal val="rgb(3,-120,-21)"/>
                                          </p:val>
                                        </p:tav>
                                      </p:tavLst>
                                    </p:anim>
                                    <p:set>
                                      <p:cBhvr>
                                        <p:cTn id="15" dur="80"/>
                                        <p:tgtEl>
                                          <p:spTgt spid="14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1425240" y="62388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A Profissão e a Economia Nacional</a:t>
            </a:r>
            <a:endParaRPr lang="pt-PT" sz="1800" b="0" strike="noStrike" spc="-1">
              <a:solidFill>
                <a:srgbClr val="000000"/>
              </a:solidFill>
              <a:uFill>
                <a:solidFill>
                  <a:srgbClr val="FFFFFF"/>
                </a:solidFill>
              </a:uFill>
              <a:latin typeface="Arial"/>
            </a:endParaRPr>
          </a:p>
        </p:txBody>
      </p:sp>
      <p:sp>
        <p:nvSpPr>
          <p:cNvPr id="151" name="CustomShape 2"/>
          <p:cNvSpPr/>
          <p:nvPr/>
        </p:nvSpPr>
        <p:spPr>
          <a:xfrm>
            <a:off x="936000" y="1440720"/>
            <a:ext cx="7778520" cy="496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Muito se pode dizer, sobre a relação entre a profissão de Empregado de Mesa e a Economia Nacional, mas citaremos apenas, alguns dos sectores que a Indústria Hoteleira ajuda a desenvolver.</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São a construção civil, o sector pecuário, a indústria metalúrgica, outros sectores industriais, vitivinicultura, mercados dos sectores mais variadas, artesanato, espectáculos culturais, recreativos, desportivos, etc..,</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É afinal o movimentar de todo um país em torno desta indústria à qual está intimamente ligada a profissão de Empregado de Mesa.</a:t>
            </a:r>
            <a:endParaRPr lang="pt-PT" sz="1800" b="0" strike="noStrike" spc="-1">
              <a:solidFill>
                <a:srgbClr val="000000"/>
              </a:solidFill>
              <a:uFill>
                <a:solidFill>
                  <a:srgbClr val="FFFFFF"/>
                </a:solidFill>
              </a:uFill>
              <a:latin typeface="Arial"/>
            </a:endParaRPr>
          </a:p>
        </p:txBody>
      </p:sp>
      <p:sp>
        <p:nvSpPr>
          <p:cNvPr id="152"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discrete" valueType="clr">
                                      <p:cBhvr additive="repl">
                                        <p:cTn id="7" dur="80"/>
                                        <p:tgtEl>
                                          <p:spTgt spid="150"/>
                                        </p:tgtEl>
                                        <p:attrNameLst>
                                          <p:attrName/>
                                        </p:attrNameLst>
                                      </p:cBhvr>
                                      <p:tavLst>
                                        <p:tav tm="0">
                                          <p:val>
                                            <p:strVal val="rgb(122,21,-22)"/>
                                          </p:val>
                                        </p:tav>
                                        <p:tav tm="50000">
                                          <p:val>
                                            <p:strVal val="rgb(3,-120,-21)"/>
                                          </p:val>
                                        </p:tav>
                                      </p:tavLst>
                                    </p:anim>
                                    <p:anim calcmode="discrete" valueType="clr">
                                      <p:cBhvr additive="repl">
                                        <p:cTn id="8" dur="80"/>
                                        <p:tgtEl>
                                          <p:spTgt spid="150"/>
                                        </p:tgtEl>
                                        <p:attrNameLst>
                                          <p:attrName/>
                                        </p:attrNameLst>
                                      </p:cBhvr>
                                      <p:tavLst>
                                        <p:tav tm="0">
                                          <p:val>
                                            <p:strVal val="rgb(122,21,-22)"/>
                                          </p:val>
                                        </p:tav>
                                        <p:tav tm="50000">
                                          <p:val>
                                            <p:strVal val="rgb(3,-120,-21)"/>
                                          </p:val>
                                        </p:tav>
                                      </p:tavLst>
                                    </p:anim>
                                    <p:set>
                                      <p:cBhvr>
                                        <p:cTn id="9" dur="80"/>
                                        <p:tgtEl>
                                          <p:spTgt spid="150"/>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51"/>
                                        </p:tgtEl>
                                        <p:attrNameLst>
                                          <p:attrName>style.visibility</p:attrName>
                                        </p:attrNameLst>
                                      </p:cBhvr>
                                      <p:to>
                                        <p:strVal val="visible"/>
                                      </p:to>
                                    </p:set>
                                    <p:anim calcmode="discrete" valueType="clr">
                                      <p:cBhvr additive="repl">
                                        <p:cTn id="13" dur="80"/>
                                        <p:tgtEl>
                                          <p:spTgt spid="151"/>
                                        </p:tgtEl>
                                        <p:attrNameLst>
                                          <p:attrName/>
                                        </p:attrNameLst>
                                      </p:cBhvr>
                                      <p:tavLst>
                                        <p:tav tm="0">
                                          <p:val>
                                            <p:strVal val="rgb(122,21,-22)"/>
                                          </p:val>
                                        </p:tav>
                                        <p:tav tm="50000">
                                          <p:val>
                                            <p:strVal val="rgb(3,-120,-21)"/>
                                          </p:val>
                                        </p:tav>
                                      </p:tavLst>
                                    </p:anim>
                                    <p:anim calcmode="discrete" valueType="clr">
                                      <p:cBhvr additive="repl">
                                        <p:cTn id="14" dur="80"/>
                                        <p:tgtEl>
                                          <p:spTgt spid="151"/>
                                        </p:tgtEl>
                                        <p:attrNameLst>
                                          <p:attrName/>
                                        </p:attrNameLst>
                                      </p:cBhvr>
                                      <p:tavLst>
                                        <p:tav tm="0">
                                          <p:val>
                                            <p:strVal val="rgb(122,21,-22)"/>
                                          </p:val>
                                        </p:tav>
                                        <p:tav tm="50000">
                                          <p:val>
                                            <p:strVal val="rgb(3,-120,-21)"/>
                                          </p:val>
                                        </p:tav>
                                      </p:tavLst>
                                    </p:anim>
                                    <p:set>
                                      <p:cBhvr>
                                        <p:cTn id="15" dur="80"/>
                                        <p:tgtEl>
                                          <p:spTgt spid="15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1353240" y="648000"/>
            <a:ext cx="6638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O Empregado de Mesa como Cidadão</a:t>
            </a:r>
            <a:endParaRPr lang="pt-PT" sz="1800" b="0" strike="noStrike" spc="-1">
              <a:solidFill>
                <a:srgbClr val="000000"/>
              </a:solidFill>
              <a:uFill>
                <a:solidFill>
                  <a:srgbClr val="FFFFFF"/>
                </a:solidFill>
              </a:uFill>
              <a:latin typeface="Arial"/>
            </a:endParaRPr>
          </a:p>
        </p:txBody>
      </p:sp>
      <p:sp>
        <p:nvSpPr>
          <p:cNvPr id="154" name="CustomShape 2"/>
          <p:cNvSpPr/>
          <p:nvPr/>
        </p:nvSpPr>
        <p:spPr>
          <a:xfrm>
            <a:off x="1008000" y="2067120"/>
            <a:ext cx="728964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O Empregado de Mesa é um cidadão que pelo seu trato, pelo seu brio, pelo seu comportamento se deve fazer respeitar por colegas, superiores e clientes. Deve para tal impor-se naturalmente dando exemplos de profissionalismo, competência, modéstia e honestidade, de modo a frisar o que já é uma realidade mas para a qual nem todos colaboram: ser Empregado de Mesa, é contribuir para o prestígio nacional e colaborar na tão necessária como urgente, reconstrução do País.</a:t>
            </a:r>
            <a:endParaRPr lang="pt-PT" sz="1800" b="0" strike="noStrike" spc="-1">
              <a:solidFill>
                <a:srgbClr val="000000"/>
              </a:solidFill>
              <a:uFill>
                <a:solidFill>
                  <a:srgbClr val="FFFFFF"/>
                </a:solidFill>
              </a:uFill>
              <a:latin typeface="Arial"/>
            </a:endParaRPr>
          </a:p>
        </p:txBody>
      </p:sp>
      <p:sp>
        <p:nvSpPr>
          <p:cNvPr id="155" name="CustomShape 3"/>
          <p:cNvSpPr/>
          <p:nvPr/>
        </p:nvSpPr>
        <p:spPr>
          <a:xfrm>
            <a:off x="285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discrete" valueType="clr">
                                      <p:cBhvr additive="repl">
                                        <p:cTn id="7" dur="80"/>
                                        <p:tgtEl>
                                          <p:spTgt spid="153"/>
                                        </p:tgtEl>
                                        <p:attrNameLst>
                                          <p:attrName/>
                                        </p:attrNameLst>
                                      </p:cBhvr>
                                      <p:tavLst>
                                        <p:tav tm="0">
                                          <p:val>
                                            <p:strVal val="rgb(122,21,-22)"/>
                                          </p:val>
                                        </p:tav>
                                        <p:tav tm="50000">
                                          <p:val>
                                            <p:strVal val="rgb(3,-120,-21)"/>
                                          </p:val>
                                        </p:tav>
                                      </p:tavLst>
                                    </p:anim>
                                    <p:anim calcmode="discrete" valueType="clr">
                                      <p:cBhvr additive="repl">
                                        <p:cTn id="8" dur="80"/>
                                        <p:tgtEl>
                                          <p:spTgt spid="153"/>
                                        </p:tgtEl>
                                        <p:attrNameLst>
                                          <p:attrName/>
                                        </p:attrNameLst>
                                      </p:cBhvr>
                                      <p:tavLst>
                                        <p:tav tm="0">
                                          <p:val>
                                            <p:strVal val="rgb(122,21,-22)"/>
                                          </p:val>
                                        </p:tav>
                                        <p:tav tm="50000">
                                          <p:val>
                                            <p:strVal val="rgb(3,-120,-21)"/>
                                          </p:val>
                                        </p:tav>
                                      </p:tavLst>
                                    </p:anim>
                                    <p:set>
                                      <p:cBhvr>
                                        <p:cTn id="9" dur="80"/>
                                        <p:tgtEl>
                                          <p:spTgt spid="153"/>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54"/>
                                        </p:tgtEl>
                                        <p:attrNameLst>
                                          <p:attrName>style.visibility</p:attrName>
                                        </p:attrNameLst>
                                      </p:cBhvr>
                                      <p:to>
                                        <p:strVal val="visible"/>
                                      </p:to>
                                    </p:set>
                                    <p:anim calcmode="discrete" valueType="clr">
                                      <p:cBhvr additive="repl">
                                        <p:cTn id="13" dur="80"/>
                                        <p:tgtEl>
                                          <p:spTgt spid="154"/>
                                        </p:tgtEl>
                                        <p:attrNameLst>
                                          <p:attrName/>
                                        </p:attrNameLst>
                                      </p:cBhvr>
                                      <p:tavLst>
                                        <p:tav tm="0">
                                          <p:val>
                                            <p:strVal val="rgb(122,21,-22)"/>
                                          </p:val>
                                        </p:tav>
                                        <p:tav tm="50000">
                                          <p:val>
                                            <p:strVal val="rgb(3,-120,-21)"/>
                                          </p:val>
                                        </p:tav>
                                      </p:tavLst>
                                    </p:anim>
                                    <p:anim calcmode="discrete" valueType="clr">
                                      <p:cBhvr additive="repl">
                                        <p:cTn id="14" dur="80"/>
                                        <p:tgtEl>
                                          <p:spTgt spid="154"/>
                                        </p:tgtEl>
                                        <p:attrNameLst>
                                          <p:attrName/>
                                        </p:attrNameLst>
                                      </p:cBhvr>
                                      <p:tavLst>
                                        <p:tav tm="0">
                                          <p:val>
                                            <p:strVal val="rgb(122,21,-22)"/>
                                          </p:val>
                                        </p:tav>
                                        <p:tav tm="50000">
                                          <p:val>
                                            <p:strVal val="rgb(3,-120,-21)"/>
                                          </p:val>
                                        </p:tav>
                                      </p:tavLst>
                                    </p:anim>
                                    <p:set>
                                      <p:cBhvr>
                                        <p:cTn id="15" dur="80"/>
                                        <p:tgtEl>
                                          <p:spTgt spid="15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1425240" y="648000"/>
            <a:ext cx="6566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O Empregado de Mesa como Cidadão</a:t>
            </a:r>
            <a:endParaRPr lang="pt-PT" sz="1800" b="0" strike="noStrike" spc="-1">
              <a:solidFill>
                <a:srgbClr val="000000"/>
              </a:solidFill>
              <a:uFill>
                <a:solidFill>
                  <a:srgbClr val="FFFFFF"/>
                </a:solidFill>
              </a:uFill>
              <a:latin typeface="Arial"/>
            </a:endParaRPr>
          </a:p>
        </p:txBody>
      </p:sp>
      <p:sp>
        <p:nvSpPr>
          <p:cNvPr id="157" name="CustomShape 2"/>
          <p:cNvSpPr/>
          <p:nvPr/>
        </p:nvSpPr>
        <p:spPr>
          <a:xfrm>
            <a:off x="1566360" y="2261520"/>
            <a:ext cx="685764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Esta profissão deverá ser encarada como meio de garantir o nosso futuro e dos nossos descendentes, cumprindo as regras que a mesma nos impõe, pelas suas características; actuando sempre, de molde a que os clientes, sintam o desejo de voltar a estar connosco: </a:t>
            </a:r>
            <a:r>
              <a:rPr lang="pt-PT" sz="2000" b="1" i="1" strike="noStrike" spc="-1">
                <a:solidFill>
                  <a:srgbClr val="0D0D0D"/>
                </a:solidFill>
                <a:uFill>
                  <a:solidFill>
                    <a:srgbClr val="FFFFFF"/>
                  </a:solidFill>
                </a:uFill>
                <a:latin typeface="Cambria"/>
              </a:rPr>
              <a:t>“agora servimos, logo seremos servidos “ – “façamos aos outros o que gostaríamos que nos fizessem a nós”.</a:t>
            </a:r>
            <a:endParaRPr lang="pt-PT" sz="1800" b="0" strike="noStrike" spc="-1">
              <a:solidFill>
                <a:srgbClr val="000000"/>
              </a:solidFill>
              <a:uFill>
                <a:solidFill>
                  <a:srgbClr val="FFFFFF"/>
                </a:solidFill>
              </a:uFill>
              <a:latin typeface="Arial"/>
            </a:endParaRPr>
          </a:p>
        </p:txBody>
      </p:sp>
      <p:sp>
        <p:nvSpPr>
          <p:cNvPr id="158"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discrete" valueType="clr">
                                      <p:cBhvr additive="repl">
                                        <p:cTn id="7" dur="80"/>
                                        <p:tgtEl>
                                          <p:spTgt spid="156"/>
                                        </p:tgtEl>
                                        <p:attrNameLst>
                                          <p:attrName/>
                                        </p:attrNameLst>
                                      </p:cBhvr>
                                      <p:tavLst>
                                        <p:tav tm="0">
                                          <p:val>
                                            <p:strVal val="rgb(122,21,-22)"/>
                                          </p:val>
                                        </p:tav>
                                        <p:tav tm="50000">
                                          <p:val>
                                            <p:strVal val="rgb(3,-120,-21)"/>
                                          </p:val>
                                        </p:tav>
                                      </p:tavLst>
                                    </p:anim>
                                    <p:anim calcmode="discrete" valueType="clr">
                                      <p:cBhvr additive="repl">
                                        <p:cTn id="8" dur="80"/>
                                        <p:tgtEl>
                                          <p:spTgt spid="156"/>
                                        </p:tgtEl>
                                        <p:attrNameLst>
                                          <p:attrName/>
                                        </p:attrNameLst>
                                      </p:cBhvr>
                                      <p:tavLst>
                                        <p:tav tm="0">
                                          <p:val>
                                            <p:strVal val="rgb(122,21,-22)"/>
                                          </p:val>
                                        </p:tav>
                                        <p:tav tm="50000">
                                          <p:val>
                                            <p:strVal val="rgb(3,-120,-21)"/>
                                          </p:val>
                                        </p:tav>
                                      </p:tavLst>
                                    </p:anim>
                                    <p:set>
                                      <p:cBhvr>
                                        <p:cTn id="9" dur="80"/>
                                        <p:tgtEl>
                                          <p:spTgt spid="15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57"/>
                                        </p:tgtEl>
                                        <p:attrNameLst>
                                          <p:attrName>style.visibility</p:attrName>
                                        </p:attrNameLst>
                                      </p:cBhvr>
                                      <p:to>
                                        <p:strVal val="visible"/>
                                      </p:to>
                                    </p:set>
                                    <p:anim calcmode="discrete" valueType="clr">
                                      <p:cBhvr additive="repl">
                                        <p:cTn id="13" dur="80"/>
                                        <p:tgtEl>
                                          <p:spTgt spid="157"/>
                                        </p:tgtEl>
                                        <p:attrNameLst>
                                          <p:attrName/>
                                        </p:attrNameLst>
                                      </p:cBhvr>
                                      <p:tavLst>
                                        <p:tav tm="0">
                                          <p:val>
                                            <p:strVal val="rgb(122,21,-22)"/>
                                          </p:val>
                                        </p:tav>
                                        <p:tav tm="50000">
                                          <p:val>
                                            <p:strVal val="rgb(3,-120,-21)"/>
                                          </p:val>
                                        </p:tav>
                                      </p:tavLst>
                                    </p:anim>
                                    <p:anim calcmode="discrete" valueType="clr">
                                      <p:cBhvr additive="repl">
                                        <p:cTn id="14" dur="80"/>
                                        <p:tgtEl>
                                          <p:spTgt spid="157"/>
                                        </p:tgtEl>
                                        <p:attrNameLst>
                                          <p:attrName/>
                                        </p:attrNameLst>
                                      </p:cBhvr>
                                      <p:tavLst>
                                        <p:tav tm="0">
                                          <p:val>
                                            <p:strVal val="rgb(122,21,-22)"/>
                                          </p:val>
                                        </p:tav>
                                        <p:tav tm="50000">
                                          <p:val>
                                            <p:strVal val="rgb(3,-120,-21)"/>
                                          </p:val>
                                        </p:tav>
                                      </p:tavLst>
                                    </p:anim>
                                    <p:set>
                                      <p:cBhvr>
                                        <p:cTn id="15" dur="80"/>
                                        <p:tgtEl>
                                          <p:spTgt spid="15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1497240" y="623880"/>
            <a:ext cx="6422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O Empregado de Mesa como Cidadão</a:t>
            </a:r>
            <a:endParaRPr lang="pt-PT" sz="1800" b="0" strike="noStrike" spc="-1">
              <a:solidFill>
                <a:srgbClr val="000000"/>
              </a:solidFill>
              <a:uFill>
                <a:solidFill>
                  <a:srgbClr val="FFFFFF"/>
                </a:solidFill>
              </a:uFill>
              <a:latin typeface="Arial"/>
            </a:endParaRPr>
          </a:p>
        </p:txBody>
      </p:sp>
      <p:sp>
        <p:nvSpPr>
          <p:cNvPr id="160" name="CustomShape 2"/>
          <p:cNvSpPr/>
          <p:nvPr/>
        </p:nvSpPr>
        <p:spPr>
          <a:xfrm>
            <a:off x="1422720" y="1681920"/>
            <a:ext cx="692928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Devemos encarar a profissão de Empregado de Mesa como uma daquelas que contribuem para uma boa percentagem de entrada de divisas, desde que exercida com dignidade e profissionalismo.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Seguindo a opinião de um célebre pensador, não é a profissão que eleva o homem, mas sim o homem que dignifica a profissão, portanto, dignifiquemos a profissão de Empregado de Mesa para bem da Hotelaria, do Turismo e do País.</a:t>
            </a:r>
            <a:endParaRPr lang="pt-PT" sz="1800" b="0" strike="noStrike" spc="-1">
              <a:solidFill>
                <a:srgbClr val="000000"/>
              </a:solidFill>
              <a:uFill>
                <a:solidFill>
                  <a:srgbClr val="FFFFFF"/>
                </a:solidFill>
              </a:uFill>
              <a:latin typeface="Arial"/>
            </a:endParaRPr>
          </a:p>
        </p:txBody>
      </p:sp>
      <p:sp>
        <p:nvSpPr>
          <p:cNvPr id="161"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discrete" valueType="clr">
                                      <p:cBhvr additive="repl">
                                        <p:cTn id="7" dur="80"/>
                                        <p:tgtEl>
                                          <p:spTgt spid="159"/>
                                        </p:tgtEl>
                                        <p:attrNameLst>
                                          <p:attrName/>
                                        </p:attrNameLst>
                                      </p:cBhvr>
                                      <p:tavLst>
                                        <p:tav tm="0">
                                          <p:val>
                                            <p:strVal val="rgb(122,21,-22)"/>
                                          </p:val>
                                        </p:tav>
                                        <p:tav tm="50000">
                                          <p:val>
                                            <p:strVal val="rgb(3,-120,-21)"/>
                                          </p:val>
                                        </p:tav>
                                      </p:tavLst>
                                    </p:anim>
                                    <p:anim calcmode="discrete" valueType="clr">
                                      <p:cBhvr additive="repl">
                                        <p:cTn id="8" dur="80"/>
                                        <p:tgtEl>
                                          <p:spTgt spid="159"/>
                                        </p:tgtEl>
                                        <p:attrNameLst>
                                          <p:attrName/>
                                        </p:attrNameLst>
                                      </p:cBhvr>
                                      <p:tavLst>
                                        <p:tav tm="0">
                                          <p:val>
                                            <p:strVal val="rgb(122,21,-22)"/>
                                          </p:val>
                                        </p:tav>
                                        <p:tav tm="50000">
                                          <p:val>
                                            <p:strVal val="rgb(3,-120,-21)"/>
                                          </p:val>
                                        </p:tav>
                                      </p:tavLst>
                                    </p:anim>
                                    <p:set>
                                      <p:cBhvr>
                                        <p:cTn id="9" dur="80"/>
                                        <p:tgtEl>
                                          <p:spTgt spid="159"/>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60"/>
                                        </p:tgtEl>
                                        <p:attrNameLst>
                                          <p:attrName>style.visibility</p:attrName>
                                        </p:attrNameLst>
                                      </p:cBhvr>
                                      <p:to>
                                        <p:strVal val="visible"/>
                                      </p:to>
                                    </p:set>
                                    <p:anim calcmode="discrete" valueType="clr">
                                      <p:cBhvr additive="repl">
                                        <p:cTn id="13" dur="80"/>
                                        <p:tgtEl>
                                          <p:spTgt spid="160"/>
                                        </p:tgtEl>
                                        <p:attrNameLst>
                                          <p:attrName/>
                                        </p:attrNameLst>
                                      </p:cBhvr>
                                      <p:tavLst>
                                        <p:tav tm="0">
                                          <p:val>
                                            <p:strVal val="rgb(122,21,-22)"/>
                                          </p:val>
                                        </p:tav>
                                        <p:tav tm="50000">
                                          <p:val>
                                            <p:strVal val="rgb(3,-120,-21)"/>
                                          </p:val>
                                        </p:tav>
                                      </p:tavLst>
                                    </p:anim>
                                    <p:anim calcmode="discrete" valueType="clr">
                                      <p:cBhvr additive="repl">
                                        <p:cTn id="14" dur="80"/>
                                        <p:tgtEl>
                                          <p:spTgt spid="160"/>
                                        </p:tgtEl>
                                        <p:attrNameLst>
                                          <p:attrName/>
                                        </p:attrNameLst>
                                      </p:cBhvr>
                                      <p:tavLst>
                                        <p:tav tm="0">
                                          <p:val>
                                            <p:strVal val="rgb(122,21,-22)"/>
                                          </p:val>
                                        </p:tav>
                                        <p:tav tm="50000">
                                          <p:val>
                                            <p:strVal val="rgb(3,-120,-21)"/>
                                          </p:val>
                                        </p:tav>
                                      </p:tavLst>
                                    </p:anim>
                                    <p:set>
                                      <p:cBhvr>
                                        <p:cTn id="15" dur="80"/>
                                        <p:tgtEl>
                                          <p:spTgt spid="16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497240" y="623880"/>
            <a:ext cx="6422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a:t>
            </a:r>
            <a:endParaRPr lang="pt-PT" sz="1800" b="0" strike="noStrike" spc="-1">
              <a:solidFill>
                <a:srgbClr val="000000"/>
              </a:solidFill>
              <a:uFill>
                <a:solidFill>
                  <a:srgbClr val="FFFFFF"/>
                </a:solidFill>
              </a:uFill>
              <a:latin typeface="Arial"/>
            </a:endParaRPr>
          </a:p>
        </p:txBody>
      </p:sp>
      <p:sp>
        <p:nvSpPr>
          <p:cNvPr id="163" name="CustomShape 2"/>
          <p:cNvSpPr/>
          <p:nvPr/>
        </p:nvSpPr>
        <p:spPr>
          <a:xfrm>
            <a:off x="1584000" y="2376000"/>
            <a:ext cx="700056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A hierarquia profissional é a definição dos direitos e deveres dos elementos que compõem uma brigada.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Segundo a sua composição em função do tipo de estabelecimento, as brigadas de mesa como qualquer outras, estão sujeitas a uma hierarquia, e assim certas funções serão atribuídas conforme as capacidades dos profissionais.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164"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discrete" valueType="clr">
                                      <p:cBhvr additive="repl">
                                        <p:cTn id="7" dur="80"/>
                                        <p:tgtEl>
                                          <p:spTgt spid="162"/>
                                        </p:tgtEl>
                                        <p:attrNameLst>
                                          <p:attrName/>
                                        </p:attrNameLst>
                                      </p:cBhvr>
                                      <p:tavLst>
                                        <p:tav tm="0">
                                          <p:val>
                                            <p:strVal val="rgb(122,21,-22)"/>
                                          </p:val>
                                        </p:tav>
                                        <p:tav tm="50000">
                                          <p:val>
                                            <p:strVal val="rgb(3,-120,-21)"/>
                                          </p:val>
                                        </p:tav>
                                      </p:tavLst>
                                    </p:anim>
                                    <p:anim calcmode="discrete" valueType="clr">
                                      <p:cBhvr additive="repl">
                                        <p:cTn id="8" dur="80"/>
                                        <p:tgtEl>
                                          <p:spTgt spid="162"/>
                                        </p:tgtEl>
                                        <p:attrNameLst>
                                          <p:attrName/>
                                        </p:attrNameLst>
                                      </p:cBhvr>
                                      <p:tavLst>
                                        <p:tav tm="0">
                                          <p:val>
                                            <p:strVal val="rgb(122,21,-22)"/>
                                          </p:val>
                                        </p:tav>
                                        <p:tav tm="50000">
                                          <p:val>
                                            <p:strVal val="rgb(3,-120,-21)"/>
                                          </p:val>
                                        </p:tav>
                                      </p:tavLst>
                                    </p:anim>
                                    <p:set>
                                      <p:cBhvr>
                                        <p:cTn id="9" dur="80"/>
                                        <p:tgtEl>
                                          <p:spTgt spid="16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63"/>
                                        </p:tgtEl>
                                        <p:attrNameLst>
                                          <p:attrName>style.visibility</p:attrName>
                                        </p:attrNameLst>
                                      </p:cBhvr>
                                      <p:to>
                                        <p:strVal val="visible"/>
                                      </p:to>
                                    </p:set>
                                    <p:anim calcmode="discrete" valueType="clr">
                                      <p:cBhvr additive="repl">
                                        <p:cTn id="13" dur="80"/>
                                        <p:tgtEl>
                                          <p:spTgt spid="163"/>
                                        </p:tgtEl>
                                        <p:attrNameLst>
                                          <p:attrName/>
                                        </p:attrNameLst>
                                      </p:cBhvr>
                                      <p:tavLst>
                                        <p:tav tm="0">
                                          <p:val>
                                            <p:strVal val="rgb(122,21,-22)"/>
                                          </p:val>
                                        </p:tav>
                                        <p:tav tm="50000">
                                          <p:val>
                                            <p:strVal val="rgb(3,-120,-21)"/>
                                          </p:val>
                                        </p:tav>
                                      </p:tavLst>
                                    </p:anim>
                                    <p:anim calcmode="discrete" valueType="clr">
                                      <p:cBhvr additive="repl">
                                        <p:cTn id="14" dur="80"/>
                                        <p:tgtEl>
                                          <p:spTgt spid="163"/>
                                        </p:tgtEl>
                                        <p:attrNameLst>
                                          <p:attrName/>
                                        </p:attrNameLst>
                                      </p:cBhvr>
                                      <p:tavLst>
                                        <p:tav tm="0">
                                          <p:val>
                                            <p:strVal val="rgb(122,21,-22)"/>
                                          </p:val>
                                        </p:tav>
                                        <p:tav tm="50000">
                                          <p:val>
                                            <p:strVal val="rgb(3,-120,-21)"/>
                                          </p:val>
                                        </p:tav>
                                      </p:tavLst>
                                    </p:anim>
                                    <p:set>
                                      <p:cBhvr>
                                        <p:cTn id="15" dur="80"/>
                                        <p:tgtEl>
                                          <p:spTgt spid="16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1497240" y="623880"/>
            <a:ext cx="6422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a:t>
            </a:r>
            <a:endParaRPr lang="pt-PT" sz="1800" b="0" strike="noStrike" spc="-1">
              <a:solidFill>
                <a:srgbClr val="000000"/>
              </a:solidFill>
              <a:uFill>
                <a:solidFill>
                  <a:srgbClr val="FFFFFF"/>
                </a:solidFill>
              </a:uFill>
              <a:latin typeface="Arial"/>
            </a:endParaRPr>
          </a:p>
        </p:txBody>
      </p:sp>
      <p:sp>
        <p:nvSpPr>
          <p:cNvPr id="166" name="CustomShape 2"/>
          <p:cNvSpPr/>
          <p:nvPr/>
        </p:nvSpPr>
        <p:spPr>
          <a:xfrm>
            <a:off x="1494720" y="1948320"/>
            <a:ext cx="692928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Em cada secção deverá haver um empregado com a função de juridicamente, representar a entidade patronal, exercendo a função de chefe ao qual cumpre coordenar e dirigir o trabalho, vigiando e acompanhando a utilização das tarefas de cada membro da brigada.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Para o desempenho destas funções deverá ser um profissional altamente competente em todas as matérias do seu ofício.</a:t>
            </a:r>
            <a:endParaRPr lang="pt-PT" sz="1800" b="0" strike="noStrike" spc="-1">
              <a:solidFill>
                <a:srgbClr val="000000"/>
              </a:solidFill>
              <a:uFill>
                <a:solidFill>
                  <a:srgbClr val="FFFFFF"/>
                </a:solidFill>
              </a:uFill>
              <a:latin typeface="Arial"/>
            </a:endParaRPr>
          </a:p>
        </p:txBody>
      </p:sp>
      <p:sp>
        <p:nvSpPr>
          <p:cNvPr id="167"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discrete" valueType="clr">
                                      <p:cBhvr additive="repl">
                                        <p:cTn id="7" dur="80"/>
                                        <p:tgtEl>
                                          <p:spTgt spid="165"/>
                                        </p:tgtEl>
                                        <p:attrNameLst>
                                          <p:attrName/>
                                        </p:attrNameLst>
                                      </p:cBhvr>
                                      <p:tavLst>
                                        <p:tav tm="0">
                                          <p:val>
                                            <p:strVal val="rgb(122,21,-22)"/>
                                          </p:val>
                                        </p:tav>
                                        <p:tav tm="50000">
                                          <p:val>
                                            <p:strVal val="rgb(3,-120,-21)"/>
                                          </p:val>
                                        </p:tav>
                                      </p:tavLst>
                                    </p:anim>
                                    <p:anim calcmode="discrete" valueType="clr">
                                      <p:cBhvr additive="repl">
                                        <p:cTn id="8" dur="80"/>
                                        <p:tgtEl>
                                          <p:spTgt spid="165"/>
                                        </p:tgtEl>
                                        <p:attrNameLst>
                                          <p:attrName/>
                                        </p:attrNameLst>
                                      </p:cBhvr>
                                      <p:tavLst>
                                        <p:tav tm="0">
                                          <p:val>
                                            <p:strVal val="rgb(122,21,-22)"/>
                                          </p:val>
                                        </p:tav>
                                        <p:tav tm="50000">
                                          <p:val>
                                            <p:strVal val="rgb(3,-120,-21)"/>
                                          </p:val>
                                        </p:tav>
                                      </p:tavLst>
                                    </p:anim>
                                    <p:set>
                                      <p:cBhvr>
                                        <p:cTn id="9" dur="80"/>
                                        <p:tgtEl>
                                          <p:spTgt spid="165"/>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66"/>
                                        </p:tgtEl>
                                        <p:attrNameLst>
                                          <p:attrName>style.visibility</p:attrName>
                                        </p:attrNameLst>
                                      </p:cBhvr>
                                      <p:to>
                                        <p:strVal val="visible"/>
                                      </p:to>
                                    </p:set>
                                    <p:anim calcmode="discrete" valueType="clr">
                                      <p:cBhvr additive="repl">
                                        <p:cTn id="13" dur="80"/>
                                        <p:tgtEl>
                                          <p:spTgt spid="166"/>
                                        </p:tgtEl>
                                        <p:attrNameLst>
                                          <p:attrName/>
                                        </p:attrNameLst>
                                      </p:cBhvr>
                                      <p:tavLst>
                                        <p:tav tm="0">
                                          <p:val>
                                            <p:strVal val="rgb(122,21,-22)"/>
                                          </p:val>
                                        </p:tav>
                                        <p:tav tm="50000">
                                          <p:val>
                                            <p:strVal val="rgb(3,-120,-21)"/>
                                          </p:val>
                                        </p:tav>
                                      </p:tavLst>
                                    </p:anim>
                                    <p:anim calcmode="discrete" valueType="clr">
                                      <p:cBhvr additive="repl">
                                        <p:cTn id="14" dur="80"/>
                                        <p:tgtEl>
                                          <p:spTgt spid="166"/>
                                        </p:tgtEl>
                                        <p:attrNameLst>
                                          <p:attrName/>
                                        </p:attrNameLst>
                                      </p:cBhvr>
                                      <p:tavLst>
                                        <p:tav tm="0">
                                          <p:val>
                                            <p:strVal val="rgb(122,21,-22)"/>
                                          </p:val>
                                        </p:tav>
                                        <p:tav tm="50000">
                                          <p:val>
                                            <p:strVal val="rgb(3,-120,-21)"/>
                                          </p:val>
                                        </p:tav>
                                      </p:tavLst>
                                    </p:anim>
                                    <p:set>
                                      <p:cBhvr>
                                        <p:cTn id="15" dur="80"/>
                                        <p:tgtEl>
                                          <p:spTgt spid="16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1425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a:t>
            </a:r>
            <a:endParaRPr lang="pt-PT" sz="1800" b="0" strike="noStrike" spc="-1">
              <a:solidFill>
                <a:srgbClr val="000000"/>
              </a:solidFill>
              <a:uFill>
                <a:solidFill>
                  <a:srgbClr val="FFFFFF"/>
                </a:solidFill>
              </a:uFill>
              <a:latin typeface="Arial"/>
            </a:endParaRPr>
          </a:p>
        </p:txBody>
      </p:sp>
      <p:sp>
        <p:nvSpPr>
          <p:cNvPr id="169" name="CustomShape 2"/>
          <p:cNvSpPr/>
          <p:nvPr/>
        </p:nvSpPr>
        <p:spPr>
          <a:xfrm>
            <a:off x="1638720" y="1681920"/>
            <a:ext cx="692928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Os membros da brigada hierarquicamente superiores deverão exercer as suas funções usando de maneiras humanamente aceitáveis.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Importa que cada um saiba o que tem a fazer e o que dele esperam. Só deste modo será possível aspirar à obtenção de uma melhor produtividade pela utilização eficaz dos recursos humanos da empresa.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Do chefe espera-se para além das demais tarefas, capacidade de mando e de adaptação flexível às várias situações, que possam surgir na execução dos trabalhos.</a:t>
            </a:r>
            <a:endParaRPr lang="pt-PT" sz="1800" b="0" strike="noStrike" spc="-1">
              <a:solidFill>
                <a:srgbClr val="000000"/>
              </a:solidFill>
              <a:uFill>
                <a:solidFill>
                  <a:srgbClr val="FFFFFF"/>
                </a:solidFill>
              </a:uFill>
              <a:latin typeface="Arial"/>
            </a:endParaRPr>
          </a:p>
        </p:txBody>
      </p:sp>
      <p:sp>
        <p:nvSpPr>
          <p:cNvPr id="170"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discrete" valueType="clr">
                                      <p:cBhvr additive="repl">
                                        <p:cTn id="7" dur="80"/>
                                        <p:tgtEl>
                                          <p:spTgt spid="168"/>
                                        </p:tgtEl>
                                        <p:attrNameLst>
                                          <p:attrName/>
                                        </p:attrNameLst>
                                      </p:cBhvr>
                                      <p:tavLst>
                                        <p:tav tm="0">
                                          <p:val>
                                            <p:strVal val="rgb(122,21,-22)"/>
                                          </p:val>
                                        </p:tav>
                                        <p:tav tm="50000">
                                          <p:val>
                                            <p:strVal val="rgb(3,-120,-21)"/>
                                          </p:val>
                                        </p:tav>
                                      </p:tavLst>
                                    </p:anim>
                                    <p:anim calcmode="discrete" valueType="clr">
                                      <p:cBhvr additive="repl">
                                        <p:cTn id="8" dur="80"/>
                                        <p:tgtEl>
                                          <p:spTgt spid="168"/>
                                        </p:tgtEl>
                                        <p:attrNameLst>
                                          <p:attrName/>
                                        </p:attrNameLst>
                                      </p:cBhvr>
                                      <p:tavLst>
                                        <p:tav tm="0">
                                          <p:val>
                                            <p:strVal val="rgb(122,21,-22)"/>
                                          </p:val>
                                        </p:tav>
                                        <p:tav tm="50000">
                                          <p:val>
                                            <p:strVal val="rgb(3,-120,-21)"/>
                                          </p:val>
                                        </p:tav>
                                      </p:tavLst>
                                    </p:anim>
                                    <p:set>
                                      <p:cBhvr>
                                        <p:cTn id="9" dur="80"/>
                                        <p:tgtEl>
                                          <p:spTgt spid="16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discrete" valueType="clr">
                                      <p:cBhvr additive="repl">
                                        <p:cTn id="13" dur="80"/>
                                        <p:tgtEl>
                                          <p:spTgt spid="169"/>
                                        </p:tgtEl>
                                        <p:attrNameLst>
                                          <p:attrName/>
                                        </p:attrNameLst>
                                      </p:cBhvr>
                                      <p:tavLst>
                                        <p:tav tm="0">
                                          <p:val>
                                            <p:strVal val="rgb(122,21,-22)"/>
                                          </p:val>
                                        </p:tav>
                                        <p:tav tm="50000">
                                          <p:val>
                                            <p:strVal val="rgb(3,-120,-21)"/>
                                          </p:val>
                                        </p:tav>
                                      </p:tavLst>
                                    </p:anim>
                                    <p:anim calcmode="discrete" valueType="clr">
                                      <p:cBhvr additive="repl">
                                        <p:cTn id="14" dur="80"/>
                                        <p:tgtEl>
                                          <p:spTgt spid="169"/>
                                        </p:tgtEl>
                                        <p:attrNameLst>
                                          <p:attrName/>
                                        </p:attrNameLst>
                                      </p:cBhvr>
                                      <p:tavLst>
                                        <p:tav tm="0">
                                          <p:val>
                                            <p:strVal val="rgb(122,21,-22)"/>
                                          </p:val>
                                        </p:tav>
                                        <p:tav tm="50000">
                                          <p:val>
                                            <p:strVal val="rgb(3,-120,-21)"/>
                                          </p:val>
                                        </p:tav>
                                      </p:tavLst>
                                    </p:anim>
                                    <p:set>
                                      <p:cBhvr>
                                        <p:cTn id="15" dur="80"/>
                                        <p:tgtEl>
                                          <p:spTgt spid="16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849240" y="623880"/>
            <a:ext cx="721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18" name="CustomShape 2"/>
          <p:cNvSpPr/>
          <p:nvPr/>
        </p:nvSpPr>
        <p:spPr>
          <a:xfrm>
            <a:off x="1512000" y="1681920"/>
            <a:ext cx="707184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A hotelaria é uma das mais antigas atividades humanas e tem evoluído através dos tempos.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Consta que as primeiras hospedarias apareceram por volta do século IV antes de Cristo, tendo como objetivo prestar serviço correspondente às mais elementares necessidades humanas – </a:t>
            </a:r>
            <a:r>
              <a:rPr lang="pt-PT" sz="2000" b="1" i="1" strike="noStrike" spc="-1">
                <a:solidFill>
                  <a:srgbClr val="0D0D0D"/>
                </a:solidFill>
                <a:uFill>
                  <a:solidFill>
                    <a:srgbClr val="FFFFFF"/>
                  </a:solidFill>
                </a:uFill>
                <a:latin typeface="Cambria"/>
              </a:rPr>
              <a:t>Alimentação e Abrigo.</a:t>
            </a: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Por força da evolução que levou o homem a viajar para fazer negócios e pela consequente necessidade de repouso e alimentação, nasceu a hotelaria nas suas formas originais.</a:t>
            </a:r>
            <a:endParaRPr lang="pt-PT" sz="1800" b="0" strike="noStrike" spc="-1">
              <a:solidFill>
                <a:srgbClr val="000000"/>
              </a:solidFill>
              <a:uFill>
                <a:solidFill>
                  <a:srgbClr val="FFFFFF"/>
                </a:solidFill>
              </a:uFill>
              <a:latin typeface="Arial"/>
            </a:endParaRPr>
          </a:p>
        </p:txBody>
      </p:sp>
      <p:sp>
        <p:nvSpPr>
          <p:cNvPr id="119" name="CustomShape 3"/>
          <p:cNvSpPr/>
          <p:nvPr/>
        </p:nvSpPr>
        <p:spPr>
          <a:xfrm>
            <a:off x="360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discrete" valueType="clr">
                                      <p:cBhvr additive="repl">
                                        <p:cTn id="7" dur="80"/>
                                        <p:tgtEl>
                                          <p:spTgt spid="117"/>
                                        </p:tgtEl>
                                        <p:attrNameLst>
                                          <p:attrName/>
                                        </p:attrNameLst>
                                      </p:cBhvr>
                                      <p:tavLst>
                                        <p:tav tm="0">
                                          <p:val>
                                            <p:strVal val="rgb(122,21,-22)"/>
                                          </p:val>
                                        </p:tav>
                                        <p:tav tm="50000">
                                          <p:val>
                                            <p:strVal val="rgb(3,-120,-21)"/>
                                          </p:val>
                                        </p:tav>
                                      </p:tavLst>
                                    </p:anim>
                                    <p:anim calcmode="discrete" valueType="clr">
                                      <p:cBhvr additive="repl">
                                        <p:cTn id="8" dur="80"/>
                                        <p:tgtEl>
                                          <p:spTgt spid="117"/>
                                        </p:tgtEl>
                                        <p:attrNameLst>
                                          <p:attrName/>
                                        </p:attrNameLst>
                                      </p:cBhvr>
                                      <p:tavLst>
                                        <p:tav tm="0">
                                          <p:val>
                                            <p:strVal val="rgb(122,21,-22)"/>
                                          </p:val>
                                        </p:tav>
                                        <p:tav tm="50000">
                                          <p:val>
                                            <p:strVal val="rgb(3,-120,-21)"/>
                                          </p:val>
                                        </p:tav>
                                      </p:tavLst>
                                    </p:anim>
                                    <p:set>
                                      <p:cBhvr>
                                        <p:cTn id="9" dur="80"/>
                                        <p:tgtEl>
                                          <p:spTgt spid="11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1368000" y="64800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a:t>
            </a:r>
            <a:endParaRPr lang="pt-PT" sz="1800" b="0" strike="noStrike" spc="-1">
              <a:solidFill>
                <a:srgbClr val="000000"/>
              </a:solidFill>
              <a:uFill>
                <a:solidFill>
                  <a:srgbClr val="FFFFFF"/>
                </a:solidFill>
              </a:uFill>
              <a:latin typeface="Arial"/>
            </a:endParaRPr>
          </a:p>
        </p:txBody>
      </p:sp>
      <p:sp>
        <p:nvSpPr>
          <p:cNvPr id="172" name="CustomShape 2"/>
          <p:cNvSpPr/>
          <p:nvPr/>
        </p:nvSpPr>
        <p:spPr>
          <a:xfrm>
            <a:off x="1422360" y="2592000"/>
            <a:ext cx="6857640" cy="130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Este esquema é um modelo é aplicável em qualquer caso, sujeito porém a alterações consoante as necessidades ou categoria de estabelecimento.</a:t>
            </a:r>
            <a:endParaRPr lang="pt-PT" sz="1800" b="0" strike="noStrike" spc="-1">
              <a:solidFill>
                <a:srgbClr val="000000"/>
              </a:solidFill>
              <a:uFill>
                <a:solidFill>
                  <a:srgbClr val="FFFFFF"/>
                </a:solidFill>
              </a:uFill>
              <a:latin typeface="Arial"/>
            </a:endParaRPr>
          </a:p>
        </p:txBody>
      </p:sp>
      <p:sp>
        <p:nvSpPr>
          <p:cNvPr id="173" name="CustomShape 3"/>
          <p:cNvSpPr/>
          <p:nvPr/>
        </p:nvSpPr>
        <p:spPr>
          <a:xfrm>
            <a:off x="36000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discrete" valueType="clr">
                                      <p:cBhvr additive="repl">
                                        <p:cTn id="7" dur="80"/>
                                        <p:tgtEl>
                                          <p:spTgt spid="171"/>
                                        </p:tgtEl>
                                        <p:attrNameLst>
                                          <p:attrName/>
                                        </p:attrNameLst>
                                      </p:cBhvr>
                                      <p:tavLst>
                                        <p:tav tm="0">
                                          <p:val>
                                            <p:strVal val="rgb(122,21,-22)"/>
                                          </p:val>
                                        </p:tav>
                                        <p:tav tm="50000">
                                          <p:val>
                                            <p:strVal val="rgb(3,-120,-21)"/>
                                          </p:val>
                                        </p:tav>
                                      </p:tavLst>
                                    </p:anim>
                                    <p:anim calcmode="discrete" valueType="clr">
                                      <p:cBhvr additive="repl">
                                        <p:cTn id="8" dur="80"/>
                                        <p:tgtEl>
                                          <p:spTgt spid="171"/>
                                        </p:tgtEl>
                                        <p:attrNameLst>
                                          <p:attrName/>
                                        </p:attrNameLst>
                                      </p:cBhvr>
                                      <p:tavLst>
                                        <p:tav tm="0">
                                          <p:val>
                                            <p:strVal val="rgb(122,21,-22)"/>
                                          </p:val>
                                        </p:tav>
                                        <p:tav tm="50000">
                                          <p:val>
                                            <p:strVal val="rgb(3,-120,-21)"/>
                                          </p:val>
                                        </p:tav>
                                      </p:tavLst>
                                    </p:anim>
                                    <p:set>
                                      <p:cBhvr>
                                        <p:cTn id="9" dur="80"/>
                                        <p:tgtEl>
                                          <p:spTgt spid="17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72"/>
                                        </p:tgtEl>
                                        <p:attrNameLst>
                                          <p:attrName>style.visibility</p:attrName>
                                        </p:attrNameLst>
                                      </p:cBhvr>
                                      <p:to>
                                        <p:strVal val="visible"/>
                                      </p:to>
                                    </p:set>
                                    <p:anim calcmode="discrete" valueType="clr">
                                      <p:cBhvr additive="repl">
                                        <p:cTn id="13" dur="80"/>
                                        <p:tgtEl>
                                          <p:spTgt spid="172"/>
                                        </p:tgtEl>
                                        <p:attrNameLst>
                                          <p:attrName/>
                                        </p:attrNameLst>
                                      </p:cBhvr>
                                      <p:tavLst>
                                        <p:tav tm="0">
                                          <p:val>
                                            <p:strVal val="rgb(122,21,-22)"/>
                                          </p:val>
                                        </p:tav>
                                        <p:tav tm="50000">
                                          <p:val>
                                            <p:strVal val="rgb(3,-120,-21)"/>
                                          </p:val>
                                        </p:tav>
                                      </p:tavLst>
                                    </p:anim>
                                    <p:anim calcmode="discrete" valueType="clr">
                                      <p:cBhvr additive="repl">
                                        <p:cTn id="14" dur="80"/>
                                        <p:tgtEl>
                                          <p:spTgt spid="172"/>
                                        </p:tgtEl>
                                        <p:attrNameLst>
                                          <p:attrName/>
                                        </p:attrNameLst>
                                      </p:cBhvr>
                                      <p:tavLst>
                                        <p:tav tm="0">
                                          <p:val>
                                            <p:strVal val="rgb(122,21,-22)"/>
                                          </p:val>
                                        </p:tav>
                                        <p:tav tm="50000">
                                          <p:val>
                                            <p:strVal val="rgb(3,-120,-21)"/>
                                          </p:val>
                                        </p:tav>
                                      </p:tavLst>
                                    </p:anim>
                                    <p:set>
                                      <p:cBhvr>
                                        <p:cTn id="15" dur="80"/>
                                        <p:tgtEl>
                                          <p:spTgt spid="17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1512000" y="432000"/>
            <a:ext cx="721476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400" b="1" strike="noStrike" spc="-1">
                <a:solidFill>
                  <a:srgbClr val="FF0066"/>
                </a:solidFill>
                <a:uFill>
                  <a:solidFill>
                    <a:srgbClr val="FFFFFF"/>
                  </a:solidFill>
                </a:uFill>
                <a:latin typeface="Calibri"/>
              </a:rPr>
              <a:t>Hierarquia Profissional na secção de mesa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(no restaurante)</a:t>
            </a:r>
            <a:endParaRPr lang="pt-PT" sz="1800" b="0" strike="noStrike" spc="-1">
              <a:solidFill>
                <a:srgbClr val="000000"/>
              </a:solidFill>
              <a:uFill>
                <a:solidFill>
                  <a:srgbClr val="FFFFFF"/>
                </a:solidFill>
              </a:uFill>
              <a:latin typeface="Arial"/>
            </a:endParaRPr>
          </a:p>
        </p:txBody>
      </p:sp>
      <p:sp>
        <p:nvSpPr>
          <p:cNvPr id="175" name="CustomShape 2"/>
          <p:cNvSpPr/>
          <p:nvPr/>
        </p:nvSpPr>
        <p:spPr>
          <a:xfrm>
            <a:off x="2088000" y="1779120"/>
            <a:ext cx="597600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Director de Restaurante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Subchefe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Escanção/ Chefe de Vinhos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Chefe de Turno/Empregado de Mesa de 1ª</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Ajudante de turno/Empregado de Mesa de 2ª</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Estagiário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Aprendiz  </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sp>
        <p:nvSpPr>
          <p:cNvPr id="176"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discrete" valueType="clr">
                                      <p:cBhvr additive="repl">
                                        <p:cTn id="7" dur="80"/>
                                        <p:tgtEl>
                                          <p:spTgt spid="174"/>
                                        </p:tgtEl>
                                        <p:attrNameLst>
                                          <p:attrName/>
                                        </p:attrNameLst>
                                      </p:cBhvr>
                                      <p:tavLst>
                                        <p:tav tm="0">
                                          <p:val>
                                            <p:strVal val="rgb(122,21,-22)"/>
                                          </p:val>
                                        </p:tav>
                                        <p:tav tm="50000">
                                          <p:val>
                                            <p:strVal val="rgb(3,-120,-21)"/>
                                          </p:val>
                                        </p:tav>
                                      </p:tavLst>
                                    </p:anim>
                                    <p:anim calcmode="discrete" valueType="clr">
                                      <p:cBhvr additive="repl">
                                        <p:cTn id="8" dur="80"/>
                                        <p:tgtEl>
                                          <p:spTgt spid="174"/>
                                        </p:tgtEl>
                                        <p:attrNameLst>
                                          <p:attrName/>
                                        </p:attrNameLst>
                                      </p:cBhvr>
                                      <p:tavLst>
                                        <p:tav tm="0">
                                          <p:val>
                                            <p:strVal val="rgb(122,21,-22)"/>
                                          </p:val>
                                        </p:tav>
                                        <p:tav tm="50000">
                                          <p:val>
                                            <p:strVal val="rgb(3,-120,-21)"/>
                                          </p:val>
                                        </p:tav>
                                      </p:tavLst>
                                    </p:anim>
                                    <p:set>
                                      <p:cBhvr>
                                        <p:cTn id="9" dur="80"/>
                                        <p:tgtEl>
                                          <p:spTgt spid="17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75"/>
                                        </p:tgtEl>
                                        <p:attrNameLst>
                                          <p:attrName>style.visibility</p:attrName>
                                        </p:attrNameLst>
                                      </p:cBhvr>
                                      <p:to>
                                        <p:strVal val="visible"/>
                                      </p:to>
                                    </p:set>
                                    <p:anim calcmode="discrete" valueType="clr">
                                      <p:cBhvr additive="repl">
                                        <p:cTn id="13" dur="80"/>
                                        <p:tgtEl>
                                          <p:spTgt spid="175"/>
                                        </p:tgtEl>
                                        <p:attrNameLst>
                                          <p:attrName/>
                                        </p:attrNameLst>
                                      </p:cBhvr>
                                      <p:tavLst>
                                        <p:tav tm="0">
                                          <p:val>
                                            <p:strVal val="rgb(122,21,-22)"/>
                                          </p:val>
                                        </p:tav>
                                        <p:tav tm="50000">
                                          <p:val>
                                            <p:strVal val="rgb(3,-120,-21)"/>
                                          </p:val>
                                        </p:tav>
                                      </p:tavLst>
                                    </p:anim>
                                    <p:anim calcmode="discrete" valueType="clr">
                                      <p:cBhvr additive="repl">
                                        <p:cTn id="14" dur="80"/>
                                        <p:tgtEl>
                                          <p:spTgt spid="175"/>
                                        </p:tgtEl>
                                        <p:attrNameLst>
                                          <p:attrName/>
                                        </p:attrNameLst>
                                      </p:cBhvr>
                                      <p:tavLst>
                                        <p:tav tm="0">
                                          <p:val>
                                            <p:strVal val="rgb(122,21,-22)"/>
                                          </p:val>
                                        </p:tav>
                                        <p:tav tm="50000">
                                          <p:val>
                                            <p:strVal val="rgb(3,-120,-21)"/>
                                          </p:val>
                                        </p:tav>
                                      </p:tavLst>
                                    </p:anim>
                                    <p:set>
                                      <p:cBhvr>
                                        <p:cTn id="15" dur="80"/>
                                        <p:tgtEl>
                                          <p:spTgt spid="17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1584000" y="648000"/>
            <a:ext cx="6192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a:t>
            </a:r>
            <a:endParaRPr lang="pt-PT" sz="1800" b="0" strike="noStrike" spc="-1">
              <a:solidFill>
                <a:srgbClr val="000000"/>
              </a:solidFill>
              <a:uFill>
                <a:solidFill>
                  <a:srgbClr val="FFFFFF"/>
                </a:solidFill>
              </a:uFill>
              <a:latin typeface="Arial"/>
            </a:endParaRPr>
          </a:p>
        </p:txBody>
      </p:sp>
      <p:sp>
        <p:nvSpPr>
          <p:cNvPr id="178" name="CustomShape 2"/>
          <p:cNvSpPr/>
          <p:nvPr/>
        </p:nvSpPr>
        <p:spPr>
          <a:xfrm>
            <a:off x="3888000" y="1296000"/>
            <a:ext cx="1872000" cy="864000"/>
          </a:xfrm>
          <a:prstGeom prst="flowChartOffpageConnector">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2200" b="1" strike="noStrike" spc="-1">
                <a:solidFill>
                  <a:srgbClr val="FF0000"/>
                </a:solidFill>
                <a:uFill>
                  <a:solidFill>
                    <a:srgbClr val="FFFFFF"/>
                  </a:solidFill>
                </a:uFill>
                <a:latin typeface="Calibri"/>
              </a:rPr>
              <a:t>Diretor do Restaurante</a:t>
            </a:r>
            <a:endParaRPr lang="pt-PT" sz="1800" b="0" strike="noStrike" spc="-1">
              <a:solidFill>
                <a:srgbClr val="000000"/>
              </a:solidFill>
              <a:uFill>
                <a:solidFill>
                  <a:srgbClr val="FFFFFF"/>
                </a:solidFill>
              </a:uFill>
              <a:latin typeface="Arial"/>
            </a:endParaRPr>
          </a:p>
        </p:txBody>
      </p:sp>
      <p:sp>
        <p:nvSpPr>
          <p:cNvPr id="179" name="CustomShape 3"/>
          <p:cNvSpPr/>
          <p:nvPr/>
        </p:nvSpPr>
        <p:spPr>
          <a:xfrm flipH="1" flipV="1">
            <a:off x="612720" y="3596760"/>
            <a:ext cx="3200040" cy="456840"/>
          </a:xfrm>
          <a:custGeom>
            <a:avLst/>
            <a:gdLst/>
            <a:ahLst/>
            <a:cxnLst/>
            <a:rect l="l" t="t" r="r" b="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9900"/>
          </a:solidFill>
          <a:ln w="9360">
            <a:solidFill>
              <a:srgbClr val="000000"/>
            </a:solidFill>
            <a:miter/>
          </a:ln>
        </p:spPr>
        <p:style>
          <a:lnRef idx="0">
            <a:scrgbClr r="0" g="0" b="0"/>
          </a:lnRef>
          <a:fillRef idx="0">
            <a:scrgbClr r="0" g="0" b="0"/>
          </a:fillRef>
          <a:effectRef idx="0">
            <a:scrgbClr r="0" g="0" b="0"/>
          </a:effectRef>
          <a:fontRef idx="minor"/>
        </p:style>
      </p:sp>
      <p:sp>
        <p:nvSpPr>
          <p:cNvPr id="180" name="CustomShape 4"/>
          <p:cNvSpPr/>
          <p:nvPr/>
        </p:nvSpPr>
        <p:spPr>
          <a:xfrm>
            <a:off x="576000" y="5400000"/>
            <a:ext cx="2285640" cy="864000"/>
          </a:xfrm>
          <a:prstGeom prst="flowChartPreparation">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1600" b="1" strike="noStrike" spc="-1">
                <a:solidFill>
                  <a:srgbClr val="FF0000"/>
                </a:solidFill>
                <a:uFill>
                  <a:solidFill>
                    <a:srgbClr val="FFFFFF"/>
                  </a:solidFill>
                </a:uFill>
                <a:latin typeface="Times New Roman"/>
              </a:rPr>
              <a:t>Ajudante de Escanção</a:t>
            </a:r>
            <a:endParaRPr lang="pt-PT" sz="1800" b="0" strike="noStrike" spc="-1">
              <a:solidFill>
                <a:srgbClr val="000000"/>
              </a:solidFill>
              <a:uFill>
                <a:solidFill>
                  <a:srgbClr val="FFFFFF"/>
                </a:solidFill>
              </a:uFill>
              <a:latin typeface="Arial"/>
            </a:endParaRPr>
          </a:p>
          <a:p>
            <a:pPr algn="ctr">
              <a:lnSpc>
                <a:spcPct val="100000"/>
              </a:lnSpc>
            </a:pPr>
            <a:r>
              <a:rPr lang="pt-PT" sz="800" b="1" strike="noStrike" spc="-1">
                <a:solidFill>
                  <a:srgbClr val="FF0000"/>
                </a:solidFill>
                <a:uFill>
                  <a:solidFill>
                    <a:srgbClr val="FFFFFF"/>
                  </a:solidFill>
                </a:uFill>
                <a:latin typeface="Calibri"/>
              </a:rPr>
              <a:t>(Empregado de Mesa de 1ª)</a:t>
            </a:r>
            <a:endParaRPr lang="pt-PT" sz="1800" b="0" strike="noStrike" spc="-1">
              <a:solidFill>
                <a:srgbClr val="000000"/>
              </a:solidFill>
              <a:uFill>
                <a:solidFill>
                  <a:srgbClr val="FFFFFF"/>
                </a:solidFill>
              </a:uFill>
              <a:latin typeface="Arial"/>
            </a:endParaRPr>
          </a:p>
        </p:txBody>
      </p:sp>
      <p:sp>
        <p:nvSpPr>
          <p:cNvPr id="181" name="CustomShape 5"/>
          <p:cNvSpPr/>
          <p:nvPr/>
        </p:nvSpPr>
        <p:spPr>
          <a:xfrm>
            <a:off x="4213080" y="6120000"/>
            <a:ext cx="1186920" cy="364680"/>
          </a:xfrm>
          <a:prstGeom prst="flowChartTerminator">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1300" b="1" strike="noStrike" spc="-1">
                <a:solidFill>
                  <a:srgbClr val="FF0000"/>
                </a:solidFill>
                <a:uFill>
                  <a:solidFill>
                    <a:srgbClr val="FFFFFF"/>
                  </a:solidFill>
                </a:uFill>
                <a:latin typeface="Times New Roman"/>
              </a:rPr>
              <a:t>Estagiários</a:t>
            </a:r>
            <a:endParaRPr lang="pt-PT" sz="1800" b="0" strike="noStrike" spc="-1">
              <a:solidFill>
                <a:srgbClr val="000000"/>
              </a:solidFill>
              <a:uFill>
                <a:solidFill>
                  <a:srgbClr val="FFFFFF"/>
                </a:solidFill>
              </a:uFill>
              <a:latin typeface="Arial"/>
            </a:endParaRPr>
          </a:p>
        </p:txBody>
      </p:sp>
      <p:sp>
        <p:nvSpPr>
          <p:cNvPr id="182" name="CustomShape 6"/>
          <p:cNvSpPr/>
          <p:nvPr/>
        </p:nvSpPr>
        <p:spPr>
          <a:xfrm>
            <a:off x="429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183" name="CustomShape 7"/>
          <p:cNvSpPr/>
          <p:nvPr/>
        </p:nvSpPr>
        <p:spPr>
          <a:xfrm>
            <a:off x="4015440" y="2304000"/>
            <a:ext cx="1600560" cy="792000"/>
          </a:xfrm>
          <a:prstGeom prst="flowChartOffpageConnector">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2200" b="1" strike="noStrike" spc="-1">
                <a:solidFill>
                  <a:srgbClr val="FF0000"/>
                </a:solidFill>
                <a:uFill>
                  <a:solidFill>
                    <a:srgbClr val="FFFFFF"/>
                  </a:solidFill>
                </a:uFill>
                <a:latin typeface="Calibri"/>
              </a:rPr>
              <a:t>Chefe de</a:t>
            </a:r>
            <a:endParaRPr lang="pt-PT" sz="1800" b="0" strike="noStrike" spc="-1">
              <a:solidFill>
                <a:srgbClr val="000000"/>
              </a:solidFill>
              <a:uFill>
                <a:solidFill>
                  <a:srgbClr val="FFFFFF"/>
                </a:solidFill>
              </a:uFill>
              <a:latin typeface="Arial"/>
            </a:endParaRPr>
          </a:p>
          <a:p>
            <a:pPr algn="ctr">
              <a:lnSpc>
                <a:spcPct val="100000"/>
              </a:lnSpc>
            </a:pPr>
            <a:r>
              <a:rPr lang="pt-PT" sz="2200" b="1" strike="noStrike" spc="-1">
                <a:solidFill>
                  <a:srgbClr val="FF0000"/>
                </a:solidFill>
                <a:uFill>
                  <a:solidFill>
                    <a:srgbClr val="FFFFFF"/>
                  </a:solidFill>
                </a:uFill>
                <a:latin typeface="Calibri"/>
              </a:rPr>
              <a:t>Mesa</a:t>
            </a:r>
            <a:endParaRPr lang="pt-PT" sz="1800" b="0" strike="noStrike" spc="-1">
              <a:solidFill>
                <a:srgbClr val="000000"/>
              </a:solidFill>
              <a:uFill>
                <a:solidFill>
                  <a:srgbClr val="FFFFFF"/>
                </a:solidFill>
              </a:uFill>
              <a:latin typeface="Arial"/>
            </a:endParaRPr>
          </a:p>
        </p:txBody>
      </p:sp>
      <p:sp>
        <p:nvSpPr>
          <p:cNvPr id="184" name="CustomShape 8"/>
          <p:cNvSpPr/>
          <p:nvPr/>
        </p:nvSpPr>
        <p:spPr>
          <a:xfrm>
            <a:off x="847440" y="4320000"/>
            <a:ext cx="1672560" cy="864000"/>
          </a:xfrm>
          <a:prstGeom prst="flowChartOffpageConnector">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2400" b="1" strike="noStrike" spc="168">
                <a:solidFill>
                  <a:srgbClr val="FF0000"/>
                </a:solidFill>
                <a:uFill>
                  <a:solidFill>
                    <a:srgbClr val="FFFFFF"/>
                  </a:solidFill>
                </a:uFill>
                <a:latin typeface="Times New Roman"/>
              </a:rPr>
              <a:t>Escanção</a:t>
            </a:r>
            <a:endParaRPr lang="pt-PT" sz="1800" b="0" strike="noStrike" spc="-1">
              <a:solidFill>
                <a:srgbClr val="000000"/>
              </a:solidFill>
              <a:uFill>
                <a:solidFill>
                  <a:srgbClr val="FFFFFF"/>
                </a:solidFill>
              </a:uFill>
              <a:latin typeface="Arial"/>
            </a:endParaRPr>
          </a:p>
        </p:txBody>
      </p:sp>
      <p:sp>
        <p:nvSpPr>
          <p:cNvPr id="185" name="CustomShape 9"/>
          <p:cNvSpPr/>
          <p:nvPr/>
        </p:nvSpPr>
        <p:spPr>
          <a:xfrm>
            <a:off x="3888000" y="4248000"/>
            <a:ext cx="1800000" cy="792000"/>
          </a:xfrm>
          <a:prstGeom prst="flowChartOffpageConnector">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1800" b="1" strike="noStrike" spc="-1">
                <a:solidFill>
                  <a:srgbClr val="FF0000"/>
                </a:solidFill>
                <a:uFill>
                  <a:solidFill>
                    <a:srgbClr val="FFFFFF"/>
                  </a:solidFill>
                </a:uFill>
                <a:latin typeface="Calibri"/>
              </a:rPr>
              <a:t>Chefe de Turno</a:t>
            </a:r>
            <a:r>
              <a:rPr lang="pt-PT" sz="1600" b="1" strike="noStrike" spc="-1">
                <a:solidFill>
                  <a:srgbClr val="FF0000"/>
                </a:solidFill>
                <a:uFill>
                  <a:solidFill>
                    <a:srgbClr val="FFFFFF"/>
                  </a:solidFill>
                </a:uFill>
                <a:latin typeface="Calibri"/>
              </a:rPr>
              <a:t> </a:t>
            </a:r>
            <a:r>
              <a:rPr lang="pt-PT" sz="1100" b="1" strike="noStrike" spc="-1">
                <a:solidFill>
                  <a:srgbClr val="FF0000"/>
                </a:solidFill>
                <a:uFill>
                  <a:solidFill>
                    <a:srgbClr val="FFFFFF"/>
                  </a:solidFill>
                </a:uFill>
                <a:latin typeface="Calibri"/>
              </a:rPr>
              <a:t>(Empregado de Mesa de 1ª)</a:t>
            </a:r>
            <a:endParaRPr lang="pt-PT" sz="1800" b="0" strike="noStrike" spc="-1">
              <a:solidFill>
                <a:srgbClr val="000000"/>
              </a:solidFill>
              <a:uFill>
                <a:solidFill>
                  <a:srgbClr val="FFFFFF"/>
                </a:solidFill>
              </a:uFill>
              <a:latin typeface="Arial"/>
            </a:endParaRPr>
          </a:p>
        </p:txBody>
      </p:sp>
      <p:sp>
        <p:nvSpPr>
          <p:cNvPr id="186" name="CustomShape 10"/>
          <p:cNvSpPr/>
          <p:nvPr/>
        </p:nvSpPr>
        <p:spPr>
          <a:xfrm>
            <a:off x="4015440" y="5184000"/>
            <a:ext cx="1600560" cy="792000"/>
          </a:xfrm>
          <a:prstGeom prst="flowChartOffpageConnector">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1400" b="0" strike="noStrike" spc="-1">
                <a:solidFill>
                  <a:srgbClr val="FF0000"/>
                </a:solidFill>
                <a:uFill>
                  <a:solidFill>
                    <a:srgbClr val="FFFFFF"/>
                  </a:solidFill>
                </a:uFill>
                <a:latin typeface="Calibri"/>
              </a:rPr>
              <a:t>Ajudante de Turno</a:t>
            </a:r>
            <a:endParaRPr lang="pt-PT" sz="1800" b="0" strike="noStrike" spc="-1">
              <a:solidFill>
                <a:srgbClr val="000000"/>
              </a:solidFill>
              <a:uFill>
                <a:solidFill>
                  <a:srgbClr val="FFFFFF"/>
                </a:solidFill>
              </a:uFill>
              <a:latin typeface="Arial"/>
            </a:endParaRPr>
          </a:p>
          <a:p>
            <a:pPr algn="ctr">
              <a:lnSpc>
                <a:spcPct val="100000"/>
              </a:lnSpc>
            </a:pPr>
            <a:r>
              <a:rPr lang="pt-PT" sz="1200" b="1" strike="noStrike" spc="-1">
                <a:solidFill>
                  <a:srgbClr val="FF0000"/>
                </a:solidFill>
                <a:uFill>
                  <a:solidFill>
                    <a:srgbClr val="FFFFFF"/>
                  </a:solidFill>
                </a:uFill>
                <a:latin typeface="Calibri"/>
              </a:rPr>
              <a:t>Commis</a:t>
            </a:r>
            <a:endParaRPr lang="pt-PT" sz="1800" b="0" strike="noStrike" spc="-1">
              <a:solidFill>
                <a:srgbClr val="000000"/>
              </a:solidFill>
              <a:uFill>
                <a:solidFill>
                  <a:srgbClr val="FFFFFF"/>
                </a:solidFill>
              </a:uFill>
              <a:latin typeface="Arial"/>
            </a:endParaRPr>
          </a:p>
        </p:txBody>
      </p:sp>
      <p:sp>
        <p:nvSpPr>
          <p:cNvPr id="187" name="CustomShape 11"/>
          <p:cNvSpPr/>
          <p:nvPr/>
        </p:nvSpPr>
        <p:spPr>
          <a:xfrm>
            <a:off x="3960000" y="3312000"/>
            <a:ext cx="1800000" cy="792000"/>
          </a:xfrm>
          <a:prstGeom prst="flowChartOffpageConnector">
            <a:avLst/>
          </a:prstGeom>
          <a:gradFill>
            <a:gsLst>
              <a:gs pos="0">
                <a:srgbClr val="99CCFF"/>
              </a:gs>
              <a:gs pos="50000">
                <a:srgbClr val="CCFFFF"/>
              </a:gs>
              <a:gs pos="100000">
                <a:srgbClr val="99CCFF"/>
              </a:gs>
            </a:gsLst>
            <a:lin ang="5400000"/>
          </a:gradFill>
          <a:ln w="9360">
            <a:noFill/>
          </a:ln>
        </p:spPr>
        <p:style>
          <a:lnRef idx="0">
            <a:scrgbClr r="0" g="0" b="0"/>
          </a:lnRef>
          <a:fillRef idx="0">
            <a:scrgbClr r="0" g="0" b="0"/>
          </a:fillRef>
          <a:effectRef idx="0">
            <a:scrgbClr r="0" g="0" b="0"/>
          </a:effectRef>
          <a:fontRef idx="minor"/>
        </p:style>
        <p:txBody>
          <a:bodyPr/>
          <a:lstStyle/>
          <a:p>
            <a:pPr algn="ctr">
              <a:lnSpc>
                <a:spcPct val="100000"/>
              </a:lnSpc>
            </a:pPr>
            <a:r>
              <a:rPr lang="pt-PT" sz="1800" b="1" strike="noStrike" spc="-1">
                <a:solidFill>
                  <a:srgbClr val="FF0000"/>
                </a:solidFill>
                <a:uFill>
                  <a:solidFill>
                    <a:srgbClr val="FFFFFF"/>
                  </a:solidFill>
                </a:uFill>
                <a:latin typeface="Times New Roman"/>
              </a:rPr>
              <a:t>Subchefe de Mesa</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discrete" valueType="clr">
                                      <p:cBhvr additive="repl">
                                        <p:cTn id="7" dur="80"/>
                                        <p:tgtEl>
                                          <p:spTgt spid="177"/>
                                        </p:tgtEl>
                                        <p:attrNameLst>
                                          <p:attrName/>
                                        </p:attrNameLst>
                                      </p:cBhvr>
                                      <p:tavLst>
                                        <p:tav tm="0">
                                          <p:val>
                                            <p:strVal val="rgb(122,21,-22)"/>
                                          </p:val>
                                        </p:tav>
                                        <p:tav tm="50000">
                                          <p:val>
                                            <p:strVal val="rgb(3,-120,-21)"/>
                                          </p:val>
                                        </p:tav>
                                      </p:tavLst>
                                    </p:anim>
                                    <p:anim calcmode="discrete" valueType="clr">
                                      <p:cBhvr additive="repl">
                                        <p:cTn id="8" dur="80"/>
                                        <p:tgtEl>
                                          <p:spTgt spid="177"/>
                                        </p:tgtEl>
                                        <p:attrNameLst>
                                          <p:attrName/>
                                        </p:attrNameLst>
                                      </p:cBhvr>
                                      <p:tavLst>
                                        <p:tav tm="0">
                                          <p:val>
                                            <p:strVal val="rgb(122,21,-22)"/>
                                          </p:val>
                                        </p:tav>
                                        <p:tav tm="50000">
                                          <p:val>
                                            <p:strVal val="rgb(3,-120,-21)"/>
                                          </p:val>
                                        </p:tav>
                                      </p:tavLst>
                                    </p:anim>
                                    <p:set>
                                      <p:cBhvr>
                                        <p:cTn id="9" dur="80"/>
                                        <p:tgtEl>
                                          <p:spTgt spid="177"/>
                                        </p:tgtEl>
                                        <p:attrNameLst>
                                          <p:attrName/>
                                        </p:attrNameLst>
                                      </p:cBhvr>
                                    </p:set>
                                  </p:childTnLst>
                                </p:cTn>
                              </p:par>
                              <p:par>
                                <p:cTn id="10" presetID="8" presetClass="entr" presetSubtype="16" fill="hold" nodeType="with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out" filter="diamond(in)">
                                      <p:cBhvr additive="repl">
                                        <p:cTn id="12" dur="2000"/>
                                        <p:tgtEl>
                                          <p:spTgt spid="178"/>
                                        </p:tgtEl>
                                      </p:cBhvr>
                                    </p:animEffect>
                                  </p:childTnLst>
                                </p:cTn>
                              </p:par>
                              <p:par>
                                <p:cTn id="13" presetID="8" presetClass="entr" presetSubtype="16" fill="hold" nodeType="with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out" filter="diamond(in)">
                                      <p:cBhvr additive="repl">
                                        <p:cTn id="15" dur="2000"/>
                                        <p:tgtEl>
                                          <p:spTgt spid="180"/>
                                        </p:tgtEl>
                                      </p:cBhvr>
                                    </p:animEffect>
                                  </p:childTnLst>
                                </p:cTn>
                              </p:par>
                              <p:par>
                                <p:cTn id="16" presetID="8" presetClass="entr" presetSubtype="16" fill="hold" nodeType="withEffect">
                                  <p:stCondLst>
                                    <p:cond delay="0"/>
                                  </p:stCondLst>
                                  <p:childTnLst>
                                    <p:set>
                                      <p:cBhvr>
                                        <p:cTn id="17" dur="1" fill="hold">
                                          <p:stCondLst>
                                            <p:cond delay="0"/>
                                          </p:stCondLst>
                                        </p:cTn>
                                        <p:tgtEl>
                                          <p:spTgt spid="181"/>
                                        </p:tgtEl>
                                        <p:attrNameLst>
                                          <p:attrName>style.visibility</p:attrName>
                                        </p:attrNameLst>
                                      </p:cBhvr>
                                      <p:to>
                                        <p:strVal val="visible"/>
                                      </p:to>
                                    </p:set>
                                    <p:animEffect transition="out" filter="diamond(in)">
                                      <p:cBhvr additive="repl">
                                        <p:cTn id="18" dur="2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189" name="CustomShape 2"/>
          <p:cNvSpPr/>
          <p:nvPr/>
        </p:nvSpPr>
        <p:spPr>
          <a:xfrm>
            <a:off x="1785960" y="2071800"/>
            <a:ext cx="692928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Director de Restaurante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É o profissional altamente qualificado, que assegura toda a gestão do sector, orienta e superintende a secção, com a colaboração do chefe de mesa, seu directo assessor com quem deve manter as melhores relações.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Acompanha o funcionamento dos vários serviços especiais ou não, o movimento das receitas e despesas, assim como elabora planos gerais com vista à utilização eficaz de capitais no equipamento.</a:t>
            </a:r>
            <a:endParaRPr lang="pt-PT" sz="1800" b="0" strike="noStrike" spc="-1">
              <a:solidFill>
                <a:srgbClr val="000000"/>
              </a:solidFill>
              <a:uFill>
                <a:solidFill>
                  <a:srgbClr val="FFFFFF"/>
                </a:solidFill>
              </a:uFill>
              <a:latin typeface="Arial"/>
            </a:endParaRPr>
          </a:p>
        </p:txBody>
      </p:sp>
      <p:sp>
        <p:nvSpPr>
          <p:cNvPr id="190" name="CustomShape 3"/>
          <p:cNvSpPr/>
          <p:nvPr/>
        </p:nvSpPr>
        <p:spPr>
          <a:xfrm>
            <a:off x="35784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191"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 calcmode="discrete" valueType="clr">
                                      <p:cBhvr additive="repl">
                                        <p:cTn id="7" dur="80"/>
                                        <p:tgtEl>
                                          <p:spTgt spid="189"/>
                                        </p:tgtEl>
                                        <p:attrNameLst>
                                          <p:attrName/>
                                        </p:attrNameLst>
                                      </p:cBhvr>
                                      <p:tavLst>
                                        <p:tav tm="0">
                                          <p:val>
                                            <p:strVal val="rgb(122,21,-22)"/>
                                          </p:val>
                                        </p:tav>
                                        <p:tav tm="50000">
                                          <p:val>
                                            <p:strVal val="rgb(3,-120,-21)"/>
                                          </p:val>
                                        </p:tav>
                                      </p:tavLst>
                                    </p:anim>
                                    <p:anim calcmode="discrete" valueType="clr">
                                      <p:cBhvr additive="repl">
                                        <p:cTn id="8" dur="80"/>
                                        <p:tgtEl>
                                          <p:spTgt spid="189"/>
                                        </p:tgtEl>
                                        <p:attrNameLst>
                                          <p:attrName/>
                                        </p:attrNameLst>
                                      </p:cBhvr>
                                      <p:tavLst>
                                        <p:tav tm="0">
                                          <p:val>
                                            <p:strVal val="rgb(122,21,-22)"/>
                                          </p:val>
                                        </p:tav>
                                        <p:tav tm="50000">
                                          <p:val>
                                            <p:strVal val="rgb(3,-120,-21)"/>
                                          </p:val>
                                        </p:tav>
                                      </p:tavLst>
                                    </p:anim>
                                    <p:set>
                                      <p:cBhvr>
                                        <p:cTn id="9" dur="80"/>
                                        <p:tgtEl>
                                          <p:spTgt spid="18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
        <p:nvSpPr>
          <p:cNvPr id="193" name="CustomShape 2"/>
          <p:cNvSpPr/>
          <p:nvPr/>
        </p:nvSpPr>
        <p:spPr>
          <a:xfrm>
            <a:off x="1944000" y="1620720"/>
            <a:ext cx="504000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194" name="CustomShape 3"/>
          <p:cNvSpPr/>
          <p:nvPr/>
        </p:nvSpPr>
        <p:spPr>
          <a:xfrm>
            <a:off x="1350720" y="2520000"/>
            <a:ext cx="6929280" cy="31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400" b="1" strike="noStrike" spc="-1">
                <a:solidFill>
                  <a:srgbClr val="FF0000"/>
                </a:solidFill>
                <a:uFill>
                  <a:solidFill>
                    <a:srgbClr val="FFFFFF"/>
                  </a:solidFill>
                </a:uFill>
                <a:latin typeface="Cambria"/>
              </a:rPr>
              <a:t>Diretor de Restaurante</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 certificar-se dos inventários periódicos, da existência dos produtos de consumo, dos móveis e utensílios.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 diretor de Restaurante mantém e assegura a disciplina.</a:t>
            </a:r>
            <a:endParaRPr lang="pt-PT" sz="1800" b="0" strike="noStrike" spc="-1">
              <a:solidFill>
                <a:srgbClr val="000000"/>
              </a:solidFill>
              <a:uFill>
                <a:solidFill>
                  <a:srgbClr val="FFFFFF"/>
                </a:solidFill>
              </a:uFill>
              <a:latin typeface="Arial"/>
            </a:endParaRPr>
          </a:p>
        </p:txBody>
      </p:sp>
      <p:sp>
        <p:nvSpPr>
          <p:cNvPr id="195" name="CustomShape 4"/>
          <p:cNvSpPr/>
          <p:nvPr/>
        </p:nvSpPr>
        <p:spPr>
          <a:xfrm>
            <a:off x="360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discrete" valueType="clr">
                                      <p:cBhvr additive="repl">
                                        <p:cTn id="7" dur="80"/>
                                        <p:tgtEl>
                                          <p:spTgt spid="192"/>
                                        </p:tgtEl>
                                        <p:attrNameLst>
                                          <p:attrName/>
                                        </p:attrNameLst>
                                      </p:cBhvr>
                                      <p:tavLst>
                                        <p:tav tm="0">
                                          <p:val>
                                            <p:strVal val="rgb(122,21,-22)"/>
                                          </p:val>
                                        </p:tav>
                                        <p:tav tm="50000">
                                          <p:val>
                                            <p:strVal val="rgb(3,-120,-21)"/>
                                          </p:val>
                                        </p:tav>
                                      </p:tavLst>
                                    </p:anim>
                                    <p:anim calcmode="discrete" valueType="clr">
                                      <p:cBhvr additive="repl">
                                        <p:cTn id="8" dur="80"/>
                                        <p:tgtEl>
                                          <p:spTgt spid="192"/>
                                        </p:tgtEl>
                                        <p:attrNameLst>
                                          <p:attrName/>
                                        </p:attrNameLst>
                                      </p:cBhvr>
                                      <p:tavLst>
                                        <p:tav tm="0">
                                          <p:val>
                                            <p:strVal val="rgb(122,21,-22)"/>
                                          </p:val>
                                        </p:tav>
                                        <p:tav tm="50000">
                                          <p:val>
                                            <p:strVal val="rgb(3,-120,-21)"/>
                                          </p:val>
                                        </p:tav>
                                      </p:tavLst>
                                    </p:anim>
                                    <p:set>
                                      <p:cBhvr>
                                        <p:cTn id="9" dur="80"/>
                                        <p:tgtEl>
                                          <p:spTgt spid="19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93"/>
                                        </p:tgtEl>
                                        <p:attrNameLst>
                                          <p:attrName>style.visibility</p:attrName>
                                        </p:attrNameLst>
                                      </p:cBhvr>
                                      <p:to>
                                        <p:strVal val="visible"/>
                                      </p:to>
                                    </p:set>
                                    <p:anim calcmode="discrete" valueType="clr">
                                      <p:cBhvr additive="repl">
                                        <p:cTn id="13" dur="80"/>
                                        <p:tgtEl>
                                          <p:spTgt spid="193"/>
                                        </p:tgtEl>
                                        <p:attrNameLst>
                                          <p:attrName/>
                                        </p:attrNameLst>
                                      </p:cBhvr>
                                      <p:tavLst>
                                        <p:tav tm="0">
                                          <p:val>
                                            <p:strVal val="rgb(122,21,-22)"/>
                                          </p:val>
                                        </p:tav>
                                        <p:tav tm="50000">
                                          <p:val>
                                            <p:strVal val="rgb(3,-120,-21)"/>
                                          </p:val>
                                        </p:tav>
                                      </p:tavLst>
                                    </p:anim>
                                    <p:anim calcmode="discrete" valueType="clr">
                                      <p:cBhvr additive="repl">
                                        <p:cTn id="14" dur="80"/>
                                        <p:tgtEl>
                                          <p:spTgt spid="193"/>
                                        </p:tgtEl>
                                        <p:attrNameLst>
                                          <p:attrName/>
                                        </p:attrNameLst>
                                      </p:cBhvr>
                                      <p:tavLst>
                                        <p:tav tm="0">
                                          <p:val>
                                            <p:strVal val="rgb(122,21,-22)"/>
                                          </p:val>
                                        </p:tav>
                                        <p:tav tm="50000">
                                          <p:val>
                                            <p:strVal val="rgb(3,-120,-21)"/>
                                          </p:val>
                                        </p:tav>
                                      </p:tavLst>
                                    </p:anim>
                                    <p:set>
                                      <p:cBhvr>
                                        <p:cTn id="15" dur="80"/>
                                        <p:tgtEl>
                                          <p:spTgt spid="193"/>
                                        </p:tgtEl>
                                        <p:attrNameLst>
                                          <p:attrName/>
                                        </p:attrNameLst>
                                      </p:cBhvr>
                                    </p:set>
                                  </p:childTnLst>
                                </p:cTn>
                              </p:par>
                            </p:childTnLst>
                          </p:cTn>
                        </p:par>
                        <p:par>
                          <p:cTn id="16" fill="freeze">
                            <p:stCondLst>
                              <p:cond delay="160"/>
                            </p:stCondLst>
                            <p:childTnLst>
                              <p:par>
                                <p:cTn id="17" presetID="27" presetClass="entr" fill="hold" nodeType="afterEffect">
                                  <p:stCondLst>
                                    <p:cond delay="0"/>
                                  </p:stCondLst>
                                  <p:childTnLst>
                                    <p:set>
                                      <p:cBhvr>
                                        <p:cTn id="18" dur="1" fill="hold">
                                          <p:stCondLst>
                                            <p:cond delay="0"/>
                                          </p:stCondLst>
                                        </p:cTn>
                                        <p:tgtEl>
                                          <p:spTgt spid="194"/>
                                        </p:tgtEl>
                                        <p:attrNameLst>
                                          <p:attrName>style.visibility</p:attrName>
                                        </p:attrNameLst>
                                      </p:cBhvr>
                                      <p:to>
                                        <p:strVal val="visible"/>
                                      </p:to>
                                    </p:set>
                                    <p:anim calcmode="discrete" valueType="clr">
                                      <p:cBhvr additive="repl">
                                        <p:cTn id="19" dur="80"/>
                                        <p:tgtEl>
                                          <p:spTgt spid="194"/>
                                        </p:tgtEl>
                                        <p:attrNameLst>
                                          <p:attrName/>
                                        </p:attrNameLst>
                                      </p:cBhvr>
                                      <p:tavLst>
                                        <p:tav tm="0">
                                          <p:val>
                                            <p:strVal val="rgb(122,21,-22)"/>
                                          </p:val>
                                        </p:tav>
                                        <p:tav tm="50000">
                                          <p:val>
                                            <p:strVal val="rgb(3,-120,-21)"/>
                                          </p:val>
                                        </p:tav>
                                      </p:tavLst>
                                    </p:anim>
                                    <p:anim calcmode="discrete" valueType="clr">
                                      <p:cBhvr additive="repl">
                                        <p:cTn id="20" dur="80"/>
                                        <p:tgtEl>
                                          <p:spTgt spid="194"/>
                                        </p:tgtEl>
                                        <p:attrNameLst>
                                          <p:attrName/>
                                        </p:attrNameLst>
                                      </p:cBhvr>
                                      <p:tavLst>
                                        <p:tav tm="0">
                                          <p:val>
                                            <p:strVal val="rgb(122,21,-22)"/>
                                          </p:val>
                                        </p:tav>
                                        <p:tav tm="50000">
                                          <p:val>
                                            <p:strVal val="rgb(3,-120,-21)"/>
                                          </p:val>
                                        </p:tav>
                                      </p:tavLst>
                                    </p:anim>
                                    <p:set>
                                      <p:cBhvr>
                                        <p:cTn id="21" dur="80"/>
                                        <p:tgtEl>
                                          <p:spTgt spid="19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197" name="CustomShape 2"/>
          <p:cNvSpPr/>
          <p:nvPr/>
        </p:nvSpPr>
        <p:spPr>
          <a:xfrm>
            <a:off x="1008000" y="1944000"/>
            <a:ext cx="770724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Compete-lhe toda a organização e orientação dos serviços no restaurante, copa, cave-do-dia e cafetaria.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Assegurará a disciplina nas secções a seu cargo.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Distribui os serviços de acordo com o número e categoria do pessoal.</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Supervisiona o arranjo das salas do restaurante.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Verifica a apresentação do pessoal.</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Explica a sequência dos serviços, assim como a confecção das iguarias a servir.</a:t>
            </a:r>
            <a:endParaRPr lang="pt-PT" sz="1800" b="0" strike="noStrike" spc="-1">
              <a:solidFill>
                <a:srgbClr val="000000"/>
              </a:solidFill>
              <a:uFill>
                <a:solidFill>
                  <a:srgbClr val="FFFFFF"/>
                </a:solidFill>
              </a:uFill>
              <a:latin typeface="Arial"/>
            </a:endParaRPr>
          </a:p>
        </p:txBody>
      </p:sp>
      <p:sp>
        <p:nvSpPr>
          <p:cNvPr id="198" name="CustomShape 3"/>
          <p:cNvSpPr/>
          <p:nvPr/>
        </p:nvSpPr>
        <p:spPr>
          <a:xfrm>
            <a:off x="501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199"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discrete" valueType="clr">
                                      <p:cBhvr additive="repl">
                                        <p:cTn id="7" dur="80"/>
                                        <p:tgtEl>
                                          <p:spTgt spid="196"/>
                                        </p:tgtEl>
                                        <p:attrNameLst>
                                          <p:attrName/>
                                        </p:attrNameLst>
                                      </p:cBhvr>
                                      <p:tavLst>
                                        <p:tav tm="0">
                                          <p:val>
                                            <p:strVal val="rgb(122,21,-22)"/>
                                          </p:val>
                                        </p:tav>
                                        <p:tav tm="50000">
                                          <p:val>
                                            <p:strVal val="rgb(3,-120,-21)"/>
                                          </p:val>
                                        </p:tav>
                                      </p:tavLst>
                                    </p:anim>
                                    <p:anim calcmode="discrete" valueType="clr">
                                      <p:cBhvr additive="repl">
                                        <p:cTn id="8" dur="80"/>
                                        <p:tgtEl>
                                          <p:spTgt spid="196"/>
                                        </p:tgtEl>
                                        <p:attrNameLst>
                                          <p:attrName/>
                                        </p:attrNameLst>
                                      </p:cBhvr>
                                      <p:tavLst>
                                        <p:tav tm="0">
                                          <p:val>
                                            <p:strVal val="rgb(122,21,-22)"/>
                                          </p:val>
                                        </p:tav>
                                        <p:tav tm="50000">
                                          <p:val>
                                            <p:strVal val="rgb(3,-120,-21)"/>
                                          </p:val>
                                        </p:tav>
                                      </p:tavLst>
                                    </p:anim>
                                    <p:set>
                                      <p:cBhvr>
                                        <p:cTn id="9" dur="80"/>
                                        <p:tgtEl>
                                          <p:spTgt spid="19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97"/>
                                        </p:tgtEl>
                                        <p:attrNameLst>
                                          <p:attrName>style.visibility</p:attrName>
                                        </p:attrNameLst>
                                      </p:cBhvr>
                                      <p:to>
                                        <p:strVal val="visible"/>
                                      </p:to>
                                    </p:set>
                                    <p:anim calcmode="discrete" valueType="clr">
                                      <p:cBhvr additive="repl">
                                        <p:cTn id="13" dur="80"/>
                                        <p:tgtEl>
                                          <p:spTgt spid="197"/>
                                        </p:tgtEl>
                                        <p:attrNameLst>
                                          <p:attrName/>
                                        </p:attrNameLst>
                                      </p:cBhvr>
                                      <p:tavLst>
                                        <p:tav tm="0">
                                          <p:val>
                                            <p:strVal val="rgb(122,21,-22)"/>
                                          </p:val>
                                        </p:tav>
                                        <p:tav tm="50000">
                                          <p:val>
                                            <p:strVal val="rgb(3,-120,-21)"/>
                                          </p:val>
                                        </p:tav>
                                      </p:tavLst>
                                    </p:anim>
                                    <p:anim calcmode="discrete" valueType="clr">
                                      <p:cBhvr additive="repl">
                                        <p:cTn id="14" dur="80"/>
                                        <p:tgtEl>
                                          <p:spTgt spid="197"/>
                                        </p:tgtEl>
                                        <p:attrNameLst>
                                          <p:attrName/>
                                        </p:attrNameLst>
                                      </p:cBhvr>
                                      <p:tavLst>
                                        <p:tav tm="0">
                                          <p:val>
                                            <p:strVal val="rgb(122,21,-22)"/>
                                          </p:val>
                                        </p:tav>
                                        <p:tav tm="50000">
                                          <p:val>
                                            <p:strVal val="rgb(3,-120,-21)"/>
                                          </p:val>
                                        </p:tav>
                                      </p:tavLst>
                                    </p:anim>
                                    <p:set>
                                      <p:cBhvr>
                                        <p:cTn id="15" dur="80"/>
                                        <p:tgtEl>
                                          <p:spTgt spid="19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01" name="CustomShape 2"/>
          <p:cNvSpPr/>
          <p:nvPr/>
        </p:nvSpPr>
        <p:spPr>
          <a:xfrm>
            <a:off x="1785960" y="2071800"/>
            <a:ext cx="6929280" cy="40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Coordena todos os serviços anexos, dando directrizes aos encarregados destas subsecções.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Recebe os clientes acompanhando-os às mesas ajudando-os a sentar e toma nota dos seus pedidos.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Compete-lhe fazer inventários periódicos dos materiais da secção, zelando pelo seu estado e higiene.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 ter conhecimento das regras de etiqueta e protocolo.</a:t>
            </a:r>
            <a:endParaRPr lang="pt-PT" sz="1800" b="0" strike="noStrike" spc="-1">
              <a:solidFill>
                <a:srgbClr val="000000"/>
              </a:solidFill>
              <a:uFill>
                <a:solidFill>
                  <a:srgbClr val="FFFFFF"/>
                </a:solidFill>
              </a:uFill>
              <a:latin typeface="Arial"/>
            </a:endParaRPr>
          </a:p>
        </p:txBody>
      </p:sp>
      <p:sp>
        <p:nvSpPr>
          <p:cNvPr id="202" name="CustomShape 3"/>
          <p:cNvSpPr/>
          <p:nvPr/>
        </p:nvSpPr>
        <p:spPr>
          <a:xfrm>
            <a:off x="50400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03"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discrete" valueType="clr">
                                      <p:cBhvr additive="repl">
                                        <p:cTn id="7" dur="80"/>
                                        <p:tgtEl>
                                          <p:spTgt spid="200"/>
                                        </p:tgtEl>
                                        <p:attrNameLst>
                                          <p:attrName/>
                                        </p:attrNameLst>
                                      </p:cBhvr>
                                      <p:tavLst>
                                        <p:tav tm="0">
                                          <p:val>
                                            <p:strVal val="rgb(122,21,-22)"/>
                                          </p:val>
                                        </p:tav>
                                        <p:tav tm="50000">
                                          <p:val>
                                            <p:strVal val="rgb(3,-120,-21)"/>
                                          </p:val>
                                        </p:tav>
                                      </p:tavLst>
                                    </p:anim>
                                    <p:anim calcmode="discrete" valueType="clr">
                                      <p:cBhvr additive="repl">
                                        <p:cTn id="8" dur="80"/>
                                        <p:tgtEl>
                                          <p:spTgt spid="200"/>
                                        </p:tgtEl>
                                        <p:attrNameLst>
                                          <p:attrName/>
                                        </p:attrNameLst>
                                      </p:cBhvr>
                                      <p:tavLst>
                                        <p:tav tm="0">
                                          <p:val>
                                            <p:strVal val="rgb(122,21,-22)"/>
                                          </p:val>
                                        </p:tav>
                                        <p:tav tm="50000">
                                          <p:val>
                                            <p:strVal val="rgb(3,-120,-21)"/>
                                          </p:val>
                                        </p:tav>
                                      </p:tavLst>
                                    </p:anim>
                                    <p:set>
                                      <p:cBhvr>
                                        <p:cTn id="9" dur="80"/>
                                        <p:tgtEl>
                                          <p:spTgt spid="200"/>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01"/>
                                        </p:tgtEl>
                                        <p:attrNameLst>
                                          <p:attrName>style.visibility</p:attrName>
                                        </p:attrNameLst>
                                      </p:cBhvr>
                                      <p:to>
                                        <p:strVal val="visible"/>
                                      </p:to>
                                    </p:set>
                                    <p:anim calcmode="discrete" valueType="clr">
                                      <p:cBhvr additive="repl">
                                        <p:cTn id="13" dur="80"/>
                                        <p:tgtEl>
                                          <p:spTgt spid="201"/>
                                        </p:tgtEl>
                                        <p:attrNameLst>
                                          <p:attrName/>
                                        </p:attrNameLst>
                                      </p:cBhvr>
                                      <p:tavLst>
                                        <p:tav tm="0">
                                          <p:val>
                                            <p:strVal val="rgb(122,21,-22)"/>
                                          </p:val>
                                        </p:tav>
                                        <p:tav tm="50000">
                                          <p:val>
                                            <p:strVal val="rgb(3,-120,-21)"/>
                                          </p:val>
                                        </p:tav>
                                      </p:tavLst>
                                    </p:anim>
                                    <p:anim calcmode="discrete" valueType="clr">
                                      <p:cBhvr additive="repl">
                                        <p:cTn id="14" dur="80"/>
                                        <p:tgtEl>
                                          <p:spTgt spid="201"/>
                                        </p:tgtEl>
                                        <p:attrNameLst>
                                          <p:attrName/>
                                        </p:attrNameLst>
                                      </p:cBhvr>
                                      <p:tavLst>
                                        <p:tav tm="0">
                                          <p:val>
                                            <p:strVal val="rgb(122,21,-22)"/>
                                          </p:val>
                                        </p:tav>
                                        <p:tav tm="50000">
                                          <p:val>
                                            <p:strVal val="rgb(3,-120,-21)"/>
                                          </p:val>
                                        </p:tav>
                                      </p:tavLst>
                                    </p:anim>
                                    <p:set>
                                      <p:cBhvr>
                                        <p:cTn id="15" dur="80"/>
                                        <p:tgtEl>
                                          <p:spTgt spid="20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05" name="CustomShape 2"/>
          <p:cNvSpPr/>
          <p:nvPr/>
        </p:nvSpPr>
        <p:spPr>
          <a:xfrm>
            <a:off x="1785960" y="2071800"/>
            <a:ext cx="692928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 ter conhecimento na arte de trinchar e de flamejar, bons conhecimentos de bebidas nacionais e internacionais.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Conhecimento do serviço de bar, de cozinha, pastelaria e cafetaria.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 chefe de mesa deve ser uma pessoa sóbria, saber dominar com firmeza as diversas tarefas exigidas para o bom funcionamento do restaurante.</a:t>
            </a:r>
            <a:endParaRPr lang="pt-PT" sz="1800" b="0" strike="noStrike" spc="-1">
              <a:solidFill>
                <a:srgbClr val="000000"/>
              </a:solidFill>
              <a:uFill>
                <a:solidFill>
                  <a:srgbClr val="FFFFFF"/>
                </a:solidFill>
              </a:uFill>
              <a:latin typeface="Arial"/>
            </a:endParaRPr>
          </a:p>
        </p:txBody>
      </p:sp>
      <p:sp>
        <p:nvSpPr>
          <p:cNvPr id="206"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07"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04"/>
                                        </p:tgtEl>
                                        <p:attrNameLst>
                                          <p:attrName>style.visibility</p:attrName>
                                        </p:attrNameLst>
                                      </p:cBhvr>
                                      <p:to>
                                        <p:strVal val="visible"/>
                                      </p:to>
                                    </p:set>
                                    <p:anim calcmode="discrete" valueType="clr">
                                      <p:cBhvr additive="repl">
                                        <p:cTn id="7" dur="80"/>
                                        <p:tgtEl>
                                          <p:spTgt spid="204"/>
                                        </p:tgtEl>
                                        <p:attrNameLst>
                                          <p:attrName/>
                                        </p:attrNameLst>
                                      </p:cBhvr>
                                      <p:tavLst>
                                        <p:tav tm="0">
                                          <p:val>
                                            <p:strVal val="rgb(122,21,-22)"/>
                                          </p:val>
                                        </p:tav>
                                        <p:tav tm="50000">
                                          <p:val>
                                            <p:strVal val="rgb(3,-120,-21)"/>
                                          </p:val>
                                        </p:tav>
                                      </p:tavLst>
                                    </p:anim>
                                    <p:anim calcmode="discrete" valueType="clr">
                                      <p:cBhvr additive="repl">
                                        <p:cTn id="8" dur="80"/>
                                        <p:tgtEl>
                                          <p:spTgt spid="204"/>
                                        </p:tgtEl>
                                        <p:attrNameLst>
                                          <p:attrName/>
                                        </p:attrNameLst>
                                      </p:cBhvr>
                                      <p:tavLst>
                                        <p:tav tm="0">
                                          <p:val>
                                            <p:strVal val="rgb(122,21,-22)"/>
                                          </p:val>
                                        </p:tav>
                                        <p:tav tm="50000">
                                          <p:val>
                                            <p:strVal val="rgb(3,-120,-21)"/>
                                          </p:val>
                                        </p:tav>
                                      </p:tavLst>
                                    </p:anim>
                                    <p:set>
                                      <p:cBhvr>
                                        <p:cTn id="9" dur="80"/>
                                        <p:tgtEl>
                                          <p:spTgt spid="20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05"/>
                                        </p:tgtEl>
                                        <p:attrNameLst>
                                          <p:attrName>style.visibility</p:attrName>
                                        </p:attrNameLst>
                                      </p:cBhvr>
                                      <p:to>
                                        <p:strVal val="visible"/>
                                      </p:to>
                                    </p:set>
                                    <p:anim calcmode="discrete" valueType="clr">
                                      <p:cBhvr additive="repl">
                                        <p:cTn id="13" dur="80"/>
                                        <p:tgtEl>
                                          <p:spTgt spid="205"/>
                                        </p:tgtEl>
                                        <p:attrNameLst>
                                          <p:attrName/>
                                        </p:attrNameLst>
                                      </p:cBhvr>
                                      <p:tavLst>
                                        <p:tav tm="0">
                                          <p:val>
                                            <p:strVal val="rgb(122,21,-22)"/>
                                          </p:val>
                                        </p:tav>
                                        <p:tav tm="50000">
                                          <p:val>
                                            <p:strVal val="rgb(3,-120,-21)"/>
                                          </p:val>
                                        </p:tav>
                                      </p:tavLst>
                                    </p:anim>
                                    <p:anim calcmode="discrete" valueType="clr">
                                      <p:cBhvr additive="repl">
                                        <p:cTn id="14" dur="80"/>
                                        <p:tgtEl>
                                          <p:spTgt spid="205"/>
                                        </p:tgtEl>
                                        <p:attrNameLst>
                                          <p:attrName/>
                                        </p:attrNameLst>
                                      </p:cBhvr>
                                      <p:tavLst>
                                        <p:tav tm="0">
                                          <p:val>
                                            <p:strVal val="rgb(122,21,-22)"/>
                                          </p:val>
                                        </p:tav>
                                        <p:tav tm="50000">
                                          <p:val>
                                            <p:strVal val="rgb(3,-120,-21)"/>
                                          </p:val>
                                        </p:tav>
                                      </p:tavLst>
                                    </p:anim>
                                    <p:set>
                                      <p:cBhvr>
                                        <p:cTn id="15" dur="80"/>
                                        <p:tgtEl>
                                          <p:spTgt spid="20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09" name="CustomShape 2"/>
          <p:cNvSpPr/>
          <p:nvPr/>
        </p:nvSpPr>
        <p:spPr>
          <a:xfrm>
            <a:off x="1785960" y="2071800"/>
            <a:ext cx="7000560" cy="40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 ter boa formação social e conhecimentos de idiomas estrangeiros, Francês e Inglês.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É ele que deve atender qualquer reclamação ou elogio feito pelos clientes, e transmiti-los aos seus colaboradores.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Diariamente antes dos serviços das refeições, deve trocar impressões com os chefes de cozinha e pastelaria para se certificar do que mais interesse há para servir.</a:t>
            </a:r>
            <a:endParaRPr lang="pt-PT" sz="1800" b="0" strike="noStrike" spc="-1">
              <a:solidFill>
                <a:srgbClr val="000000"/>
              </a:solidFill>
              <a:uFill>
                <a:solidFill>
                  <a:srgbClr val="FFFFFF"/>
                </a:solidFill>
              </a:uFill>
              <a:latin typeface="Arial"/>
            </a:endParaRPr>
          </a:p>
        </p:txBody>
      </p:sp>
      <p:sp>
        <p:nvSpPr>
          <p:cNvPr id="210" name="CustomShape 3"/>
          <p:cNvSpPr/>
          <p:nvPr/>
        </p:nvSpPr>
        <p:spPr>
          <a:xfrm>
            <a:off x="357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11"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08"/>
                                        </p:tgtEl>
                                        <p:attrNameLst>
                                          <p:attrName>style.visibility</p:attrName>
                                        </p:attrNameLst>
                                      </p:cBhvr>
                                      <p:to>
                                        <p:strVal val="visible"/>
                                      </p:to>
                                    </p:set>
                                    <p:anim calcmode="discrete" valueType="clr">
                                      <p:cBhvr additive="repl">
                                        <p:cTn id="7" dur="80"/>
                                        <p:tgtEl>
                                          <p:spTgt spid="208"/>
                                        </p:tgtEl>
                                        <p:attrNameLst>
                                          <p:attrName/>
                                        </p:attrNameLst>
                                      </p:cBhvr>
                                      <p:tavLst>
                                        <p:tav tm="0">
                                          <p:val>
                                            <p:strVal val="rgb(122,21,-22)"/>
                                          </p:val>
                                        </p:tav>
                                        <p:tav tm="50000">
                                          <p:val>
                                            <p:strVal val="rgb(3,-120,-21)"/>
                                          </p:val>
                                        </p:tav>
                                      </p:tavLst>
                                    </p:anim>
                                    <p:anim calcmode="discrete" valueType="clr">
                                      <p:cBhvr additive="repl">
                                        <p:cTn id="8" dur="80"/>
                                        <p:tgtEl>
                                          <p:spTgt spid="208"/>
                                        </p:tgtEl>
                                        <p:attrNameLst>
                                          <p:attrName/>
                                        </p:attrNameLst>
                                      </p:cBhvr>
                                      <p:tavLst>
                                        <p:tav tm="0">
                                          <p:val>
                                            <p:strVal val="rgb(122,21,-22)"/>
                                          </p:val>
                                        </p:tav>
                                        <p:tav tm="50000">
                                          <p:val>
                                            <p:strVal val="rgb(3,-120,-21)"/>
                                          </p:val>
                                        </p:tav>
                                      </p:tavLst>
                                    </p:anim>
                                    <p:set>
                                      <p:cBhvr>
                                        <p:cTn id="9" dur="80"/>
                                        <p:tgtEl>
                                          <p:spTgt spid="20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09"/>
                                        </p:tgtEl>
                                        <p:attrNameLst>
                                          <p:attrName>style.visibility</p:attrName>
                                        </p:attrNameLst>
                                      </p:cBhvr>
                                      <p:to>
                                        <p:strVal val="visible"/>
                                      </p:to>
                                    </p:set>
                                    <p:anim calcmode="discrete" valueType="clr">
                                      <p:cBhvr additive="repl">
                                        <p:cTn id="13" dur="80"/>
                                        <p:tgtEl>
                                          <p:spTgt spid="209"/>
                                        </p:tgtEl>
                                        <p:attrNameLst>
                                          <p:attrName/>
                                        </p:attrNameLst>
                                      </p:cBhvr>
                                      <p:tavLst>
                                        <p:tav tm="0">
                                          <p:val>
                                            <p:strVal val="rgb(122,21,-22)"/>
                                          </p:val>
                                        </p:tav>
                                        <p:tav tm="50000">
                                          <p:val>
                                            <p:strVal val="rgb(3,-120,-21)"/>
                                          </p:val>
                                        </p:tav>
                                      </p:tavLst>
                                    </p:anim>
                                    <p:anim calcmode="discrete" valueType="clr">
                                      <p:cBhvr additive="repl">
                                        <p:cTn id="14" dur="80"/>
                                        <p:tgtEl>
                                          <p:spTgt spid="209"/>
                                        </p:tgtEl>
                                        <p:attrNameLst>
                                          <p:attrName/>
                                        </p:attrNameLst>
                                      </p:cBhvr>
                                      <p:tavLst>
                                        <p:tav tm="0">
                                          <p:val>
                                            <p:strVal val="rgb(122,21,-22)"/>
                                          </p:val>
                                        </p:tav>
                                        <p:tav tm="50000">
                                          <p:val>
                                            <p:strVal val="rgb(3,-120,-21)"/>
                                          </p:val>
                                        </p:tav>
                                      </p:tavLst>
                                    </p:anim>
                                    <p:set>
                                      <p:cBhvr>
                                        <p:cTn id="15" dur="80"/>
                                        <p:tgtEl>
                                          <p:spTgt spid="20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13" name="CustomShape 2"/>
          <p:cNvSpPr/>
          <p:nvPr/>
        </p:nvSpPr>
        <p:spPr>
          <a:xfrm>
            <a:off x="1785960" y="2071800"/>
            <a:ext cx="700056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Subchefe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É o colaborador mais directo do 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Este profissional organiza os inventários periódicos das existências no restaurante de todas as roupas, louças e outros utensílios.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Compete-lhe também entre outras funções elaborar as escalas para o serviço de pequenos-almoços e prestar toda a atenção a esta refeição dos hóspedes.</a:t>
            </a:r>
            <a:endParaRPr lang="pt-PT" sz="1800" b="0" strike="noStrike" spc="-1">
              <a:solidFill>
                <a:srgbClr val="000000"/>
              </a:solidFill>
              <a:uFill>
                <a:solidFill>
                  <a:srgbClr val="FFFFFF"/>
                </a:solidFill>
              </a:uFill>
              <a:latin typeface="Arial"/>
            </a:endParaRPr>
          </a:p>
        </p:txBody>
      </p:sp>
      <p:sp>
        <p:nvSpPr>
          <p:cNvPr id="214" name="CustomShape 3"/>
          <p:cNvSpPr/>
          <p:nvPr/>
        </p:nvSpPr>
        <p:spPr>
          <a:xfrm>
            <a:off x="504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15"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12"/>
                                        </p:tgtEl>
                                        <p:attrNameLst>
                                          <p:attrName>style.visibility</p:attrName>
                                        </p:attrNameLst>
                                      </p:cBhvr>
                                      <p:to>
                                        <p:strVal val="visible"/>
                                      </p:to>
                                    </p:set>
                                    <p:anim calcmode="discrete" valueType="clr">
                                      <p:cBhvr additive="repl">
                                        <p:cTn id="7" dur="80"/>
                                        <p:tgtEl>
                                          <p:spTgt spid="212"/>
                                        </p:tgtEl>
                                        <p:attrNameLst>
                                          <p:attrName/>
                                        </p:attrNameLst>
                                      </p:cBhvr>
                                      <p:tavLst>
                                        <p:tav tm="0">
                                          <p:val>
                                            <p:strVal val="rgb(122,21,-22)"/>
                                          </p:val>
                                        </p:tav>
                                        <p:tav tm="50000">
                                          <p:val>
                                            <p:strVal val="rgb(3,-120,-21)"/>
                                          </p:val>
                                        </p:tav>
                                      </p:tavLst>
                                    </p:anim>
                                    <p:anim calcmode="discrete" valueType="clr">
                                      <p:cBhvr additive="repl">
                                        <p:cTn id="8" dur="80"/>
                                        <p:tgtEl>
                                          <p:spTgt spid="212"/>
                                        </p:tgtEl>
                                        <p:attrNameLst>
                                          <p:attrName/>
                                        </p:attrNameLst>
                                      </p:cBhvr>
                                      <p:tavLst>
                                        <p:tav tm="0">
                                          <p:val>
                                            <p:strVal val="rgb(122,21,-22)"/>
                                          </p:val>
                                        </p:tav>
                                        <p:tav tm="50000">
                                          <p:val>
                                            <p:strVal val="rgb(3,-120,-21)"/>
                                          </p:val>
                                        </p:tav>
                                      </p:tavLst>
                                    </p:anim>
                                    <p:set>
                                      <p:cBhvr>
                                        <p:cTn id="9" dur="80"/>
                                        <p:tgtEl>
                                          <p:spTgt spid="21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13"/>
                                        </p:tgtEl>
                                        <p:attrNameLst>
                                          <p:attrName>style.visibility</p:attrName>
                                        </p:attrNameLst>
                                      </p:cBhvr>
                                      <p:to>
                                        <p:strVal val="visible"/>
                                      </p:to>
                                    </p:set>
                                    <p:anim calcmode="discrete" valueType="clr">
                                      <p:cBhvr additive="repl">
                                        <p:cTn id="13" dur="80"/>
                                        <p:tgtEl>
                                          <p:spTgt spid="213"/>
                                        </p:tgtEl>
                                        <p:attrNameLst>
                                          <p:attrName/>
                                        </p:attrNameLst>
                                      </p:cBhvr>
                                      <p:tavLst>
                                        <p:tav tm="0">
                                          <p:val>
                                            <p:strVal val="rgb(122,21,-22)"/>
                                          </p:val>
                                        </p:tav>
                                        <p:tav tm="50000">
                                          <p:val>
                                            <p:strVal val="rgb(3,-120,-21)"/>
                                          </p:val>
                                        </p:tav>
                                      </p:tavLst>
                                    </p:anim>
                                    <p:anim calcmode="discrete" valueType="clr">
                                      <p:cBhvr additive="repl">
                                        <p:cTn id="14" dur="80"/>
                                        <p:tgtEl>
                                          <p:spTgt spid="213"/>
                                        </p:tgtEl>
                                        <p:attrNameLst>
                                          <p:attrName/>
                                        </p:attrNameLst>
                                      </p:cBhvr>
                                      <p:tavLst>
                                        <p:tav tm="0">
                                          <p:val>
                                            <p:strVal val="rgb(122,21,-22)"/>
                                          </p:val>
                                        </p:tav>
                                        <p:tav tm="50000">
                                          <p:val>
                                            <p:strVal val="rgb(3,-120,-21)"/>
                                          </p:val>
                                        </p:tav>
                                      </p:tavLst>
                                    </p:anim>
                                    <p:set>
                                      <p:cBhvr>
                                        <p:cTn id="15" dur="80"/>
                                        <p:tgtEl>
                                          <p:spTgt spid="21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281240" y="576000"/>
            <a:ext cx="6638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21" name="CustomShape 2"/>
          <p:cNvSpPr/>
          <p:nvPr/>
        </p:nvSpPr>
        <p:spPr>
          <a:xfrm>
            <a:off x="1152000" y="1368720"/>
            <a:ext cx="7633800" cy="496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Havia necessidade de </a:t>
            </a:r>
            <a:r>
              <a:rPr lang="pt-PT" sz="2000" b="1" i="1" strike="noStrike" spc="-1">
                <a:solidFill>
                  <a:srgbClr val="0D0D0D"/>
                </a:solidFill>
                <a:uFill>
                  <a:solidFill>
                    <a:srgbClr val="FFFFFF"/>
                  </a:solidFill>
                </a:uFill>
                <a:latin typeface="Cambria"/>
              </a:rPr>
              <a:t>trocar os produtos</a:t>
            </a:r>
            <a:r>
              <a:rPr lang="pt-PT" sz="2000" b="1" strike="noStrike" spc="-1">
                <a:solidFill>
                  <a:srgbClr val="0D0D0D"/>
                </a:solidFill>
                <a:uFill>
                  <a:solidFill>
                    <a:srgbClr val="FFFFFF"/>
                  </a:solidFill>
                </a:uFill>
                <a:latin typeface="Cambria"/>
              </a:rPr>
              <a:t> e como </a:t>
            </a:r>
            <a:r>
              <a:rPr lang="pt-PT" sz="2000" b="1" i="1" strike="noStrike" spc="-1">
                <a:solidFill>
                  <a:srgbClr val="0D0D0D"/>
                </a:solidFill>
                <a:uFill>
                  <a:solidFill>
                    <a:srgbClr val="FFFFFF"/>
                  </a:solidFill>
                </a:uFill>
                <a:latin typeface="Cambria"/>
              </a:rPr>
              <a:t>não havia estradas</a:t>
            </a:r>
            <a:r>
              <a:rPr lang="pt-PT" sz="2000" b="1" strike="noStrike" spc="-1">
                <a:solidFill>
                  <a:srgbClr val="0D0D0D"/>
                </a:solidFill>
                <a:uFill>
                  <a:solidFill>
                    <a:srgbClr val="FFFFFF"/>
                  </a:solidFill>
                </a:uFill>
                <a:latin typeface="Cambria"/>
              </a:rPr>
              <a:t>, nem os meios de transporte fossem famosos, era indispensável albergar os comerciantes que se deslocavam a distâncias que os impossibilitavam de regressar de seguida.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As hospedarias e estalagens onde no tempo das diligências, se processavam as mudas de cavalos, o seu tratamento e repouso e onde se alimentavam e pernoitavam também, os donos dos mesmos, estiveram estreitamente ligados aos circuitos de transporte, de que são exemplos bem elucidativos as hospedarias em zonas portuárias, em locais de muda de cavalos e mais tarde em fins de linha.</a:t>
            </a:r>
            <a:endParaRPr lang="pt-PT" sz="1800" b="0" strike="noStrike" spc="-1">
              <a:solidFill>
                <a:srgbClr val="000000"/>
              </a:solidFill>
              <a:uFill>
                <a:solidFill>
                  <a:srgbClr val="FFFFFF"/>
                </a:solidFill>
              </a:uFill>
              <a:latin typeface="Arial"/>
            </a:endParaRPr>
          </a:p>
        </p:txBody>
      </p:sp>
      <p:sp>
        <p:nvSpPr>
          <p:cNvPr id="122" name="CustomShape 3"/>
          <p:cNvSpPr/>
          <p:nvPr/>
        </p:nvSpPr>
        <p:spPr>
          <a:xfrm>
            <a:off x="357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9" presetClass="entr"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repl">
                                        <p:cTn id="7" dur="1000" fill="hold"/>
                                        <p:tgtEl>
                                          <p:spTgt spid="120"/>
                                        </p:tgtEl>
                                        <p:attrNameLst>
                                          <p:attrName>ppt_x</p:attrName>
                                        </p:attrNameLst>
                                      </p:cBhvr>
                                      <p:tavLst>
                                        <p:tav tm="0">
                                          <p:val>
                                            <p:strVal val="#ppt_x-.2"/>
                                          </p:val>
                                        </p:tav>
                                        <p:tav tm="100000">
                                          <p:val>
                                            <p:strVal val="#ppt_x"/>
                                          </p:val>
                                        </p:tav>
                                      </p:tavLst>
                                    </p:anim>
                                    <p:anim calcmode="lin" valueType="num">
                                      <p:cBhvr additive="repl">
                                        <p:cTn id="8" dur="1000" fill="hold"/>
                                        <p:tgtEl>
                                          <p:spTgt spid="120"/>
                                        </p:tgtEl>
                                        <p:attrNameLst>
                                          <p:attrName>ppt_y</p:attrName>
                                        </p:attrNameLst>
                                      </p:cBhvr>
                                      <p:tavLst>
                                        <p:tav tm="0">
                                          <p:val>
                                            <p:strVal val="#ppt_y"/>
                                          </p:val>
                                        </p:tav>
                                        <p:tav tm="100000">
                                          <p:val>
                                            <p:strVal val="#ppt_y"/>
                                          </p:val>
                                        </p:tav>
                                      </p:tavLst>
                                    </p:anim>
                                    <p:animEffect transition="out" filter="wipe(right)">
                                      <p:cBhvr additive="repl">
                                        <p:cTn id="9" dur="1000"/>
                                        <p:tgtEl>
                                          <p:spTgt spid="120"/>
                                        </p:tgtEl>
                                      </p:cBhvr>
                                    </p:animEffect>
                                  </p:childTnLst>
                                </p:cTn>
                              </p:par>
                            </p:childTnLst>
                          </p:cTn>
                        </p:par>
                        <p:par>
                          <p:cTn id="10" fill="freeze">
                            <p:stCondLst>
                              <p:cond delay="1000"/>
                            </p:stCondLst>
                            <p:childTnLst>
                              <p:par>
                                <p:cTn id="11" presetID="27" presetClass="entr"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 calcmode="discrete" valueType="clr">
                                      <p:cBhvr additive="repl">
                                        <p:cTn id="13" dur="80"/>
                                        <p:tgtEl>
                                          <p:spTgt spid="121"/>
                                        </p:tgtEl>
                                        <p:attrNameLst>
                                          <p:attrName/>
                                        </p:attrNameLst>
                                      </p:cBhvr>
                                      <p:tavLst>
                                        <p:tav tm="0">
                                          <p:val>
                                            <p:strVal val="rgb(122,21,-22)"/>
                                          </p:val>
                                        </p:tav>
                                        <p:tav tm="50000">
                                          <p:val>
                                            <p:strVal val="rgb(3,-120,-21)"/>
                                          </p:val>
                                        </p:tav>
                                      </p:tavLst>
                                    </p:anim>
                                    <p:anim calcmode="discrete" valueType="clr">
                                      <p:cBhvr additive="repl">
                                        <p:cTn id="14" dur="80"/>
                                        <p:tgtEl>
                                          <p:spTgt spid="121"/>
                                        </p:tgtEl>
                                        <p:attrNameLst>
                                          <p:attrName/>
                                        </p:attrNameLst>
                                      </p:cBhvr>
                                      <p:tavLst>
                                        <p:tav tm="0">
                                          <p:val>
                                            <p:strVal val="rgb(122,21,-22)"/>
                                          </p:val>
                                        </p:tav>
                                        <p:tav tm="50000">
                                          <p:val>
                                            <p:strVal val="rgb(3,-120,-21)"/>
                                          </p:val>
                                        </p:tav>
                                      </p:tavLst>
                                    </p:anim>
                                    <p:set>
                                      <p:cBhvr>
                                        <p:cTn id="15" dur="80"/>
                                        <p:tgtEl>
                                          <p:spTgt spid="12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17" name="CustomShape 2"/>
          <p:cNvSpPr/>
          <p:nvPr/>
        </p:nvSpPr>
        <p:spPr>
          <a:xfrm>
            <a:off x="1785960" y="2071800"/>
            <a:ext cx="692928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Subchefe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Além da colaboração que presta ao chefe de mesa supervisiona todo o serviço de mise-en-place, e sempre que necessário, ajuda o escanção no atendimento e serviço de vinhos.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É um profissional competente e com conhecimentos aproximados dos chefes de mesa, deve também ter conhecimento de idiomas.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Na ausência do chefe de mesa, é o profissional que o substitui.</a:t>
            </a:r>
            <a:endParaRPr lang="pt-PT" sz="1800" b="0" strike="noStrike" spc="-1">
              <a:solidFill>
                <a:srgbClr val="000000"/>
              </a:solidFill>
              <a:uFill>
                <a:solidFill>
                  <a:srgbClr val="FFFFFF"/>
                </a:solidFill>
              </a:uFill>
              <a:latin typeface="Arial"/>
            </a:endParaRPr>
          </a:p>
        </p:txBody>
      </p:sp>
      <p:sp>
        <p:nvSpPr>
          <p:cNvPr id="218" name="CustomShape 3"/>
          <p:cNvSpPr/>
          <p:nvPr/>
        </p:nvSpPr>
        <p:spPr>
          <a:xfrm>
            <a:off x="36000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19"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16"/>
                                        </p:tgtEl>
                                        <p:attrNameLst>
                                          <p:attrName>style.visibility</p:attrName>
                                        </p:attrNameLst>
                                      </p:cBhvr>
                                      <p:to>
                                        <p:strVal val="visible"/>
                                      </p:to>
                                    </p:set>
                                    <p:anim calcmode="discrete" valueType="clr">
                                      <p:cBhvr additive="repl">
                                        <p:cTn id="7" dur="80"/>
                                        <p:tgtEl>
                                          <p:spTgt spid="216"/>
                                        </p:tgtEl>
                                        <p:attrNameLst>
                                          <p:attrName/>
                                        </p:attrNameLst>
                                      </p:cBhvr>
                                      <p:tavLst>
                                        <p:tav tm="0">
                                          <p:val>
                                            <p:strVal val="rgb(122,21,-22)"/>
                                          </p:val>
                                        </p:tav>
                                        <p:tav tm="50000">
                                          <p:val>
                                            <p:strVal val="rgb(3,-120,-21)"/>
                                          </p:val>
                                        </p:tav>
                                      </p:tavLst>
                                    </p:anim>
                                    <p:anim calcmode="discrete" valueType="clr">
                                      <p:cBhvr additive="repl">
                                        <p:cTn id="8" dur="80"/>
                                        <p:tgtEl>
                                          <p:spTgt spid="216"/>
                                        </p:tgtEl>
                                        <p:attrNameLst>
                                          <p:attrName/>
                                        </p:attrNameLst>
                                      </p:cBhvr>
                                      <p:tavLst>
                                        <p:tav tm="0">
                                          <p:val>
                                            <p:strVal val="rgb(122,21,-22)"/>
                                          </p:val>
                                        </p:tav>
                                        <p:tav tm="50000">
                                          <p:val>
                                            <p:strVal val="rgb(3,-120,-21)"/>
                                          </p:val>
                                        </p:tav>
                                      </p:tavLst>
                                    </p:anim>
                                    <p:set>
                                      <p:cBhvr>
                                        <p:cTn id="9" dur="80"/>
                                        <p:tgtEl>
                                          <p:spTgt spid="21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17"/>
                                        </p:tgtEl>
                                        <p:attrNameLst>
                                          <p:attrName>style.visibility</p:attrName>
                                        </p:attrNameLst>
                                      </p:cBhvr>
                                      <p:to>
                                        <p:strVal val="visible"/>
                                      </p:to>
                                    </p:set>
                                    <p:anim calcmode="discrete" valueType="clr">
                                      <p:cBhvr additive="repl">
                                        <p:cTn id="13" dur="80"/>
                                        <p:tgtEl>
                                          <p:spTgt spid="217"/>
                                        </p:tgtEl>
                                        <p:attrNameLst>
                                          <p:attrName/>
                                        </p:attrNameLst>
                                      </p:cBhvr>
                                      <p:tavLst>
                                        <p:tav tm="0">
                                          <p:val>
                                            <p:strVal val="rgb(122,21,-22)"/>
                                          </p:val>
                                        </p:tav>
                                        <p:tav tm="50000">
                                          <p:val>
                                            <p:strVal val="rgb(3,-120,-21)"/>
                                          </p:val>
                                        </p:tav>
                                      </p:tavLst>
                                    </p:anim>
                                    <p:anim calcmode="discrete" valueType="clr">
                                      <p:cBhvr additive="repl">
                                        <p:cTn id="14" dur="80"/>
                                        <p:tgtEl>
                                          <p:spTgt spid="217"/>
                                        </p:tgtEl>
                                        <p:attrNameLst>
                                          <p:attrName/>
                                        </p:attrNameLst>
                                      </p:cBhvr>
                                      <p:tavLst>
                                        <p:tav tm="0">
                                          <p:val>
                                            <p:strVal val="rgb(122,21,-22)"/>
                                          </p:val>
                                        </p:tav>
                                        <p:tav tm="50000">
                                          <p:val>
                                            <p:strVal val="rgb(3,-120,-21)"/>
                                          </p:val>
                                        </p:tav>
                                      </p:tavLst>
                                    </p:anim>
                                    <p:set>
                                      <p:cBhvr>
                                        <p:cTn id="15" dur="80"/>
                                        <p:tgtEl>
                                          <p:spTgt spid="21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2088000" y="1620720"/>
            <a:ext cx="50540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21" name="CustomShape 2"/>
          <p:cNvSpPr/>
          <p:nvPr/>
        </p:nvSpPr>
        <p:spPr>
          <a:xfrm>
            <a:off x="1494720" y="2236320"/>
            <a:ext cx="692928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Escanção/Chefe de Vinhos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Este profissional entre outras coisas que caracterizam, deve ser um bom vendedor. Para tal deve ter um conhecimento profundo de todos os tipos de bebidas, suas características e temperaturas a que as mesmas devem ser servidas.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Compete-lhe sugerir o aperitivo aos clientes, e aconselhar os vinhos indicados para as iguarias escolhidas.</a:t>
            </a:r>
            <a:endParaRPr lang="pt-PT" sz="1800" b="0" strike="noStrike" spc="-1">
              <a:solidFill>
                <a:srgbClr val="000000"/>
              </a:solidFill>
              <a:uFill>
                <a:solidFill>
                  <a:srgbClr val="FFFFFF"/>
                </a:solidFill>
              </a:uFill>
              <a:latin typeface="Arial"/>
            </a:endParaRPr>
          </a:p>
        </p:txBody>
      </p:sp>
      <p:sp>
        <p:nvSpPr>
          <p:cNvPr id="222" name="CustomShape 3"/>
          <p:cNvSpPr/>
          <p:nvPr/>
        </p:nvSpPr>
        <p:spPr>
          <a:xfrm>
            <a:off x="357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23" name="CustomShape 4"/>
          <p:cNvSpPr/>
          <p:nvPr/>
        </p:nvSpPr>
        <p:spPr>
          <a:xfrm>
            <a:off x="1281240" y="62388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20"/>
                                        </p:tgtEl>
                                        <p:attrNameLst>
                                          <p:attrName>style.visibility</p:attrName>
                                        </p:attrNameLst>
                                      </p:cBhvr>
                                      <p:to>
                                        <p:strVal val="visible"/>
                                      </p:to>
                                    </p:set>
                                    <p:anim calcmode="discrete" valueType="clr">
                                      <p:cBhvr additive="repl">
                                        <p:cTn id="7" dur="80"/>
                                        <p:tgtEl>
                                          <p:spTgt spid="220"/>
                                        </p:tgtEl>
                                        <p:attrNameLst>
                                          <p:attrName/>
                                        </p:attrNameLst>
                                      </p:cBhvr>
                                      <p:tavLst>
                                        <p:tav tm="0">
                                          <p:val>
                                            <p:strVal val="rgb(122,21,-22)"/>
                                          </p:val>
                                        </p:tav>
                                        <p:tav tm="50000">
                                          <p:val>
                                            <p:strVal val="rgb(3,-120,-21)"/>
                                          </p:val>
                                        </p:tav>
                                      </p:tavLst>
                                    </p:anim>
                                    <p:anim calcmode="discrete" valueType="clr">
                                      <p:cBhvr additive="repl">
                                        <p:cTn id="8" dur="80"/>
                                        <p:tgtEl>
                                          <p:spTgt spid="220"/>
                                        </p:tgtEl>
                                        <p:attrNameLst>
                                          <p:attrName/>
                                        </p:attrNameLst>
                                      </p:cBhvr>
                                      <p:tavLst>
                                        <p:tav tm="0">
                                          <p:val>
                                            <p:strVal val="rgb(122,21,-22)"/>
                                          </p:val>
                                        </p:tav>
                                        <p:tav tm="50000">
                                          <p:val>
                                            <p:strVal val="rgb(3,-120,-21)"/>
                                          </p:val>
                                        </p:tav>
                                      </p:tavLst>
                                    </p:anim>
                                    <p:set>
                                      <p:cBhvr>
                                        <p:cTn id="9" dur="80"/>
                                        <p:tgtEl>
                                          <p:spTgt spid="220"/>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21"/>
                                        </p:tgtEl>
                                        <p:attrNameLst>
                                          <p:attrName>style.visibility</p:attrName>
                                        </p:attrNameLst>
                                      </p:cBhvr>
                                      <p:to>
                                        <p:strVal val="visible"/>
                                      </p:to>
                                    </p:set>
                                    <p:anim calcmode="discrete" valueType="clr">
                                      <p:cBhvr additive="repl">
                                        <p:cTn id="13" dur="80"/>
                                        <p:tgtEl>
                                          <p:spTgt spid="221"/>
                                        </p:tgtEl>
                                        <p:attrNameLst>
                                          <p:attrName/>
                                        </p:attrNameLst>
                                      </p:cBhvr>
                                      <p:tavLst>
                                        <p:tav tm="0">
                                          <p:val>
                                            <p:strVal val="rgb(122,21,-22)"/>
                                          </p:val>
                                        </p:tav>
                                        <p:tav tm="50000">
                                          <p:val>
                                            <p:strVal val="rgb(3,-120,-21)"/>
                                          </p:val>
                                        </p:tav>
                                      </p:tavLst>
                                    </p:anim>
                                    <p:anim calcmode="discrete" valueType="clr">
                                      <p:cBhvr additive="repl">
                                        <p:cTn id="14" dur="80"/>
                                        <p:tgtEl>
                                          <p:spTgt spid="221"/>
                                        </p:tgtEl>
                                        <p:attrNameLst>
                                          <p:attrName/>
                                        </p:attrNameLst>
                                      </p:cBhvr>
                                      <p:tavLst>
                                        <p:tav tm="0">
                                          <p:val>
                                            <p:strVal val="rgb(122,21,-22)"/>
                                          </p:val>
                                        </p:tav>
                                        <p:tav tm="50000">
                                          <p:val>
                                            <p:strVal val="rgb(3,-120,-21)"/>
                                          </p:val>
                                        </p:tav>
                                      </p:tavLst>
                                    </p:anim>
                                    <p:set>
                                      <p:cBhvr>
                                        <p:cTn id="15" dur="80"/>
                                        <p:tgtEl>
                                          <p:spTgt spid="22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25" name="CustomShape 2"/>
          <p:cNvSpPr/>
          <p:nvPr/>
        </p:nvSpPr>
        <p:spPr>
          <a:xfrm>
            <a:off x="1785960" y="2071800"/>
            <a:ext cx="692928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Escanção/Chefe de Vinhos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 escanção deve possuir um certo nível de conhecimentos técnicos e práticos que permitam substituir o chefe de mesa ou o subchefe de mesa nos seus impedimentos.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 ainda ter conhecimento de bar e de cozinha pois é vulgar ser solicitado a prestar serviços no bar, e a saber recomendar as bebidas com determinado tipo de iguarias.</a:t>
            </a:r>
            <a:endParaRPr lang="pt-PT" sz="1800" b="0" strike="noStrike" spc="-1">
              <a:solidFill>
                <a:srgbClr val="000000"/>
              </a:solidFill>
              <a:uFill>
                <a:solidFill>
                  <a:srgbClr val="FFFFFF"/>
                </a:solidFill>
              </a:uFill>
              <a:latin typeface="Arial"/>
            </a:endParaRPr>
          </a:p>
        </p:txBody>
      </p:sp>
      <p:sp>
        <p:nvSpPr>
          <p:cNvPr id="226"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27"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24"/>
                                        </p:tgtEl>
                                        <p:attrNameLst>
                                          <p:attrName>style.visibility</p:attrName>
                                        </p:attrNameLst>
                                      </p:cBhvr>
                                      <p:to>
                                        <p:strVal val="visible"/>
                                      </p:to>
                                    </p:set>
                                    <p:anim calcmode="discrete" valueType="clr">
                                      <p:cBhvr additive="repl">
                                        <p:cTn id="7" dur="80"/>
                                        <p:tgtEl>
                                          <p:spTgt spid="224"/>
                                        </p:tgtEl>
                                        <p:attrNameLst>
                                          <p:attrName/>
                                        </p:attrNameLst>
                                      </p:cBhvr>
                                      <p:tavLst>
                                        <p:tav tm="0">
                                          <p:val>
                                            <p:strVal val="rgb(122,21,-22)"/>
                                          </p:val>
                                        </p:tav>
                                        <p:tav tm="50000">
                                          <p:val>
                                            <p:strVal val="rgb(3,-120,-21)"/>
                                          </p:val>
                                        </p:tav>
                                      </p:tavLst>
                                    </p:anim>
                                    <p:anim calcmode="discrete" valueType="clr">
                                      <p:cBhvr additive="repl">
                                        <p:cTn id="8" dur="80"/>
                                        <p:tgtEl>
                                          <p:spTgt spid="224"/>
                                        </p:tgtEl>
                                        <p:attrNameLst>
                                          <p:attrName/>
                                        </p:attrNameLst>
                                      </p:cBhvr>
                                      <p:tavLst>
                                        <p:tav tm="0">
                                          <p:val>
                                            <p:strVal val="rgb(122,21,-22)"/>
                                          </p:val>
                                        </p:tav>
                                        <p:tav tm="50000">
                                          <p:val>
                                            <p:strVal val="rgb(3,-120,-21)"/>
                                          </p:val>
                                        </p:tav>
                                      </p:tavLst>
                                    </p:anim>
                                    <p:set>
                                      <p:cBhvr>
                                        <p:cTn id="9" dur="80"/>
                                        <p:tgtEl>
                                          <p:spTgt spid="22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25"/>
                                        </p:tgtEl>
                                        <p:attrNameLst>
                                          <p:attrName>style.visibility</p:attrName>
                                        </p:attrNameLst>
                                      </p:cBhvr>
                                      <p:to>
                                        <p:strVal val="visible"/>
                                      </p:to>
                                    </p:set>
                                    <p:anim calcmode="discrete" valueType="clr">
                                      <p:cBhvr additive="repl">
                                        <p:cTn id="13" dur="80"/>
                                        <p:tgtEl>
                                          <p:spTgt spid="225"/>
                                        </p:tgtEl>
                                        <p:attrNameLst>
                                          <p:attrName/>
                                        </p:attrNameLst>
                                      </p:cBhvr>
                                      <p:tavLst>
                                        <p:tav tm="0">
                                          <p:val>
                                            <p:strVal val="rgb(122,21,-22)"/>
                                          </p:val>
                                        </p:tav>
                                        <p:tav tm="50000">
                                          <p:val>
                                            <p:strVal val="rgb(3,-120,-21)"/>
                                          </p:val>
                                        </p:tav>
                                      </p:tavLst>
                                    </p:anim>
                                    <p:anim calcmode="discrete" valueType="clr">
                                      <p:cBhvr additive="repl">
                                        <p:cTn id="14" dur="80"/>
                                        <p:tgtEl>
                                          <p:spTgt spid="225"/>
                                        </p:tgtEl>
                                        <p:attrNameLst>
                                          <p:attrName/>
                                        </p:attrNameLst>
                                      </p:cBhvr>
                                      <p:tavLst>
                                        <p:tav tm="0">
                                          <p:val>
                                            <p:strVal val="rgb(122,21,-22)"/>
                                          </p:val>
                                        </p:tav>
                                        <p:tav tm="50000">
                                          <p:val>
                                            <p:strVal val="rgb(3,-120,-21)"/>
                                          </p:val>
                                        </p:tav>
                                      </p:tavLst>
                                    </p:anim>
                                    <p:set>
                                      <p:cBhvr>
                                        <p:cTn id="15" dur="80"/>
                                        <p:tgtEl>
                                          <p:spTgt spid="22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1785960" y="1285920"/>
            <a:ext cx="71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29" name="CustomShape 2"/>
          <p:cNvSpPr/>
          <p:nvPr/>
        </p:nvSpPr>
        <p:spPr>
          <a:xfrm>
            <a:off x="1785960" y="2071800"/>
            <a:ext cx="692928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Escanção/Chefe de Vinhos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Deverá também ter conhecimento de línguas estrangeiras.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Compete-lhe também zelar pela sua secção ”cave-do-dia” pela sua conservação e higiene; e também fazer inventários periódicos a todo o material de vidro como: copos, flutes, jarros, etc.</a:t>
            </a:r>
            <a:endParaRPr lang="pt-PT" sz="1800" b="0" strike="noStrike" spc="-1">
              <a:solidFill>
                <a:srgbClr val="000000"/>
              </a:solidFill>
              <a:uFill>
                <a:solidFill>
                  <a:srgbClr val="FFFFFF"/>
                </a:solidFill>
              </a:uFill>
              <a:latin typeface="Arial"/>
            </a:endParaRPr>
          </a:p>
        </p:txBody>
      </p:sp>
      <p:sp>
        <p:nvSpPr>
          <p:cNvPr id="230" name="CustomShape 3"/>
          <p:cNvSpPr/>
          <p:nvPr/>
        </p:nvSpPr>
        <p:spPr>
          <a:xfrm>
            <a:off x="43200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31"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28"/>
                                        </p:tgtEl>
                                        <p:attrNameLst>
                                          <p:attrName>style.visibility</p:attrName>
                                        </p:attrNameLst>
                                      </p:cBhvr>
                                      <p:to>
                                        <p:strVal val="visible"/>
                                      </p:to>
                                    </p:set>
                                    <p:anim calcmode="discrete" valueType="clr">
                                      <p:cBhvr additive="repl">
                                        <p:cTn id="7" dur="80"/>
                                        <p:tgtEl>
                                          <p:spTgt spid="228"/>
                                        </p:tgtEl>
                                        <p:attrNameLst>
                                          <p:attrName/>
                                        </p:attrNameLst>
                                      </p:cBhvr>
                                      <p:tavLst>
                                        <p:tav tm="0">
                                          <p:val>
                                            <p:strVal val="rgb(122,21,-22)"/>
                                          </p:val>
                                        </p:tav>
                                        <p:tav tm="50000">
                                          <p:val>
                                            <p:strVal val="rgb(3,-120,-21)"/>
                                          </p:val>
                                        </p:tav>
                                      </p:tavLst>
                                    </p:anim>
                                    <p:anim calcmode="discrete" valueType="clr">
                                      <p:cBhvr additive="repl">
                                        <p:cTn id="8" dur="80"/>
                                        <p:tgtEl>
                                          <p:spTgt spid="228"/>
                                        </p:tgtEl>
                                        <p:attrNameLst>
                                          <p:attrName/>
                                        </p:attrNameLst>
                                      </p:cBhvr>
                                      <p:tavLst>
                                        <p:tav tm="0">
                                          <p:val>
                                            <p:strVal val="rgb(122,21,-22)"/>
                                          </p:val>
                                        </p:tav>
                                        <p:tav tm="50000">
                                          <p:val>
                                            <p:strVal val="rgb(3,-120,-21)"/>
                                          </p:val>
                                        </p:tav>
                                      </p:tavLst>
                                    </p:anim>
                                    <p:set>
                                      <p:cBhvr>
                                        <p:cTn id="9" dur="80"/>
                                        <p:tgtEl>
                                          <p:spTgt spid="22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29"/>
                                        </p:tgtEl>
                                        <p:attrNameLst>
                                          <p:attrName>style.visibility</p:attrName>
                                        </p:attrNameLst>
                                      </p:cBhvr>
                                      <p:to>
                                        <p:strVal val="visible"/>
                                      </p:to>
                                    </p:set>
                                    <p:anim calcmode="discrete" valueType="clr">
                                      <p:cBhvr additive="repl">
                                        <p:cTn id="13" dur="80"/>
                                        <p:tgtEl>
                                          <p:spTgt spid="229"/>
                                        </p:tgtEl>
                                        <p:attrNameLst>
                                          <p:attrName/>
                                        </p:attrNameLst>
                                      </p:cBhvr>
                                      <p:tavLst>
                                        <p:tav tm="0">
                                          <p:val>
                                            <p:strVal val="rgb(122,21,-22)"/>
                                          </p:val>
                                        </p:tav>
                                        <p:tav tm="50000">
                                          <p:val>
                                            <p:strVal val="rgb(3,-120,-21)"/>
                                          </p:val>
                                        </p:tav>
                                      </p:tavLst>
                                    </p:anim>
                                    <p:anim calcmode="discrete" valueType="clr">
                                      <p:cBhvr additive="repl">
                                        <p:cTn id="14" dur="80"/>
                                        <p:tgtEl>
                                          <p:spTgt spid="229"/>
                                        </p:tgtEl>
                                        <p:attrNameLst>
                                          <p:attrName/>
                                        </p:attrNameLst>
                                      </p:cBhvr>
                                      <p:tavLst>
                                        <p:tav tm="0">
                                          <p:val>
                                            <p:strVal val="rgb(122,21,-22)"/>
                                          </p:val>
                                        </p:tav>
                                        <p:tav tm="50000">
                                          <p:val>
                                            <p:strVal val="rgb(3,-120,-21)"/>
                                          </p:val>
                                        </p:tav>
                                      </p:tavLst>
                                    </p:anim>
                                    <p:set>
                                      <p:cBhvr>
                                        <p:cTn id="15" dur="80"/>
                                        <p:tgtEl>
                                          <p:spTgt spid="22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640520" y="1368000"/>
            <a:ext cx="4695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33" name="CustomShape 2"/>
          <p:cNvSpPr/>
          <p:nvPr/>
        </p:nvSpPr>
        <p:spPr>
          <a:xfrm>
            <a:off x="936000" y="1857240"/>
            <a:ext cx="777924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Chefe de Turno/Empregado de Mesa de 1ª</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Para bom desempenho da sua função, o chefe de turno deverá possuir conhecimentos profundos dos tipos e regras de serviço, hierarquia profissional, tempos de confecção de algumas iguarias, termos técnicos e de alguns molhos, guarnições, manteigas compostas e um pouco de bar e de cozinha regional e internacional.</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 chefe de turno, encarrega-se só ou com a ajuda do seu ajudante, dos arranjos da mise-en-place, verificando se está tudo em ordem, antes do inicio das refeições.</a:t>
            </a:r>
            <a:endParaRPr lang="pt-PT" sz="1800" b="0" strike="noStrike" spc="-1">
              <a:solidFill>
                <a:srgbClr val="000000"/>
              </a:solidFill>
              <a:uFill>
                <a:solidFill>
                  <a:srgbClr val="FFFFFF"/>
                </a:solidFill>
              </a:uFill>
              <a:latin typeface="Arial"/>
            </a:endParaRPr>
          </a:p>
        </p:txBody>
      </p:sp>
      <p:sp>
        <p:nvSpPr>
          <p:cNvPr id="234" name="CustomShape 3"/>
          <p:cNvSpPr/>
          <p:nvPr/>
        </p:nvSpPr>
        <p:spPr>
          <a:xfrm>
            <a:off x="504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35"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discrete" valueType="clr">
                                      <p:cBhvr additive="repl">
                                        <p:cTn id="7" dur="80"/>
                                        <p:tgtEl>
                                          <p:spTgt spid="232"/>
                                        </p:tgtEl>
                                        <p:attrNameLst>
                                          <p:attrName/>
                                        </p:attrNameLst>
                                      </p:cBhvr>
                                      <p:tavLst>
                                        <p:tav tm="0">
                                          <p:val>
                                            <p:strVal val="rgb(122,21,-22)"/>
                                          </p:val>
                                        </p:tav>
                                        <p:tav tm="50000">
                                          <p:val>
                                            <p:strVal val="rgb(3,-120,-21)"/>
                                          </p:val>
                                        </p:tav>
                                      </p:tavLst>
                                    </p:anim>
                                    <p:anim calcmode="discrete" valueType="clr">
                                      <p:cBhvr additive="repl">
                                        <p:cTn id="8" dur="80"/>
                                        <p:tgtEl>
                                          <p:spTgt spid="232"/>
                                        </p:tgtEl>
                                        <p:attrNameLst>
                                          <p:attrName/>
                                        </p:attrNameLst>
                                      </p:cBhvr>
                                      <p:tavLst>
                                        <p:tav tm="0">
                                          <p:val>
                                            <p:strVal val="rgb(122,21,-22)"/>
                                          </p:val>
                                        </p:tav>
                                        <p:tav tm="50000">
                                          <p:val>
                                            <p:strVal val="rgb(3,-120,-21)"/>
                                          </p:val>
                                        </p:tav>
                                      </p:tavLst>
                                    </p:anim>
                                    <p:set>
                                      <p:cBhvr>
                                        <p:cTn id="9" dur="80"/>
                                        <p:tgtEl>
                                          <p:spTgt spid="23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33"/>
                                        </p:tgtEl>
                                        <p:attrNameLst>
                                          <p:attrName>style.visibility</p:attrName>
                                        </p:attrNameLst>
                                      </p:cBhvr>
                                      <p:to>
                                        <p:strVal val="visible"/>
                                      </p:to>
                                    </p:set>
                                    <p:anim calcmode="discrete" valueType="clr">
                                      <p:cBhvr additive="repl">
                                        <p:cTn id="13" dur="80"/>
                                        <p:tgtEl>
                                          <p:spTgt spid="233"/>
                                        </p:tgtEl>
                                        <p:attrNameLst>
                                          <p:attrName/>
                                        </p:attrNameLst>
                                      </p:cBhvr>
                                      <p:tavLst>
                                        <p:tav tm="0">
                                          <p:val>
                                            <p:strVal val="rgb(122,21,-22)"/>
                                          </p:val>
                                        </p:tav>
                                        <p:tav tm="50000">
                                          <p:val>
                                            <p:strVal val="rgb(3,-120,-21)"/>
                                          </p:val>
                                        </p:tav>
                                      </p:tavLst>
                                    </p:anim>
                                    <p:anim calcmode="discrete" valueType="clr">
                                      <p:cBhvr additive="repl">
                                        <p:cTn id="14" dur="80"/>
                                        <p:tgtEl>
                                          <p:spTgt spid="233"/>
                                        </p:tgtEl>
                                        <p:attrNameLst>
                                          <p:attrName/>
                                        </p:attrNameLst>
                                      </p:cBhvr>
                                      <p:tavLst>
                                        <p:tav tm="0">
                                          <p:val>
                                            <p:strVal val="rgb(122,21,-22)"/>
                                          </p:val>
                                        </p:tav>
                                        <p:tav tm="50000">
                                          <p:val>
                                            <p:strVal val="rgb(3,-120,-21)"/>
                                          </p:val>
                                        </p:tav>
                                      </p:tavLst>
                                    </p:anim>
                                    <p:set>
                                      <p:cBhvr>
                                        <p:cTn id="15" dur="80"/>
                                        <p:tgtEl>
                                          <p:spTgt spid="23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1737000" y="1338480"/>
            <a:ext cx="481500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37" name="CustomShape 2"/>
          <p:cNvSpPr/>
          <p:nvPr/>
        </p:nvSpPr>
        <p:spPr>
          <a:xfrm>
            <a:off x="1785960" y="1857240"/>
            <a:ext cx="700056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Chefe de Turno/Empregado de Mesa de 1ª</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Informa-se da composição das iguarias a servir.</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 ter conhecimento da arte de trinchar e flamejar.</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Deve conhecer as regras de protocolo, e deve também ter conhecimento de Francês e Inglês, não esquecendo os requisitos de higiene, segurança e disciplina.</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238"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39"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 calcmode="discrete" valueType="clr">
                                      <p:cBhvr additive="repl">
                                        <p:cTn id="7" dur="80"/>
                                        <p:tgtEl>
                                          <p:spTgt spid="236"/>
                                        </p:tgtEl>
                                        <p:attrNameLst>
                                          <p:attrName/>
                                        </p:attrNameLst>
                                      </p:cBhvr>
                                      <p:tavLst>
                                        <p:tav tm="0">
                                          <p:val>
                                            <p:strVal val="rgb(122,21,-22)"/>
                                          </p:val>
                                        </p:tav>
                                        <p:tav tm="50000">
                                          <p:val>
                                            <p:strVal val="rgb(3,-120,-21)"/>
                                          </p:val>
                                        </p:tav>
                                      </p:tavLst>
                                    </p:anim>
                                    <p:anim calcmode="discrete" valueType="clr">
                                      <p:cBhvr additive="repl">
                                        <p:cTn id="8" dur="80"/>
                                        <p:tgtEl>
                                          <p:spTgt spid="236"/>
                                        </p:tgtEl>
                                        <p:attrNameLst>
                                          <p:attrName/>
                                        </p:attrNameLst>
                                      </p:cBhvr>
                                      <p:tavLst>
                                        <p:tav tm="0">
                                          <p:val>
                                            <p:strVal val="rgb(122,21,-22)"/>
                                          </p:val>
                                        </p:tav>
                                        <p:tav tm="50000">
                                          <p:val>
                                            <p:strVal val="rgb(3,-120,-21)"/>
                                          </p:val>
                                        </p:tav>
                                      </p:tavLst>
                                    </p:anim>
                                    <p:set>
                                      <p:cBhvr>
                                        <p:cTn id="9" dur="80"/>
                                        <p:tgtEl>
                                          <p:spTgt spid="23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37"/>
                                        </p:tgtEl>
                                        <p:attrNameLst>
                                          <p:attrName>style.visibility</p:attrName>
                                        </p:attrNameLst>
                                      </p:cBhvr>
                                      <p:to>
                                        <p:strVal val="visible"/>
                                      </p:to>
                                    </p:set>
                                    <p:anim calcmode="discrete" valueType="clr">
                                      <p:cBhvr additive="repl">
                                        <p:cTn id="13" dur="80"/>
                                        <p:tgtEl>
                                          <p:spTgt spid="237"/>
                                        </p:tgtEl>
                                        <p:attrNameLst>
                                          <p:attrName/>
                                        </p:attrNameLst>
                                      </p:cBhvr>
                                      <p:tavLst>
                                        <p:tav tm="0">
                                          <p:val>
                                            <p:strVal val="rgb(122,21,-22)"/>
                                          </p:val>
                                        </p:tav>
                                        <p:tav tm="50000">
                                          <p:val>
                                            <p:strVal val="rgb(3,-120,-21)"/>
                                          </p:val>
                                        </p:tav>
                                      </p:tavLst>
                                    </p:anim>
                                    <p:anim calcmode="discrete" valueType="clr">
                                      <p:cBhvr additive="repl">
                                        <p:cTn id="14" dur="80"/>
                                        <p:tgtEl>
                                          <p:spTgt spid="237"/>
                                        </p:tgtEl>
                                        <p:attrNameLst>
                                          <p:attrName/>
                                        </p:attrNameLst>
                                      </p:cBhvr>
                                      <p:tavLst>
                                        <p:tav tm="0">
                                          <p:val>
                                            <p:strVal val="rgb(122,21,-22)"/>
                                          </p:val>
                                        </p:tav>
                                        <p:tav tm="50000">
                                          <p:val>
                                            <p:strVal val="rgb(3,-120,-21)"/>
                                          </p:val>
                                        </p:tav>
                                      </p:tavLst>
                                    </p:anim>
                                    <p:set>
                                      <p:cBhvr>
                                        <p:cTn id="15" dur="80"/>
                                        <p:tgtEl>
                                          <p:spTgt spid="23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712520" y="1368000"/>
            <a:ext cx="4767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41" name="CustomShape 2"/>
          <p:cNvSpPr/>
          <p:nvPr/>
        </p:nvSpPr>
        <p:spPr>
          <a:xfrm>
            <a:off x="1368000" y="2448000"/>
            <a:ext cx="692928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Ajudante de Turno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 ajudante de turno, para um bom desempenho da sua função, deve possuir conhecimento do tempo de confecção de algumas iguarias, bem como proceder à colocação do prato à frente do cliente, assim como o seu levantamento, e saber como se servem os molhos e os vinhos.</a:t>
            </a: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242" name="CustomShape 3"/>
          <p:cNvSpPr/>
          <p:nvPr/>
        </p:nvSpPr>
        <p:spPr>
          <a:xfrm>
            <a:off x="35784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43"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40"/>
                                        </p:tgtEl>
                                        <p:attrNameLst>
                                          <p:attrName>style.visibility</p:attrName>
                                        </p:attrNameLst>
                                      </p:cBhvr>
                                      <p:to>
                                        <p:strVal val="visible"/>
                                      </p:to>
                                    </p:set>
                                    <p:anim calcmode="discrete" valueType="clr">
                                      <p:cBhvr additive="repl">
                                        <p:cTn id="7" dur="80"/>
                                        <p:tgtEl>
                                          <p:spTgt spid="240"/>
                                        </p:tgtEl>
                                        <p:attrNameLst>
                                          <p:attrName/>
                                        </p:attrNameLst>
                                      </p:cBhvr>
                                      <p:tavLst>
                                        <p:tav tm="0">
                                          <p:val>
                                            <p:strVal val="rgb(122,21,-22)"/>
                                          </p:val>
                                        </p:tav>
                                        <p:tav tm="50000">
                                          <p:val>
                                            <p:strVal val="rgb(3,-120,-21)"/>
                                          </p:val>
                                        </p:tav>
                                      </p:tavLst>
                                    </p:anim>
                                    <p:anim calcmode="discrete" valueType="clr">
                                      <p:cBhvr additive="repl">
                                        <p:cTn id="8" dur="80"/>
                                        <p:tgtEl>
                                          <p:spTgt spid="240"/>
                                        </p:tgtEl>
                                        <p:attrNameLst>
                                          <p:attrName/>
                                        </p:attrNameLst>
                                      </p:cBhvr>
                                      <p:tavLst>
                                        <p:tav tm="0">
                                          <p:val>
                                            <p:strVal val="rgb(122,21,-22)"/>
                                          </p:val>
                                        </p:tav>
                                        <p:tav tm="50000">
                                          <p:val>
                                            <p:strVal val="rgb(3,-120,-21)"/>
                                          </p:val>
                                        </p:tav>
                                      </p:tavLst>
                                    </p:anim>
                                    <p:set>
                                      <p:cBhvr>
                                        <p:cTn id="9" dur="80"/>
                                        <p:tgtEl>
                                          <p:spTgt spid="240"/>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41"/>
                                        </p:tgtEl>
                                        <p:attrNameLst>
                                          <p:attrName>style.visibility</p:attrName>
                                        </p:attrNameLst>
                                      </p:cBhvr>
                                      <p:to>
                                        <p:strVal val="visible"/>
                                      </p:to>
                                    </p:set>
                                    <p:anim calcmode="discrete" valueType="clr">
                                      <p:cBhvr additive="repl">
                                        <p:cTn id="13" dur="80"/>
                                        <p:tgtEl>
                                          <p:spTgt spid="241"/>
                                        </p:tgtEl>
                                        <p:attrNameLst>
                                          <p:attrName/>
                                        </p:attrNameLst>
                                      </p:cBhvr>
                                      <p:tavLst>
                                        <p:tav tm="0">
                                          <p:val>
                                            <p:strVal val="rgb(122,21,-22)"/>
                                          </p:val>
                                        </p:tav>
                                        <p:tav tm="50000">
                                          <p:val>
                                            <p:strVal val="rgb(3,-120,-21)"/>
                                          </p:val>
                                        </p:tav>
                                      </p:tavLst>
                                    </p:anim>
                                    <p:anim calcmode="discrete" valueType="clr">
                                      <p:cBhvr additive="repl">
                                        <p:cTn id="14" dur="80"/>
                                        <p:tgtEl>
                                          <p:spTgt spid="241"/>
                                        </p:tgtEl>
                                        <p:attrNameLst>
                                          <p:attrName/>
                                        </p:attrNameLst>
                                      </p:cBhvr>
                                      <p:tavLst>
                                        <p:tav tm="0">
                                          <p:val>
                                            <p:strVal val="rgb(122,21,-22)"/>
                                          </p:val>
                                        </p:tav>
                                        <p:tav tm="50000">
                                          <p:val>
                                            <p:strVal val="rgb(3,-120,-21)"/>
                                          </p:val>
                                        </p:tav>
                                      </p:tavLst>
                                    </p:anim>
                                    <p:set>
                                      <p:cBhvr>
                                        <p:cTn id="15" dur="80"/>
                                        <p:tgtEl>
                                          <p:spTgt spid="24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1712520" y="1411560"/>
            <a:ext cx="462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45" name="CustomShape 2"/>
          <p:cNvSpPr/>
          <p:nvPr/>
        </p:nvSpPr>
        <p:spPr>
          <a:xfrm>
            <a:off x="1584000" y="2088000"/>
            <a:ext cx="685764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Ajudante de Turno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Este profissional, para poder ascender ao lugar imediato da hierarquia, deve prestar a melhor colaboração e manifestar o maior interesse pela profissão.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Como funções, colabora na mise-en-place (limpeza do material necessário e equipamento, troca de roupas, arrumação de aparadores e ofícios).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Durante as refeições, faz o serviço de “Roda” sob a orientação do chefe de turno.</a:t>
            </a: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246" name="CustomShape 3"/>
          <p:cNvSpPr/>
          <p:nvPr/>
        </p:nvSpPr>
        <p:spPr>
          <a:xfrm>
            <a:off x="429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47"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44"/>
                                        </p:tgtEl>
                                        <p:attrNameLst>
                                          <p:attrName>style.visibility</p:attrName>
                                        </p:attrNameLst>
                                      </p:cBhvr>
                                      <p:to>
                                        <p:strVal val="visible"/>
                                      </p:to>
                                    </p:set>
                                    <p:anim calcmode="discrete" valueType="clr">
                                      <p:cBhvr additive="repl">
                                        <p:cTn id="7" dur="80"/>
                                        <p:tgtEl>
                                          <p:spTgt spid="244"/>
                                        </p:tgtEl>
                                        <p:attrNameLst>
                                          <p:attrName/>
                                        </p:attrNameLst>
                                      </p:cBhvr>
                                      <p:tavLst>
                                        <p:tav tm="0">
                                          <p:val>
                                            <p:strVal val="rgb(122,21,-22)"/>
                                          </p:val>
                                        </p:tav>
                                        <p:tav tm="50000">
                                          <p:val>
                                            <p:strVal val="rgb(3,-120,-21)"/>
                                          </p:val>
                                        </p:tav>
                                      </p:tavLst>
                                    </p:anim>
                                    <p:anim calcmode="discrete" valueType="clr">
                                      <p:cBhvr additive="repl">
                                        <p:cTn id="8" dur="80"/>
                                        <p:tgtEl>
                                          <p:spTgt spid="244"/>
                                        </p:tgtEl>
                                        <p:attrNameLst>
                                          <p:attrName/>
                                        </p:attrNameLst>
                                      </p:cBhvr>
                                      <p:tavLst>
                                        <p:tav tm="0">
                                          <p:val>
                                            <p:strVal val="rgb(122,21,-22)"/>
                                          </p:val>
                                        </p:tav>
                                        <p:tav tm="50000">
                                          <p:val>
                                            <p:strVal val="rgb(3,-120,-21)"/>
                                          </p:val>
                                        </p:tav>
                                      </p:tavLst>
                                    </p:anim>
                                    <p:set>
                                      <p:cBhvr>
                                        <p:cTn id="9" dur="80"/>
                                        <p:tgtEl>
                                          <p:spTgt spid="24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45"/>
                                        </p:tgtEl>
                                        <p:attrNameLst>
                                          <p:attrName>style.visibility</p:attrName>
                                        </p:attrNameLst>
                                      </p:cBhvr>
                                      <p:to>
                                        <p:strVal val="visible"/>
                                      </p:to>
                                    </p:set>
                                    <p:anim calcmode="discrete" valueType="clr">
                                      <p:cBhvr additive="repl">
                                        <p:cTn id="13" dur="80"/>
                                        <p:tgtEl>
                                          <p:spTgt spid="245"/>
                                        </p:tgtEl>
                                        <p:attrNameLst>
                                          <p:attrName/>
                                        </p:attrNameLst>
                                      </p:cBhvr>
                                      <p:tavLst>
                                        <p:tav tm="0">
                                          <p:val>
                                            <p:strVal val="rgb(122,21,-22)"/>
                                          </p:val>
                                        </p:tav>
                                        <p:tav tm="50000">
                                          <p:val>
                                            <p:strVal val="rgb(3,-120,-21)"/>
                                          </p:val>
                                        </p:tav>
                                      </p:tavLst>
                                    </p:anim>
                                    <p:anim calcmode="discrete" valueType="clr">
                                      <p:cBhvr additive="repl">
                                        <p:cTn id="14" dur="80"/>
                                        <p:tgtEl>
                                          <p:spTgt spid="245"/>
                                        </p:tgtEl>
                                        <p:attrNameLst>
                                          <p:attrName/>
                                        </p:attrNameLst>
                                      </p:cBhvr>
                                      <p:tavLst>
                                        <p:tav tm="0">
                                          <p:val>
                                            <p:strVal val="rgb(122,21,-22)"/>
                                          </p:val>
                                        </p:tav>
                                        <p:tav tm="50000">
                                          <p:val>
                                            <p:strVal val="rgb(3,-120,-21)"/>
                                          </p:val>
                                        </p:tav>
                                      </p:tavLst>
                                    </p:anim>
                                    <p:set>
                                      <p:cBhvr>
                                        <p:cTn id="15" dur="80"/>
                                        <p:tgtEl>
                                          <p:spTgt spid="24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1785960" y="1404720"/>
            <a:ext cx="49100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49" name="CustomShape 2"/>
          <p:cNvSpPr/>
          <p:nvPr/>
        </p:nvSpPr>
        <p:spPr>
          <a:xfrm>
            <a:off x="936000" y="2088000"/>
            <a:ext cx="748800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Ajudante de Turno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Ao pedir as iguarias na roda deve fazê-lo pelo número de mesa e pelo nome das iguarias.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Quando por necessidade de serviço tiver de haver diálogo entre ele e o chefe de turno, este deve ser feito em tom baixo e formal.</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Após as refeições, faz a arrumação do restaurante.</a:t>
            </a: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250"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51"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 calcmode="discrete" valueType="clr">
                                      <p:cBhvr additive="repl">
                                        <p:cTn id="7" dur="80"/>
                                        <p:tgtEl>
                                          <p:spTgt spid="249"/>
                                        </p:tgtEl>
                                        <p:attrNameLst>
                                          <p:attrName/>
                                        </p:attrNameLst>
                                      </p:cBhvr>
                                      <p:tavLst>
                                        <p:tav tm="0">
                                          <p:val>
                                            <p:strVal val="rgb(122,21,-22)"/>
                                          </p:val>
                                        </p:tav>
                                        <p:tav tm="50000">
                                          <p:val>
                                            <p:strVal val="rgb(3,-120,-21)"/>
                                          </p:val>
                                        </p:tav>
                                      </p:tavLst>
                                    </p:anim>
                                    <p:anim calcmode="discrete" valueType="clr">
                                      <p:cBhvr additive="repl">
                                        <p:cTn id="8" dur="80"/>
                                        <p:tgtEl>
                                          <p:spTgt spid="249"/>
                                        </p:tgtEl>
                                        <p:attrNameLst>
                                          <p:attrName/>
                                        </p:attrNameLst>
                                      </p:cBhvr>
                                      <p:tavLst>
                                        <p:tav tm="0">
                                          <p:val>
                                            <p:strVal val="rgb(122,21,-22)"/>
                                          </p:val>
                                        </p:tav>
                                        <p:tav tm="50000">
                                          <p:val>
                                            <p:strVal val="rgb(3,-120,-21)"/>
                                          </p:val>
                                        </p:tav>
                                      </p:tavLst>
                                    </p:anim>
                                    <p:set>
                                      <p:cBhvr>
                                        <p:cTn id="9" dur="80"/>
                                        <p:tgtEl>
                                          <p:spTgt spid="24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1942560" y="1620720"/>
            <a:ext cx="51134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53" name="CustomShape 2"/>
          <p:cNvSpPr/>
          <p:nvPr/>
        </p:nvSpPr>
        <p:spPr>
          <a:xfrm>
            <a:off x="1656000" y="2664000"/>
            <a:ext cx="692928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Estagiário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É o trabalhador que após terminar o seu período de aprendizagem, se mantêm algum tempo em estágio, findo o qual, ascenderá ao primeiro grau da categoria.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 seu trabalho consiste em auxiliar os outros profissionais. </a:t>
            </a:r>
            <a:endParaRPr lang="pt-PT" sz="1800" b="0" strike="noStrike" spc="-1">
              <a:solidFill>
                <a:srgbClr val="000000"/>
              </a:solidFill>
              <a:uFill>
                <a:solidFill>
                  <a:srgbClr val="FFFFFF"/>
                </a:solidFill>
              </a:uFill>
              <a:latin typeface="Arial"/>
            </a:endParaRPr>
          </a:p>
        </p:txBody>
      </p:sp>
      <p:sp>
        <p:nvSpPr>
          <p:cNvPr id="254"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55"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52"/>
                                        </p:tgtEl>
                                        <p:attrNameLst>
                                          <p:attrName>style.visibility</p:attrName>
                                        </p:attrNameLst>
                                      </p:cBhvr>
                                      <p:to>
                                        <p:strVal val="visible"/>
                                      </p:to>
                                    </p:set>
                                    <p:anim calcmode="discrete" valueType="clr">
                                      <p:cBhvr additive="repl">
                                        <p:cTn id="7" dur="80"/>
                                        <p:tgtEl>
                                          <p:spTgt spid="252"/>
                                        </p:tgtEl>
                                        <p:attrNameLst>
                                          <p:attrName/>
                                        </p:attrNameLst>
                                      </p:cBhvr>
                                      <p:tavLst>
                                        <p:tav tm="0">
                                          <p:val>
                                            <p:strVal val="rgb(122,21,-22)"/>
                                          </p:val>
                                        </p:tav>
                                        <p:tav tm="50000">
                                          <p:val>
                                            <p:strVal val="rgb(3,-120,-21)"/>
                                          </p:val>
                                        </p:tav>
                                      </p:tavLst>
                                    </p:anim>
                                    <p:anim calcmode="discrete" valueType="clr">
                                      <p:cBhvr additive="repl">
                                        <p:cTn id="8" dur="80"/>
                                        <p:tgtEl>
                                          <p:spTgt spid="252"/>
                                        </p:tgtEl>
                                        <p:attrNameLst>
                                          <p:attrName/>
                                        </p:attrNameLst>
                                      </p:cBhvr>
                                      <p:tavLst>
                                        <p:tav tm="0">
                                          <p:val>
                                            <p:strVal val="rgb(122,21,-22)"/>
                                          </p:val>
                                        </p:tav>
                                        <p:tav tm="50000">
                                          <p:val>
                                            <p:strVal val="rgb(3,-120,-21)"/>
                                          </p:val>
                                        </p:tav>
                                      </p:tavLst>
                                    </p:anim>
                                    <p:set>
                                      <p:cBhvr>
                                        <p:cTn id="9" dur="80"/>
                                        <p:tgtEl>
                                          <p:spTgt spid="25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53"/>
                                        </p:tgtEl>
                                        <p:attrNameLst>
                                          <p:attrName>style.visibility</p:attrName>
                                        </p:attrNameLst>
                                      </p:cBhvr>
                                      <p:to>
                                        <p:strVal val="visible"/>
                                      </p:to>
                                    </p:set>
                                    <p:anim calcmode="discrete" valueType="clr">
                                      <p:cBhvr additive="repl">
                                        <p:cTn id="13" dur="80"/>
                                        <p:tgtEl>
                                          <p:spTgt spid="253"/>
                                        </p:tgtEl>
                                        <p:attrNameLst>
                                          <p:attrName/>
                                        </p:attrNameLst>
                                      </p:cBhvr>
                                      <p:tavLst>
                                        <p:tav tm="0">
                                          <p:val>
                                            <p:strVal val="rgb(122,21,-22)"/>
                                          </p:val>
                                        </p:tav>
                                        <p:tav tm="50000">
                                          <p:val>
                                            <p:strVal val="rgb(3,-120,-21)"/>
                                          </p:val>
                                        </p:tav>
                                      </p:tavLst>
                                    </p:anim>
                                    <p:anim calcmode="discrete" valueType="clr">
                                      <p:cBhvr additive="repl">
                                        <p:cTn id="14" dur="80"/>
                                        <p:tgtEl>
                                          <p:spTgt spid="253"/>
                                        </p:tgtEl>
                                        <p:attrNameLst>
                                          <p:attrName/>
                                        </p:attrNameLst>
                                      </p:cBhvr>
                                      <p:tavLst>
                                        <p:tav tm="0">
                                          <p:val>
                                            <p:strVal val="rgb(122,21,-22)"/>
                                          </p:val>
                                        </p:tav>
                                        <p:tav tm="50000">
                                          <p:val>
                                            <p:strVal val="rgb(3,-120,-21)"/>
                                          </p:val>
                                        </p:tav>
                                      </p:tavLst>
                                    </p:anim>
                                    <p:set>
                                      <p:cBhvr>
                                        <p:cTn id="15" dur="80"/>
                                        <p:tgtEl>
                                          <p:spTgt spid="25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1425240" y="623880"/>
            <a:ext cx="5918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24" name="CustomShape 2"/>
          <p:cNvSpPr/>
          <p:nvPr/>
        </p:nvSpPr>
        <p:spPr>
          <a:xfrm>
            <a:off x="936000" y="1707120"/>
            <a:ext cx="763200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Nesses tempos a localização da hospedaria ou estalagem nos circuitos de transportes coletivos era o fator mais importante para a venda do alojamento e alimentação de que dispunham.</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Nasceu assim a ideia da hospitalidade que aos poucos foi atingindo as formas de receber e tratar até aos nossos tempos.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Os estabelecimentos estavam geralmente a cargo de um casal ou de uma só pessoa, auxiliada por familiares e, além de alguns quartos individuais ou duplos, existiam geralmente uma espécie de camarata, </a:t>
            </a:r>
            <a:r>
              <a:rPr lang="pt-PT" sz="2000" b="1" i="1" strike="noStrike" spc="-1">
                <a:solidFill>
                  <a:srgbClr val="0D0D0D"/>
                </a:solidFill>
                <a:uFill>
                  <a:solidFill>
                    <a:srgbClr val="FFFFFF"/>
                  </a:solidFill>
                </a:uFill>
                <a:latin typeface="Cambria"/>
              </a:rPr>
              <a:t>“alojamento colectivo”.</a:t>
            </a:r>
            <a:endParaRPr lang="pt-PT" sz="1800" b="0" strike="noStrike" spc="-1">
              <a:solidFill>
                <a:srgbClr val="000000"/>
              </a:solidFill>
              <a:uFill>
                <a:solidFill>
                  <a:srgbClr val="FFFFFF"/>
                </a:solidFill>
              </a:uFill>
              <a:latin typeface="Arial"/>
            </a:endParaRPr>
          </a:p>
        </p:txBody>
      </p:sp>
      <p:sp>
        <p:nvSpPr>
          <p:cNvPr id="125" name="CustomShape 3"/>
          <p:cNvSpPr/>
          <p:nvPr/>
        </p:nvSpPr>
        <p:spPr>
          <a:xfrm>
            <a:off x="357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discrete" valueType="clr">
                                      <p:cBhvr additive="repl">
                                        <p:cTn id="7" dur="80"/>
                                        <p:tgtEl>
                                          <p:spTgt spid="123"/>
                                        </p:tgtEl>
                                        <p:attrNameLst>
                                          <p:attrName/>
                                        </p:attrNameLst>
                                      </p:cBhvr>
                                      <p:tavLst>
                                        <p:tav tm="0">
                                          <p:val>
                                            <p:strVal val="rgb(122,21,-22)"/>
                                          </p:val>
                                        </p:tav>
                                        <p:tav tm="50000">
                                          <p:val>
                                            <p:strVal val="rgb(3,-120,-21)"/>
                                          </p:val>
                                        </p:tav>
                                      </p:tavLst>
                                    </p:anim>
                                    <p:anim calcmode="discrete" valueType="clr">
                                      <p:cBhvr additive="repl">
                                        <p:cTn id="8" dur="80"/>
                                        <p:tgtEl>
                                          <p:spTgt spid="123"/>
                                        </p:tgtEl>
                                        <p:attrNameLst>
                                          <p:attrName/>
                                        </p:attrNameLst>
                                      </p:cBhvr>
                                      <p:tavLst>
                                        <p:tav tm="0">
                                          <p:val>
                                            <p:strVal val="rgb(122,21,-22)"/>
                                          </p:val>
                                        </p:tav>
                                        <p:tav tm="50000">
                                          <p:val>
                                            <p:strVal val="rgb(3,-120,-21)"/>
                                          </p:val>
                                        </p:tav>
                                      </p:tavLst>
                                    </p:anim>
                                    <p:set>
                                      <p:cBhvr>
                                        <p:cTn id="9" dur="80"/>
                                        <p:tgtEl>
                                          <p:spTgt spid="123"/>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24"/>
                                        </p:tgtEl>
                                        <p:attrNameLst>
                                          <p:attrName>style.visibility</p:attrName>
                                        </p:attrNameLst>
                                      </p:cBhvr>
                                      <p:to>
                                        <p:strVal val="visible"/>
                                      </p:to>
                                    </p:set>
                                    <p:anim calcmode="discrete" valueType="clr">
                                      <p:cBhvr additive="repl">
                                        <p:cTn id="13" dur="80"/>
                                        <p:tgtEl>
                                          <p:spTgt spid="124"/>
                                        </p:tgtEl>
                                        <p:attrNameLst>
                                          <p:attrName/>
                                        </p:attrNameLst>
                                      </p:cBhvr>
                                      <p:tavLst>
                                        <p:tav tm="0">
                                          <p:val>
                                            <p:strVal val="rgb(122,21,-22)"/>
                                          </p:val>
                                        </p:tav>
                                        <p:tav tm="50000">
                                          <p:val>
                                            <p:strVal val="rgb(3,-120,-21)"/>
                                          </p:val>
                                        </p:tav>
                                      </p:tavLst>
                                    </p:anim>
                                    <p:anim calcmode="discrete" valueType="clr">
                                      <p:cBhvr additive="repl">
                                        <p:cTn id="14" dur="80"/>
                                        <p:tgtEl>
                                          <p:spTgt spid="124"/>
                                        </p:tgtEl>
                                        <p:attrNameLst>
                                          <p:attrName/>
                                        </p:attrNameLst>
                                      </p:cBhvr>
                                      <p:tavLst>
                                        <p:tav tm="0">
                                          <p:val>
                                            <p:strVal val="rgb(122,21,-22)"/>
                                          </p:val>
                                        </p:tav>
                                        <p:tav tm="50000">
                                          <p:val>
                                            <p:strVal val="rgb(3,-120,-21)"/>
                                          </p:val>
                                        </p:tav>
                                      </p:tavLst>
                                    </p:anim>
                                    <p:set>
                                      <p:cBhvr>
                                        <p:cTn id="15" dur="80"/>
                                        <p:tgtEl>
                                          <p:spTgt spid="12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1856520" y="1980720"/>
            <a:ext cx="534348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Função de cada elemento da brigada</a:t>
            </a:r>
            <a:endParaRPr lang="pt-PT" sz="1800" b="0" strike="noStrike" spc="-1">
              <a:solidFill>
                <a:srgbClr val="000000"/>
              </a:solidFill>
              <a:uFill>
                <a:solidFill>
                  <a:srgbClr val="FFFFFF"/>
                </a:solidFill>
              </a:uFill>
              <a:latin typeface="Arial"/>
            </a:endParaRPr>
          </a:p>
        </p:txBody>
      </p:sp>
      <p:sp>
        <p:nvSpPr>
          <p:cNvPr id="257" name="CustomShape 2"/>
          <p:cNvSpPr/>
          <p:nvPr/>
        </p:nvSpPr>
        <p:spPr>
          <a:xfrm>
            <a:off x="1631160" y="3240000"/>
            <a:ext cx="7152840" cy="222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FF0000"/>
                </a:solidFill>
                <a:uFill>
                  <a:solidFill>
                    <a:srgbClr val="FFFFFF"/>
                  </a:solidFill>
                </a:uFill>
                <a:latin typeface="Cambria"/>
              </a:rPr>
              <a:t>Aprendiz</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Como o nome indica, é o candidato a empregado de mesa.</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258"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259" name="CustomShape 4"/>
          <p:cNvSpPr/>
          <p:nvPr/>
        </p:nvSpPr>
        <p:spPr>
          <a:xfrm>
            <a:off x="1353240" y="64800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Hierarquia Profissional na Sala </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 calcmode="discrete" valueType="clr">
                                      <p:cBhvr additive="repl">
                                        <p:cTn id="7" dur="80"/>
                                        <p:tgtEl>
                                          <p:spTgt spid="257"/>
                                        </p:tgtEl>
                                        <p:attrNameLst>
                                          <p:attrName/>
                                        </p:attrNameLst>
                                      </p:cBhvr>
                                      <p:tavLst>
                                        <p:tav tm="0">
                                          <p:val>
                                            <p:strVal val="rgb(122,21,-22)"/>
                                          </p:val>
                                        </p:tav>
                                        <p:tav tm="50000">
                                          <p:val>
                                            <p:strVal val="rgb(3,-120,-21)"/>
                                          </p:val>
                                        </p:tav>
                                      </p:tavLst>
                                    </p:anim>
                                    <p:anim calcmode="discrete" valueType="clr">
                                      <p:cBhvr additive="repl">
                                        <p:cTn id="8" dur="80"/>
                                        <p:tgtEl>
                                          <p:spTgt spid="257"/>
                                        </p:tgtEl>
                                        <p:attrNameLst>
                                          <p:attrName/>
                                        </p:attrNameLst>
                                      </p:cBhvr>
                                      <p:tavLst>
                                        <p:tav tm="0">
                                          <p:val>
                                            <p:strVal val="rgb(122,21,-22)"/>
                                          </p:val>
                                        </p:tav>
                                        <p:tav tm="50000">
                                          <p:val>
                                            <p:strVal val="rgb(3,-120,-21)"/>
                                          </p:val>
                                        </p:tav>
                                      </p:tavLst>
                                    </p:anim>
                                    <p:set>
                                      <p:cBhvr>
                                        <p:cTn id="9" dur="80"/>
                                        <p:tgtEl>
                                          <p:spTgt spid="25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1440000" y="574920"/>
            <a:ext cx="612000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3200" b="1" strike="noStrike" spc="-1">
                <a:solidFill>
                  <a:srgbClr val="FF0066"/>
                </a:solidFill>
                <a:uFill>
                  <a:solidFill>
                    <a:srgbClr val="FFFFFF"/>
                  </a:solidFill>
                </a:uFill>
                <a:latin typeface="Calibri"/>
              </a:rPr>
              <a:t>Indumentária </a:t>
            </a:r>
            <a:endParaRPr lang="pt-PT" sz="1800" b="0" strike="noStrike" spc="-1">
              <a:solidFill>
                <a:srgbClr val="000000"/>
              </a:solidFill>
              <a:uFill>
                <a:solidFill>
                  <a:srgbClr val="FFFFFF"/>
                </a:solidFill>
              </a:uFill>
              <a:latin typeface="Arial"/>
            </a:endParaRPr>
          </a:p>
        </p:txBody>
      </p:sp>
      <p:sp>
        <p:nvSpPr>
          <p:cNvPr id="261" name="CustomShape 2"/>
          <p:cNvSpPr/>
          <p:nvPr/>
        </p:nvSpPr>
        <p:spPr>
          <a:xfrm>
            <a:off x="864000" y="1728000"/>
            <a:ext cx="777888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Sob este título define-se todo o tipo de vestuário utilizado durante os períodos de serviço.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Cuidados a ter com os mesmos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 higiene e cuidados pessoais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As indumentárias dos empregados de mesa, para serviço em Restaurantes, Hotéis, Pousadas e Estalagens variam muito de casa para casa, dependendo da categoria das mesmas, de estilo e da decoração, com vista a obter mais um elemento valioso para a formação de um ambiente próprio, que caracterize e distinga o estabelecimento.</a:t>
            </a:r>
            <a:endParaRPr lang="pt-PT" sz="1800" b="0" strike="noStrike" spc="-1">
              <a:solidFill>
                <a:srgbClr val="000000"/>
              </a:solidFill>
              <a:uFill>
                <a:solidFill>
                  <a:srgbClr val="FFFFFF"/>
                </a:solidFill>
              </a:uFill>
              <a:latin typeface="Arial"/>
            </a:endParaRPr>
          </a:p>
        </p:txBody>
      </p:sp>
      <p:sp>
        <p:nvSpPr>
          <p:cNvPr id="262" name="CustomShape 3"/>
          <p:cNvSpPr/>
          <p:nvPr/>
        </p:nvSpPr>
        <p:spPr>
          <a:xfrm>
            <a:off x="43200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discrete" valueType="clr">
                                      <p:cBhvr additive="repl">
                                        <p:cTn id="7" dur="80"/>
                                        <p:tgtEl>
                                          <p:spTgt spid="260"/>
                                        </p:tgtEl>
                                        <p:attrNameLst>
                                          <p:attrName/>
                                        </p:attrNameLst>
                                      </p:cBhvr>
                                      <p:tavLst>
                                        <p:tav tm="0">
                                          <p:val>
                                            <p:strVal val="rgb(122,21,-22)"/>
                                          </p:val>
                                        </p:tav>
                                        <p:tav tm="50000">
                                          <p:val>
                                            <p:strVal val="rgb(3,-120,-21)"/>
                                          </p:val>
                                        </p:tav>
                                      </p:tavLst>
                                    </p:anim>
                                    <p:anim calcmode="discrete" valueType="clr">
                                      <p:cBhvr additive="repl">
                                        <p:cTn id="8" dur="80"/>
                                        <p:tgtEl>
                                          <p:spTgt spid="260"/>
                                        </p:tgtEl>
                                        <p:attrNameLst>
                                          <p:attrName/>
                                        </p:attrNameLst>
                                      </p:cBhvr>
                                      <p:tavLst>
                                        <p:tav tm="0">
                                          <p:val>
                                            <p:strVal val="rgb(122,21,-22)"/>
                                          </p:val>
                                        </p:tav>
                                        <p:tav tm="50000">
                                          <p:val>
                                            <p:strVal val="rgb(3,-120,-21)"/>
                                          </p:val>
                                        </p:tav>
                                      </p:tavLst>
                                    </p:anim>
                                    <p:set>
                                      <p:cBhvr>
                                        <p:cTn id="9" dur="80"/>
                                        <p:tgtEl>
                                          <p:spTgt spid="260"/>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61"/>
                                        </p:tgtEl>
                                        <p:attrNameLst>
                                          <p:attrName>style.visibility</p:attrName>
                                        </p:attrNameLst>
                                      </p:cBhvr>
                                      <p:to>
                                        <p:strVal val="visible"/>
                                      </p:to>
                                    </p:set>
                                    <p:anim calcmode="discrete" valueType="clr">
                                      <p:cBhvr additive="repl">
                                        <p:cTn id="13" dur="80"/>
                                        <p:tgtEl>
                                          <p:spTgt spid="261"/>
                                        </p:tgtEl>
                                        <p:attrNameLst>
                                          <p:attrName/>
                                        </p:attrNameLst>
                                      </p:cBhvr>
                                      <p:tavLst>
                                        <p:tav tm="0">
                                          <p:val>
                                            <p:strVal val="rgb(122,21,-22)"/>
                                          </p:val>
                                        </p:tav>
                                        <p:tav tm="50000">
                                          <p:val>
                                            <p:strVal val="rgb(3,-120,-21)"/>
                                          </p:val>
                                        </p:tav>
                                      </p:tavLst>
                                    </p:anim>
                                    <p:anim calcmode="discrete" valueType="clr">
                                      <p:cBhvr additive="repl">
                                        <p:cTn id="14" dur="80"/>
                                        <p:tgtEl>
                                          <p:spTgt spid="261"/>
                                        </p:tgtEl>
                                        <p:attrNameLst>
                                          <p:attrName/>
                                        </p:attrNameLst>
                                      </p:cBhvr>
                                      <p:tavLst>
                                        <p:tav tm="0">
                                          <p:val>
                                            <p:strVal val="rgb(122,21,-22)"/>
                                          </p:val>
                                        </p:tav>
                                        <p:tav tm="50000">
                                          <p:val>
                                            <p:strVal val="rgb(3,-120,-21)"/>
                                          </p:val>
                                        </p:tav>
                                      </p:tavLst>
                                    </p:anim>
                                    <p:set>
                                      <p:cBhvr>
                                        <p:cTn id="15" dur="80"/>
                                        <p:tgtEl>
                                          <p:spTgt spid="26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1728000" y="576000"/>
            <a:ext cx="5832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2400" b="1" strike="noStrike" spc="-1">
                <a:solidFill>
                  <a:srgbClr val="FF095D"/>
                </a:solidFill>
                <a:uFill>
                  <a:solidFill>
                    <a:srgbClr val="FFFFFF"/>
                  </a:solidFill>
                </a:uFill>
                <a:latin typeface="Cambria"/>
              </a:rPr>
              <a:t>Indumentárias das Diversas Categorias </a:t>
            </a:r>
            <a:r>
              <a:rPr lang="pt-PT" sz="2400" b="1" strike="noStrike" spc="-1">
                <a:solidFill>
                  <a:srgbClr val="FF095D"/>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p:txBody>
      </p:sp>
      <p:sp>
        <p:nvSpPr>
          <p:cNvPr id="264" name="CustomShape 2"/>
          <p:cNvSpPr/>
          <p:nvPr/>
        </p:nvSpPr>
        <p:spPr>
          <a:xfrm>
            <a:off x="1296000" y="2092320"/>
            <a:ext cx="685764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indumentária “normal”, constituindo pertença dos profissionais é a seguinte: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Homens – Calça preta, sapatos e meias pretas, Dólmen ou casaco branco, camisa branca e/ou laço preto.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Mulheres – Saia preta, blusa branca, casaco preto, sapatos pretos e meias cor da pele.</a:t>
            </a:r>
            <a:endParaRPr lang="pt-PT" sz="1800" b="0" strike="noStrike" spc="-1">
              <a:solidFill>
                <a:srgbClr val="000000"/>
              </a:solidFill>
              <a:uFill>
                <a:solidFill>
                  <a:srgbClr val="FFFFFF"/>
                </a:solidFill>
              </a:uFill>
              <a:latin typeface="Arial"/>
            </a:endParaRPr>
          </a:p>
        </p:txBody>
      </p:sp>
      <p:sp>
        <p:nvSpPr>
          <p:cNvPr id="265"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discrete" valueType="clr">
                                      <p:cBhvr additive="repl">
                                        <p:cTn id="7" dur="80"/>
                                        <p:tgtEl>
                                          <p:spTgt spid="263"/>
                                        </p:tgtEl>
                                        <p:attrNameLst>
                                          <p:attrName/>
                                        </p:attrNameLst>
                                      </p:cBhvr>
                                      <p:tavLst>
                                        <p:tav tm="0">
                                          <p:val>
                                            <p:strVal val="rgb(122,21,-22)"/>
                                          </p:val>
                                        </p:tav>
                                        <p:tav tm="50000">
                                          <p:val>
                                            <p:strVal val="rgb(3,-120,-21)"/>
                                          </p:val>
                                        </p:tav>
                                      </p:tavLst>
                                    </p:anim>
                                    <p:anim calcmode="discrete" valueType="clr">
                                      <p:cBhvr additive="repl">
                                        <p:cTn id="8" dur="80"/>
                                        <p:tgtEl>
                                          <p:spTgt spid="263"/>
                                        </p:tgtEl>
                                        <p:attrNameLst>
                                          <p:attrName/>
                                        </p:attrNameLst>
                                      </p:cBhvr>
                                      <p:tavLst>
                                        <p:tav tm="0">
                                          <p:val>
                                            <p:strVal val="rgb(122,21,-22)"/>
                                          </p:val>
                                        </p:tav>
                                        <p:tav tm="50000">
                                          <p:val>
                                            <p:strVal val="rgb(3,-120,-21)"/>
                                          </p:val>
                                        </p:tav>
                                      </p:tavLst>
                                    </p:anim>
                                    <p:set>
                                      <p:cBhvr>
                                        <p:cTn id="9" dur="80"/>
                                        <p:tgtEl>
                                          <p:spTgt spid="263"/>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64"/>
                                        </p:tgtEl>
                                        <p:attrNameLst>
                                          <p:attrName>style.visibility</p:attrName>
                                        </p:attrNameLst>
                                      </p:cBhvr>
                                      <p:to>
                                        <p:strVal val="visible"/>
                                      </p:to>
                                    </p:set>
                                    <p:anim calcmode="discrete" valueType="clr">
                                      <p:cBhvr additive="repl">
                                        <p:cTn id="13" dur="80"/>
                                        <p:tgtEl>
                                          <p:spTgt spid="264"/>
                                        </p:tgtEl>
                                        <p:attrNameLst>
                                          <p:attrName/>
                                        </p:attrNameLst>
                                      </p:cBhvr>
                                      <p:tavLst>
                                        <p:tav tm="0">
                                          <p:val>
                                            <p:strVal val="rgb(122,21,-22)"/>
                                          </p:val>
                                        </p:tav>
                                        <p:tav tm="50000">
                                          <p:val>
                                            <p:strVal val="rgb(3,-120,-21)"/>
                                          </p:val>
                                        </p:tav>
                                      </p:tavLst>
                                    </p:anim>
                                    <p:anim calcmode="discrete" valueType="clr">
                                      <p:cBhvr additive="repl">
                                        <p:cTn id="14" dur="80"/>
                                        <p:tgtEl>
                                          <p:spTgt spid="264"/>
                                        </p:tgtEl>
                                        <p:attrNameLst>
                                          <p:attrName/>
                                        </p:attrNameLst>
                                      </p:cBhvr>
                                      <p:tavLst>
                                        <p:tav tm="0">
                                          <p:val>
                                            <p:strVal val="rgb(122,21,-22)"/>
                                          </p:val>
                                        </p:tav>
                                        <p:tav tm="50000">
                                          <p:val>
                                            <p:strVal val="rgb(3,-120,-21)"/>
                                          </p:val>
                                        </p:tav>
                                      </p:tavLst>
                                    </p:anim>
                                    <p:set>
                                      <p:cBhvr>
                                        <p:cTn id="15" dur="80"/>
                                        <p:tgtEl>
                                          <p:spTgt spid="26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368000" y="623880"/>
            <a:ext cx="6192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2400" b="1" strike="noStrike" spc="-1">
                <a:solidFill>
                  <a:srgbClr val="FF095D"/>
                </a:solidFill>
                <a:uFill>
                  <a:solidFill>
                    <a:srgbClr val="FFFFFF"/>
                  </a:solidFill>
                </a:uFill>
                <a:latin typeface="Cambria"/>
              </a:rPr>
              <a:t>Indumentárias das Diversas Categorias </a:t>
            </a:r>
            <a:r>
              <a:rPr lang="pt-PT" sz="2400" b="1" strike="noStrike" spc="-1">
                <a:solidFill>
                  <a:srgbClr val="FF095D"/>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p:txBody>
      </p:sp>
      <p:sp>
        <p:nvSpPr>
          <p:cNvPr id="267" name="CustomShape 2"/>
          <p:cNvSpPr/>
          <p:nvPr/>
        </p:nvSpPr>
        <p:spPr>
          <a:xfrm>
            <a:off x="1080000" y="2016000"/>
            <a:ext cx="7288560" cy="35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indumentária de Escanção ou Chefe de Vinhos é a seguinte: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-Calça preta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-Camisa branca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-Casaco Grenat com emblema da Associação, pode usar avental de pele com bolso grande.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-Gravata preta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-Meias pretas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-Sapatos clássicos pretos </a:t>
            </a:r>
            <a:endParaRPr lang="pt-PT" sz="1800" b="0" strike="noStrike" spc="-1">
              <a:solidFill>
                <a:srgbClr val="000000"/>
              </a:solidFill>
              <a:uFill>
                <a:solidFill>
                  <a:srgbClr val="FFFFFF"/>
                </a:solidFill>
              </a:uFill>
              <a:latin typeface="Arial"/>
            </a:endParaRPr>
          </a:p>
        </p:txBody>
      </p:sp>
      <p:sp>
        <p:nvSpPr>
          <p:cNvPr id="268" name="CustomShape 3"/>
          <p:cNvSpPr/>
          <p:nvPr/>
        </p:nvSpPr>
        <p:spPr>
          <a:xfrm>
            <a:off x="357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discrete" valueType="clr">
                                      <p:cBhvr additive="repl">
                                        <p:cTn id="7" dur="80"/>
                                        <p:tgtEl>
                                          <p:spTgt spid="266"/>
                                        </p:tgtEl>
                                        <p:attrNameLst>
                                          <p:attrName/>
                                        </p:attrNameLst>
                                      </p:cBhvr>
                                      <p:tavLst>
                                        <p:tav tm="0">
                                          <p:val>
                                            <p:strVal val="rgb(122,21,-22)"/>
                                          </p:val>
                                        </p:tav>
                                        <p:tav tm="50000">
                                          <p:val>
                                            <p:strVal val="rgb(3,-120,-21)"/>
                                          </p:val>
                                        </p:tav>
                                      </p:tavLst>
                                    </p:anim>
                                    <p:anim calcmode="discrete" valueType="clr">
                                      <p:cBhvr additive="repl">
                                        <p:cTn id="8" dur="80"/>
                                        <p:tgtEl>
                                          <p:spTgt spid="266"/>
                                        </p:tgtEl>
                                        <p:attrNameLst>
                                          <p:attrName/>
                                        </p:attrNameLst>
                                      </p:cBhvr>
                                      <p:tavLst>
                                        <p:tav tm="0">
                                          <p:val>
                                            <p:strVal val="rgb(122,21,-22)"/>
                                          </p:val>
                                        </p:tav>
                                        <p:tav tm="50000">
                                          <p:val>
                                            <p:strVal val="rgb(3,-120,-21)"/>
                                          </p:val>
                                        </p:tav>
                                      </p:tavLst>
                                    </p:anim>
                                    <p:set>
                                      <p:cBhvr>
                                        <p:cTn id="9" dur="80"/>
                                        <p:tgtEl>
                                          <p:spTgt spid="26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67"/>
                                        </p:tgtEl>
                                        <p:attrNameLst>
                                          <p:attrName>style.visibility</p:attrName>
                                        </p:attrNameLst>
                                      </p:cBhvr>
                                      <p:to>
                                        <p:strVal val="visible"/>
                                      </p:to>
                                    </p:set>
                                    <p:anim calcmode="discrete" valueType="clr">
                                      <p:cBhvr additive="repl">
                                        <p:cTn id="13" dur="80"/>
                                        <p:tgtEl>
                                          <p:spTgt spid="267"/>
                                        </p:tgtEl>
                                        <p:attrNameLst>
                                          <p:attrName/>
                                        </p:attrNameLst>
                                      </p:cBhvr>
                                      <p:tavLst>
                                        <p:tav tm="0">
                                          <p:val>
                                            <p:strVal val="rgb(122,21,-22)"/>
                                          </p:val>
                                        </p:tav>
                                        <p:tav tm="50000">
                                          <p:val>
                                            <p:strVal val="rgb(3,-120,-21)"/>
                                          </p:val>
                                        </p:tav>
                                      </p:tavLst>
                                    </p:anim>
                                    <p:anim calcmode="discrete" valueType="clr">
                                      <p:cBhvr additive="repl">
                                        <p:cTn id="14" dur="80"/>
                                        <p:tgtEl>
                                          <p:spTgt spid="267"/>
                                        </p:tgtEl>
                                        <p:attrNameLst>
                                          <p:attrName/>
                                        </p:attrNameLst>
                                      </p:cBhvr>
                                      <p:tavLst>
                                        <p:tav tm="0">
                                          <p:val>
                                            <p:strVal val="rgb(122,21,-22)"/>
                                          </p:val>
                                        </p:tav>
                                        <p:tav tm="50000">
                                          <p:val>
                                            <p:strVal val="rgb(3,-120,-21)"/>
                                          </p:val>
                                        </p:tav>
                                      </p:tavLst>
                                    </p:anim>
                                    <p:set>
                                      <p:cBhvr>
                                        <p:cTn id="15" dur="80"/>
                                        <p:tgtEl>
                                          <p:spTgt spid="26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1512000" y="432000"/>
            <a:ext cx="59040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400" b="1" strike="noStrike" spc="-1">
                <a:solidFill>
                  <a:srgbClr val="FF095D"/>
                </a:solidFill>
                <a:uFill>
                  <a:solidFill>
                    <a:srgbClr val="FFFFFF"/>
                  </a:solidFill>
                </a:uFill>
                <a:latin typeface="Cambria"/>
              </a:rPr>
              <a:t>Indumentária em Banquetes e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95D"/>
                </a:solidFill>
                <a:uFill>
                  <a:solidFill>
                    <a:srgbClr val="FFFFFF"/>
                  </a:solidFill>
                </a:uFill>
                <a:latin typeface="Cambria"/>
              </a:rPr>
              <a:t>Serviços Volantes</a:t>
            </a:r>
            <a:endParaRPr lang="pt-PT" sz="1800" b="0" strike="noStrike" spc="-1">
              <a:solidFill>
                <a:srgbClr val="000000"/>
              </a:solidFill>
              <a:uFill>
                <a:solidFill>
                  <a:srgbClr val="FFFFFF"/>
                </a:solidFill>
              </a:uFill>
              <a:latin typeface="Arial"/>
            </a:endParaRPr>
          </a:p>
        </p:txBody>
      </p:sp>
      <p:sp>
        <p:nvSpPr>
          <p:cNvPr id="270" name="CustomShape 2"/>
          <p:cNvSpPr/>
          <p:nvPr/>
        </p:nvSpPr>
        <p:spPr>
          <a:xfrm>
            <a:off x="1566360" y="2405520"/>
            <a:ext cx="685764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indumentária do pessoal de mesa que presta serviços nos banquetes e nos serviços volantes, quer sejam fornecidos nos próprios estabelecimentos quer sejam em casas particulares é a já especificada para os hotéis e restaurantes, salvo nos banquetes oficiais e outros de marcado requinte, em que o emprego de uniformes privativos é obrigatório e com o uso de luvas brancas.</a:t>
            </a:r>
            <a:endParaRPr lang="pt-PT" sz="1800" b="0" strike="noStrike" spc="-1">
              <a:solidFill>
                <a:srgbClr val="000000"/>
              </a:solidFill>
              <a:uFill>
                <a:solidFill>
                  <a:srgbClr val="FFFFFF"/>
                </a:solidFill>
              </a:uFill>
              <a:latin typeface="Arial"/>
            </a:endParaRPr>
          </a:p>
        </p:txBody>
      </p:sp>
      <p:sp>
        <p:nvSpPr>
          <p:cNvPr id="271"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55" presetClass="entr" fill="hold" nodeType="after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repl">
                                        <p:cTn id="7" dur="1000" fill="hold"/>
                                        <p:tgtEl>
                                          <p:spTgt spid="269"/>
                                        </p:tgtEl>
                                        <p:attrNameLst>
                                          <p:attrName/>
                                        </p:attrNameLst>
                                      </p:cBhvr>
                                      <p:tavLst>
                                        <p:tav tm="0">
                                          <p:val>
                                            <p:strVal val="#ppt_w*0.70"/>
                                          </p:val>
                                        </p:tav>
                                        <p:tav tm="100000">
                                          <p:val>
                                            <p:strVal val="#ppt_w"/>
                                          </p:val>
                                        </p:tav>
                                      </p:tavLst>
                                    </p:anim>
                                    <p:anim calcmode="lin" valueType="num">
                                      <p:cBhvr additive="repl">
                                        <p:cTn id="8" dur="1000" fill="hold"/>
                                        <p:tgtEl>
                                          <p:spTgt spid="269"/>
                                        </p:tgtEl>
                                        <p:attrNameLst>
                                          <p:attrName/>
                                        </p:attrNameLst>
                                      </p:cBhvr>
                                      <p:tavLst>
                                        <p:tav tm="0">
                                          <p:val>
                                            <p:strVal val="#ppt_h"/>
                                          </p:val>
                                        </p:tav>
                                        <p:tav tm="100000">
                                          <p:val>
                                            <p:strVal val="#ppt_h"/>
                                          </p:val>
                                        </p:tav>
                                      </p:tavLst>
                                    </p:anim>
                                    <p:animEffect transition="in" filter="fade">
                                      <p:cBhvr additive="repl">
                                        <p:cTn id="9" dur="1000"/>
                                        <p:tgtEl>
                                          <p:spTgt spid="269"/>
                                        </p:tgtEl>
                                      </p:cBhvr>
                                    </p:animEffect>
                                  </p:childTnLst>
                                </p:cTn>
                              </p:par>
                            </p:childTnLst>
                          </p:cTn>
                        </p:par>
                        <p:par>
                          <p:cTn id="10" fill="freeze">
                            <p:stCondLst>
                              <p:cond delay="1000"/>
                            </p:stCondLst>
                            <p:childTnLst>
                              <p:par>
                                <p:cTn id="11" presetID="27" presetClass="entr" fill="hold" nodeType="afterEffect">
                                  <p:stCondLst>
                                    <p:cond delay="0"/>
                                  </p:stCondLst>
                                  <p:childTnLst>
                                    <p:set>
                                      <p:cBhvr>
                                        <p:cTn id="12" dur="1" fill="hold">
                                          <p:stCondLst>
                                            <p:cond delay="0"/>
                                          </p:stCondLst>
                                        </p:cTn>
                                        <p:tgtEl>
                                          <p:spTgt spid="270"/>
                                        </p:tgtEl>
                                        <p:attrNameLst>
                                          <p:attrName>style.visibility</p:attrName>
                                        </p:attrNameLst>
                                      </p:cBhvr>
                                      <p:to>
                                        <p:strVal val="visible"/>
                                      </p:to>
                                    </p:set>
                                    <p:anim calcmode="discrete" valueType="clr">
                                      <p:cBhvr additive="repl">
                                        <p:cTn id="13" dur="80"/>
                                        <p:tgtEl>
                                          <p:spTgt spid="270"/>
                                        </p:tgtEl>
                                        <p:attrNameLst>
                                          <p:attrName/>
                                        </p:attrNameLst>
                                      </p:cBhvr>
                                      <p:tavLst>
                                        <p:tav tm="0">
                                          <p:val>
                                            <p:strVal val="rgb(122,21,-22)"/>
                                          </p:val>
                                        </p:tav>
                                        <p:tav tm="50000">
                                          <p:val>
                                            <p:strVal val="rgb(3,-120,-21)"/>
                                          </p:val>
                                        </p:tav>
                                      </p:tavLst>
                                    </p:anim>
                                    <p:anim calcmode="discrete" valueType="clr">
                                      <p:cBhvr additive="repl">
                                        <p:cTn id="14" dur="80"/>
                                        <p:tgtEl>
                                          <p:spTgt spid="270"/>
                                        </p:tgtEl>
                                        <p:attrNameLst>
                                          <p:attrName/>
                                        </p:attrNameLst>
                                      </p:cBhvr>
                                      <p:tavLst>
                                        <p:tav tm="0">
                                          <p:val>
                                            <p:strVal val="rgb(122,21,-22)"/>
                                          </p:val>
                                        </p:tav>
                                        <p:tav tm="50000">
                                          <p:val>
                                            <p:strVal val="rgb(3,-120,-21)"/>
                                          </p:val>
                                        </p:tav>
                                      </p:tavLst>
                                    </p:anim>
                                    <p:set>
                                      <p:cBhvr>
                                        <p:cTn id="15" dur="80"/>
                                        <p:tgtEl>
                                          <p:spTgt spid="27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1440000" y="623880"/>
            <a:ext cx="6264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2400" b="1" strike="noStrike" spc="-1">
                <a:solidFill>
                  <a:srgbClr val="FF095D"/>
                </a:solidFill>
                <a:uFill>
                  <a:solidFill>
                    <a:srgbClr val="FFFFFF"/>
                  </a:solidFill>
                </a:uFill>
                <a:latin typeface="Cambria"/>
              </a:rPr>
              <a:t>Cuidados com a Indumentária de Trabalho</a:t>
            </a:r>
            <a:endParaRPr lang="pt-PT" sz="1800" b="0" strike="noStrike" spc="-1">
              <a:solidFill>
                <a:srgbClr val="000000"/>
              </a:solidFill>
              <a:uFill>
                <a:solidFill>
                  <a:srgbClr val="FFFFFF"/>
                </a:solidFill>
              </a:uFill>
              <a:latin typeface="Arial"/>
            </a:endParaRPr>
          </a:p>
        </p:txBody>
      </p:sp>
      <p:sp>
        <p:nvSpPr>
          <p:cNvPr id="273" name="CustomShape 2"/>
          <p:cNvSpPr/>
          <p:nvPr/>
        </p:nvSpPr>
        <p:spPr>
          <a:xfrm>
            <a:off x="1512000" y="1681920"/>
            <a:ext cx="700056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apresentação do empregado de mesa e o seu à-vontade no serviço, dependem muito da qualidade e talha das roupas que usa.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Para tal são de notar certos cuidados que o bom profissional deverá praticar como natural disciplina pessoal.</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As roupas devem primar sempre pela ausência de nódoas; calças bem vincadas, todo o fato bem limpo e não amarrotado.</a:t>
            </a:r>
            <a:endParaRPr lang="pt-PT" sz="1800" b="0" strike="noStrike" spc="-1">
              <a:solidFill>
                <a:srgbClr val="000000"/>
              </a:solidFill>
              <a:uFill>
                <a:solidFill>
                  <a:srgbClr val="FFFFFF"/>
                </a:solidFill>
              </a:uFill>
              <a:latin typeface="Arial"/>
            </a:endParaRPr>
          </a:p>
        </p:txBody>
      </p:sp>
      <p:sp>
        <p:nvSpPr>
          <p:cNvPr id="274"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discrete" valueType="clr">
                                      <p:cBhvr additive="repl">
                                        <p:cTn id="7" dur="80"/>
                                        <p:tgtEl>
                                          <p:spTgt spid="272"/>
                                        </p:tgtEl>
                                        <p:attrNameLst>
                                          <p:attrName/>
                                        </p:attrNameLst>
                                      </p:cBhvr>
                                      <p:tavLst>
                                        <p:tav tm="0">
                                          <p:val>
                                            <p:strVal val="rgb(122,21,-22)"/>
                                          </p:val>
                                        </p:tav>
                                        <p:tav tm="50000">
                                          <p:val>
                                            <p:strVal val="rgb(3,-120,-21)"/>
                                          </p:val>
                                        </p:tav>
                                      </p:tavLst>
                                    </p:anim>
                                    <p:anim calcmode="discrete" valueType="clr">
                                      <p:cBhvr additive="repl">
                                        <p:cTn id="8" dur="80"/>
                                        <p:tgtEl>
                                          <p:spTgt spid="272"/>
                                        </p:tgtEl>
                                        <p:attrNameLst>
                                          <p:attrName/>
                                        </p:attrNameLst>
                                      </p:cBhvr>
                                      <p:tavLst>
                                        <p:tav tm="0">
                                          <p:val>
                                            <p:strVal val="rgb(122,21,-22)"/>
                                          </p:val>
                                        </p:tav>
                                        <p:tav tm="50000">
                                          <p:val>
                                            <p:strVal val="rgb(3,-120,-21)"/>
                                          </p:val>
                                        </p:tav>
                                      </p:tavLst>
                                    </p:anim>
                                    <p:set>
                                      <p:cBhvr>
                                        <p:cTn id="9" dur="80"/>
                                        <p:tgtEl>
                                          <p:spTgt spid="27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73"/>
                                        </p:tgtEl>
                                        <p:attrNameLst>
                                          <p:attrName>style.visibility</p:attrName>
                                        </p:attrNameLst>
                                      </p:cBhvr>
                                      <p:to>
                                        <p:strVal val="visible"/>
                                      </p:to>
                                    </p:set>
                                    <p:anim calcmode="discrete" valueType="clr">
                                      <p:cBhvr additive="repl">
                                        <p:cTn id="13" dur="80"/>
                                        <p:tgtEl>
                                          <p:spTgt spid="273"/>
                                        </p:tgtEl>
                                        <p:attrNameLst>
                                          <p:attrName/>
                                        </p:attrNameLst>
                                      </p:cBhvr>
                                      <p:tavLst>
                                        <p:tav tm="0">
                                          <p:val>
                                            <p:strVal val="rgb(122,21,-22)"/>
                                          </p:val>
                                        </p:tav>
                                        <p:tav tm="50000">
                                          <p:val>
                                            <p:strVal val="rgb(3,-120,-21)"/>
                                          </p:val>
                                        </p:tav>
                                      </p:tavLst>
                                    </p:anim>
                                    <p:anim calcmode="discrete" valueType="clr">
                                      <p:cBhvr additive="repl">
                                        <p:cTn id="14" dur="80"/>
                                        <p:tgtEl>
                                          <p:spTgt spid="273"/>
                                        </p:tgtEl>
                                        <p:attrNameLst>
                                          <p:attrName/>
                                        </p:attrNameLst>
                                      </p:cBhvr>
                                      <p:tavLst>
                                        <p:tav tm="0">
                                          <p:val>
                                            <p:strVal val="rgb(122,21,-22)"/>
                                          </p:val>
                                        </p:tav>
                                        <p:tav tm="50000">
                                          <p:val>
                                            <p:strVal val="rgb(3,-120,-21)"/>
                                          </p:val>
                                        </p:tav>
                                      </p:tavLst>
                                    </p:anim>
                                    <p:set>
                                      <p:cBhvr>
                                        <p:cTn id="15" dur="80"/>
                                        <p:tgtEl>
                                          <p:spTgt spid="27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1368000" y="648000"/>
            <a:ext cx="612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400" b="1" strike="noStrike" spc="-1">
                <a:solidFill>
                  <a:srgbClr val="FF095D"/>
                </a:solidFill>
                <a:uFill>
                  <a:solidFill>
                    <a:srgbClr val="FFFFFF"/>
                  </a:solidFill>
                </a:uFill>
                <a:latin typeface="Cambria"/>
              </a:rPr>
              <a:t>Cuidados com a Indumentária de Trabalho</a:t>
            </a:r>
            <a:endParaRPr lang="pt-PT" sz="1800" b="0" strike="noStrike" spc="-1">
              <a:solidFill>
                <a:srgbClr val="000000"/>
              </a:solidFill>
              <a:uFill>
                <a:solidFill>
                  <a:srgbClr val="FFFFFF"/>
                </a:solidFill>
              </a:uFill>
              <a:latin typeface="Arial"/>
            </a:endParaRPr>
          </a:p>
        </p:txBody>
      </p:sp>
      <p:sp>
        <p:nvSpPr>
          <p:cNvPr id="276" name="CustomShape 2"/>
          <p:cNvSpPr/>
          <p:nvPr/>
        </p:nvSpPr>
        <p:spPr>
          <a:xfrm>
            <a:off x="1512000" y="1753920"/>
            <a:ext cx="700056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Os sapatos devem andar sempre bem engraxados, para evitar ruído, os sapatos devem ser de borracha.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É conivente possuir dois pares ou mais de sapatos, para evitar a acumulação de suor e possível mau cheiro, e peúgas pretas em abundância, para mudas frequentes.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Uso de sapatos de verniz está praticamente posto fora de uso, desde há anos, sobretudo em serviços correntes, inclusive em estabelecimentos de grande classe, empregam-se no entanto nos banquetes de grande cerimónia.</a:t>
            </a:r>
            <a:endParaRPr lang="pt-PT" sz="1800" b="0" strike="noStrike" spc="-1">
              <a:solidFill>
                <a:srgbClr val="000000"/>
              </a:solidFill>
              <a:uFill>
                <a:solidFill>
                  <a:srgbClr val="FFFFFF"/>
                </a:solidFill>
              </a:uFill>
              <a:latin typeface="Arial"/>
            </a:endParaRPr>
          </a:p>
        </p:txBody>
      </p:sp>
      <p:sp>
        <p:nvSpPr>
          <p:cNvPr id="277"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40" presetClass="entr"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additive="repl">
                                        <p:cTn id="7" dur="1000"/>
                                        <p:tgtEl>
                                          <p:spTgt spid="275"/>
                                        </p:tgtEl>
                                      </p:cBhvr>
                                    </p:animEffect>
                                    <p:anim calcmode="lin" valueType="num">
                                      <p:cBhvr additive="repl">
                                        <p:cTn id="8" dur="1000" fill="hold"/>
                                        <p:tgtEl>
                                          <p:spTgt spid="275"/>
                                        </p:tgtEl>
                                        <p:attrNameLst>
                                          <p:attrName>ppt_x</p:attrName>
                                        </p:attrNameLst>
                                      </p:cBhvr>
                                      <p:tavLst>
                                        <p:tav tm="0">
                                          <p:val>
                                            <p:strVal val="#ppt_x-.1"/>
                                          </p:val>
                                        </p:tav>
                                        <p:tav tm="100000">
                                          <p:val>
                                            <p:strVal val="#ppt_x"/>
                                          </p:val>
                                        </p:tav>
                                      </p:tavLst>
                                    </p:anim>
                                    <p:anim calcmode="lin" valueType="num">
                                      <p:cBhvr additive="repl">
                                        <p:cTn id="9" dur="1000" fill="hold"/>
                                        <p:tgtEl>
                                          <p:spTgt spid="275"/>
                                        </p:tgtEl>
                                        <p:attrNameLst>
                                          <p:attrName>ppt_y</p:attrName>
                                        </p:attrNameLst>
                                      </p:cBhvr>
                                      <p:tavLst>
                                        <p:tav tm="0">
                                          <p:val>
                                            <p:strVal val="#ppt_y"/>
                                          </p:val>
                                        </p:tav>
                                        <p:tav tm="100000">
                                          <p:val>
                                            <p:strVal val="#ppt_y"/>
                                          </p:val>
                                        </p:tav>
                                      </p:tavLst>
                                    </p:anim>
                                  </p:childTnLst>
                                </p:cTn>
                              </p:par>
                            </p:childTnLst>
                          </p:cTn>
                        </p:par>
                        <p:par>
                          <p:cTn id="10" fill="freeze">
                            <p:stCondLst>
                              <p:cond delay="1000"/>
                            </p:stCondLst>
                            <p:childTnLst>
                              <p:par>
                                <p:cTn id="11" presetID="27" presetClass="entr" fill="hold" nodeType="afterEffect">
                                  <p:stCondLst>
                                    <p:cond delay="0"/>
                                  </p:stCondLst>
                                  <p:childTnLst>
                                    <p:set>
                                      <p:cBhvr>
                                        <p:cTn id="12" dur="1" fill="hold">
                                          <p:stCondLst>
                                            <p:cond delay="0"/>
                                          </p:stCondLst>
                                        </p:cTn>
                                        <p:tgtEl>
                                          <p:spTgt spid="276"/>
                                        </p:tgtEl>
                                        <p:attrNameLst>
                                          <p:attrName>style.visibility</p:attrName>
                                        </p:attrNameLst>
                                      </p:cBhvr>
                                      <p:to>
                                        <p:strVal val="visible"/>
                                      </p:to>
                                    </p:set>
                                    <p:anim calcmode="discrete" valueType="clr">
                                      <p:cBhvr additive="repl">
                                        <p:cTn id="13" dur="80"/>
                                        <p:tgtEl>
                                          <p:spTgt spid="276"/>
                                        </p:tgtEl>
                                        <p:attrNameLst>
                                          <p:attrName/>
                                        </p:attrNameLst>
                                      </p:cBhvr>
                                      <p:tavLst>
                                        <p:tav tm="0">
                                          <p:val>
                                            <p:strVal val="rgb(122,21,-22)"/>
                                          </p:val>
                                        </p:tav>
                                        <p:tav tm="50000">
                                          <p:val>
                                            <p:strVal val="rgb(3,-120,-21)"/>
                                          </p:val>
                                        </p:tav>
                                      </p:tavLst>
                                    </p:anim>
                                    <p:anim calcmode="discrete" valueType="clr">
                                      <p:cBhvr additive="repl">
                                        <p:cTn id="14" dur="80"/>
                                        <p:tgtEl>
                                          <p:spTgt spid="276"/>
                                        </p:tgtEl>
                                        <p:attrNameLst>
                                          <p:attrName/>
                                        </p:attrNameLst>
                                      </p:cBhvr>
                                      <p:tavLst>
                                        <p:tav tm="0">
                                          <p:val>
                                            <p:strVal val="rgb(122,21,-22)"/>
                                          </p:val>
                                        </p:tav>
                                        <p:tav tm="50000">
                                          <p:val>
                                            <p:strVal val="rgb(3,-120,-21)"/>
                                          </p:val>
                                        </p:tav>
                                      </p:tavLst>
                                    </p:anim>
                                    <p:set>
                                      <p:cBhvr>
                                        <p:cTn id="15" dur="80"/>
                                        <p:tgtEl>
                                          <p:spTgt spid="27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3384000" y="623880"/>
            <a:ext cx="2664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2400" b="1" strike="noStrike" spc="-1">
                <a:solidFill>
                  <a:srgbClr val="FF095D"/>
                </a:solidFill>
                <a:uFill>
                  <a:solidFill>
                    <a:srgbClr val="FFFFFF"/>
                  </a:solidFill>
                </a:uFill>
                <a:latin typeface="Cambria"/>
              </a:rPr>
              <a:t>Higiene Pessoal</a:t>
            </a:r>
            <a:endParaRPr lang="pt-PT" sz="1800" b="0" strike="noStrike" spc="-1">
              <a:solidFill>
                <a:srgbClr val="000000"/>
              </a:solidFill>
              <a:uFill>
                <a:solidFill>
                  <a:srgbClr val="FFFFFF"/>
                </a:solidFill>
              </a:uFill>
              <a:latin typeface="Arial"/>
            </a:endParaRPr>
          </a:p>
        </p:txBody>
      </p:sp>
      <p:sp>
        <p:nvSpPr>
          <p:cNvPr id="279" name="CustomShape 2"/>
          <p:cNvSpPr/>
          <p:nvPr/>
        </p:nvSpPr>
        <p:spPr>
          <a:xfrm>
            <a:off x="1352160" y="2117520"/>
            <a:ext cx="707184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profissão de empregado de mesa implica várias características importantes, e a higiene é sem duvida uma delas, na mediada em que  o empregado de mesa contacta directamente com os clientes, e lida constantemente com alimentos, é da máxima importância e nada haverá que o coloque moralmente mais a vontade do que sentir-se intimamente possuidor de asseio e frescura.</a:t>
            </a:r>
            <a:endParaRPr lang="pt-PT" sz="1800" b="0" strike="noStrike" spc="-1">
              <a:solidFill>
                <a:srgbClr val="000000"/>
              </a:solidFill>
              <a:uFill>
                <a:solidFill>
                  <a:srgbClr val="FFFFFF"/>
                </a:solidFill>
              </a:uFill>
              <a:latin typeface="Arial"/>
            </a:endParaRPr>
          </a:p>
        </p:txBody>
      </p:sp>
      <p:sp>
        <p:nvSpPr>
          <p:cNvPr id="280"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discrete" valueType="clr">
                                      <p:cBhvr additive="repl">
                                        <p:cTn id="7" dur="80"/>
                                        <p:tgtEl>
                                          <p:spTgt spid="278"/>
                                        </p:tgtEl>
                                        <p:attrNameLst>
                                          <p:attrName/>
                                        </p:attrNameLst>
                                      </p:cBhvr>
                                      <p:tavLst>
                                        <p:tav tm="0">
                                          <p:val>
                                            <p:strVal val="rgb(122,21,-22)"/>
                                          </p:val>
                                        </p:tav>
                                        <p:tav tm="50000">
                                          <p:val>
                                            <p:strVal val="rgb(3,-120,-21)"/>
                                          </p:val>
                                        </p:tav>
                                      </p:tavLst>
                                    </p:anim>
                                    <p:anim calcmode="discrete" valueType="clr">
                                      <p:cBhvr additive="repl">
                                        <p:cTn id="8" dur="80"/>
                                        <p:tgtEl>
                                          <p:spTgt spid="278"/>
                                        </p:tgtEl>
                                        <p:attrNameLst>
                                          <p:attrName/>
                                        </p:attrNameLst>
                                      </p:cBhvr>
                                      <p:tavLst>
                                        <p:tav tm="0">
                                          <p:val>
                                            <p:strVal val="rgb(122,21,-22)"/>
                                          </p:val>
                                        </p:tav>
                                        <p:tav tm="50000">
                                          <p:val>
                                            <p:strVal val="rgb(3,-120,-21)"/>
                                          </p:val>
                                        </p:tav>
                                      </p:tavLst>
                                    </p:anim>
                                    <p:set>
                                      <p:cBhvr>
                                        <p:cTn id="9" dur="80"/>
                                        <p:tgtEl>
                                          <p:spTgt spid="27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79"/>
                                        </p:tgtEl>
                                        <p:attrNameLst>
                                          <p:attrName>style.visibility</p:attrName>
                                        </p:attrNameLst>
                                      </p:cBhvr>
                                      <p:to>
                                        <p:strVal val="visible"/>
                                      </p:to>
                                    </p:set>
                                    <p:anim calcmode="discrete" valueType="clr">
                                      <p:cBhvr additive="repl">
                                        <p:cTn id="13" dur="80"/>
                                        <p:tgtEl>
                                          <p:spTgt spid="279"/>
                                        </p:tgtEl>
                                        <p:attrNameLst>
                                          <p:attrName/>
                                        </p:attrNameLst>
                                      </p:cBhvr>
                                      <p:tavLst>
                                        <p:tav tm="0">
                                          <p:val>
                                            <p:strVal val="rgb(122,21,-22)"/>
                                          </p:val>
                                        </p:tav>
                                        <p:tav tm="50000">
                                          <p:val>
                                            <p:strVal val="rgb(3,-120,-21)"/>
                                          </p:val>
                                        </p:tav>
                                      </p:tavLst>
                                    </p:anim>
                                    <p:anim calcmode="discrete" valueType="clr">
                                      <p:cBhvr additive="repl">
                                        <p:cTn id="14" dur="80"/>
                                        <p:tgtEl>
                                          <p:spTgt spid="279"/>
                                        </p:tgtEl>
                                        <p:attrNameLst>
                                          <p:attrName/>
                                        </p:attrNameLst>
                                      </p:cBhvr>
                                      <p:tavLst>
                                        <p:tav tm="0">
                                          <p:val>
                                            <p:strVal val="rgb(122,21,-22)"/>
                                          </p:val>
                                        </p:tav>
                                        <p:tav tm="50000">
                                          <p:val>
                                            <p:strVal val="rgb(3,-120,-21)"/>
                                          </p:val>
                                        </p:tav>
                                      </p:tavLst>
                                    </p:anim>
                                    <p:set>
                                      <p:cBhvr>
                                        <p:cTn id="15" dur="80"/>
                                        <p:tgtEl>
                                          <p:spTgt spid="27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2880000" y="623880"/>
            <a:ext cx="2736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2400" b="1" strike="noStrike" spc="-1">
                <a:solidFill>
                  <a:srgbClr val="FF095D"/>
                </a:solidFill>
                <a:uFill>
                  <a:solidFill>
                    <a:srgbClr val="FFFFFF"/>
                  </a:solidFill>
                </a:uFill>
                <a:latin typeface="Cambria"/>
              </a:rPr>
              <a:t>Higiene Pessoal</a:t>
            </a:r>
            <a:endParaRPr lang="pt-PT" sz="1800" b="0" strike="noStrike" spc="-1">
              <a:solidFill>
                <a:srgbClr val="000000"/>
              </a:solidFill>
              <a:uFill>
                <a:solidFill>
                  <a:srgbClr val="FFFFFF"/>
                </a:solidFill>
              </a:uFill>
              <a:latin typeface="Arial"/>
            </a:endParaRPr>
          </a:p>
        </p:txBody>
      </p:sp>
      <p:sp>
        <p:nvSpPr>
          <p:cNvPr id="282" name="CustomShape 2"/>
          <p:cNvSpPr/>
          <p:nvPr/>
        </p:nvSpPr>
        <p:spPr>
          <a:xfrm>
            <a:off x="576000" y="1440000"/>
            <a:ext cx="8208000" cy="496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Deve trazer  o cabelo sempre cuidado e bem tratado,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Ter cuidado com boca e dentes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Cortar a barba diariamente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Não fumar durante as horas de serviço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Tomar banho diariamente, especialmente no verão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Mãos e unhas sempre bem limpas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Abolir os perfumes, sempre impróprios para os homens que trabalham numa sala de refeições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As empregadas devem, também evitar o seu emprego abusivo e reduzir ao indispensável o uso de cremes e pinturas facto bastante para dar um aspecto agradável e de frescura.</a:t>
            </a:r>
            <a:endParaRPr lang="pt-PT" sz="1800" b="0" strike="noStrike" spc="-1">
              <a:solidFill>
                <a:srgbClr val="000000"/>
              </a:solidFill>
              <a:uFill>
                <a:solidFill>
                  <a:srgbClr val="FFFFFF"/>
                </a:solidFill>
              </a:uFill>
              <a:latin typeface="Arial"/>
            </a:endParaRPr>
          </a:p>
        </p:txBody>
      </p:sp>
      <p:sp>
        <p:nvSpPr>
          <p:cNvPr id="283" name="CustomShape 3"/>
          <p:cNvSpPr/>
          <p:nvPr/>
        </p:nvSpPr>
        <p:spPr>
          <a:xfrm>
            <a:off x="357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 calcmode="discrete" valueType="clr">
                                      <p:cBhvr additive="repl">
                                        <p:cTn id="7" dur="80"/>
                                        <p:tgtEl>
                                          <p:spTgt spid="281"/>
                                        </p:tgtEl>
                                        <p:attrNameLst>
                                          <p:attrName/>
                                        </p:attrNameLst>
                                      </p:cBhvr>
                                      <p:tavLst>
                                        <p:tav tm="0">
                                          <p:val>
                                            <p:strVal val="rgb(122,21,-22)"/>
                                          </p:val>
                                        </p:tav>
                                        <p:tav tm="50000">
                                          <p:val>
                                            <p:strVal val="rgb(3,-120,-21)"/>
                                          </p:val>
                                        </p:tav>
                                      </p:tavLst>
                                    </p:anim>
                                    <p:anim calcmode="discrete" valueType="clr">
                                      <p:cBhvr additive="repl">
                                        <p:cTn id="8" dur="80"/>
                                        <p:tgtEl>
                                          <p:spTgt spid="281"/>
                                        </p:tgtEl>
                                        <p:attrNameLst>
                                          <p:attrName/>
                                        </p:attrNameLst>
                                      </p:cBhvr>
                                      <p:tavLst>
                                        <p:tav tm="0">
                                          <p:val>
                                            <p:strVal val="rgb(122,21,-22)"/>
                                          </p:val>
                                        </p:tav>
                                        <p:tav tm="50000">
                                          <p:val>
                                            <p:strVal val="rgb(3,-120,-21)"/>
                                          </p:val>
                                        </p:tav>
                                      </p:tavLst>
                                    </p:anim>
                                    <p:set>
                                      <p:cBhvr>
                                        <p:cTn id="9" dur="80"/>
                                        <p:tgtEl>
                                          <p:spTgt spid="28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82"/>
                                        </p:tgtEl>
                                        <p:attrNameLst>
                                          <p:attrName>style.visibility</p:attrName>
                                        </p:attrNameLst>
                                      </p:cBhvr>
                                      <p:to>
                                        <p:strVal val="visible"/>
                                      </p:to>
                                    </p:set>
                                    <p:anim calcmode="discrete" valueType="clr">
                                      <p:cBhvr additive="repl">
                                        <p:cTn id="13" dur="80"/>
                                        <p:tgtEl>
                                          <p:spTgt spid="282"/>
                                        </p:tgtEl>
                                        <p:attrNameLst>
                                          <p:attrName/>
                                        </p:attrNameLst>
                                      </p:cBhvr>
                                      <p:tavLst>
                                        <p:tav tm="0">
                                          <p:val>
                                            <p:strVal val="rgb(122,21,-22)"/>
                                          </p:val>
                                        </p:tav>
                                        <p:tav tm="50000">
                                          <p:val>
                                            <p:strVal val="rgb(3,-120,-21)"/>
                                          </p:val>
                                        </p:tav>
                                      </p:tavLst>
                                    </p:anim>
                                    <p:anim calcmode="discrete" valueType="clr">
                                      <p:cBhvr additive="repl">
                                        <p:cTn id="14" dur="80"/>
                                        <p:tgtEl>
                                          <p:spTgt spid="282"/>
                                        </p:tgtEl>
                                        <p:attrNameLst>
                                          <p:attrName/>
                                        </p:attrNameLst>
                                      </p:cBhvr>
                                      <p:tavLst>
                                        <p:tav tm="0">
                                          <p:val>
                                            <p:strVal val="rgb(122,21,-22)"/>
                                          </p:val>
                                        </p:tav>
                                        <p:tav tm="50000">
                                          <p:val>
                                            <p:strVal val="rgb(3,-120,-21)"/>
                                          </p:val>
                                        </p:tav>
                                      </p:tavLst>
                                    </p:anim>
                                    <p:set>
                                      <p:cBhvr>
                                        <p:cTn id="15" dur="80"/>
                                        <p:tgtEl>
                                          <p:spTgt spid="28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3168000" y="551880"/>
            <a:ext cx="2736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2400" b="1" strike="noStrike" spc="-1">
                <a:solidFill>
                  <a:srgbClr val="FF095D"/>
                </a:solidFill>
                <a:uFill>
                  <a:solidFill>
                    <a:srgbClr val="FFFFFF"/>
                  </a:solidFill>
                </a:uFill>
                <a:latin typeface="Cambria"/>
              </a:rPr>
              <a:t>Higiene Pessoal</a:t>
            </a:r>
            <a:endParaRPr lang="pt-PT" sz="1800" b="0" strike="noStrike" spc="-1">
              <a:solidFill>
                <a:srgbClr val="000000"/>
              </a:solidFill>
              <a:uFill>
                <a:solidFill>
                  <a:srgbClr val="FFFFFF"/>
                </a:solidFill>
              </a:uFill>
              <a:latin typeface="Arial"/>
            </a:endParaRPr>
          </a:p>
        </p:txBody>
      </p:sp>
      <p:sp>
        <p:nvSpPr>
          <p:cNvPr id="285" name="CustomShape 2"/>
          <p:cNvSpPr/>
          <p:nvPr/>
        </p:nvSpPr>
        <p:spPr>
          <a:xfrm>
            <a:off x="1728000" y="2528640"/>
            <a:ext cx="633600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Devem também as empregadas de mesa ter cuidado com a cabeça, mantendo-a sempre limpa, sem uso de penteados complicados, que se não harmonizem com as funções do seu trabalho, pois a simplicidade e a limpeza encantam.</a:t>
            </a:r>
            <a:endParaRPr lang="pt-PT" sz="1800" b="0" strike="noStrike" spc="-1">
              <a:solidFill>
                <a:srgbClr val="000000"/>
              </a:solidFill>
              <a:uFill>
                <a:solidFill>
                  <a:srgbClr val="FFFFFF"/>
                </a:solidFill>
              </a:uFill>
              <a:latin typeface="Arial"/>
            </a:endParaRPr>
          </a:p>
        </p:txBody>
      </p:sp>
      <p:sp>
        <p:nvSpPr>
          <p:cNvPr id="286" name="CustomShape 3"/>
          <p:cNvSpPr/>
          <p:nvPr/>
        </p:nvSpPr>
        <p:spPr>
          <a:xfrm>
            <a:off x="64584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 calcmode="discrete" valueType="clr">
                                      <p:cBhvr additive="repl">
                                        <p:cTn id="7" dur="80"/>
                                        <p:tgtEl>
                                          <p:spTgt spid="284"/>
                                        </p:tgtEl>
                                        <p:attrNameLst>
                                          <p:attrName/>
                                        </p:attrNameLst>
                                      </p:cBhvr>
                                      <p:tavLst>
                                        <p:tav tm="0">
                                          <p:val>
                                            <p:strVal val="rgb(122,21,-22)"/>
                                          </p:val>
                                        </p:tav>
                                        <p:tav tm="50000">
                                          <p:val>
                                            <p:strVal val="rgb(3,-120,-21)"/>
                                          </p:val>
                                        </p:tav>
                                      </p:tavLst>
                                    </p:anim>
                                    <p:anim calcmode="discrete" valueType="clr">
                                      <p:cBhvr additive="repl">
                                        <p:cTn id="8" dur="80"/>
                                        <p:tgtEl>
                                          <p:spTgt spid="284"/>
                                        </p:tgtEl>
                                        <p:attrNameLst>
                                          <p:attrName/>
                                        </p:attrNameLst>
                                      </p:cBhvr>
                                      <p:tavLst>
                                        <p:tav tm="0">
                                          <p:val>
                                            <p:strVal val="rgb(122,21,-22)"/>
                                          </p:val>
                                        </p:tav>
                                        <p:tav tm="50000">
                                          <p:val>
                                            <p:strVal val="rgb(3,-120,-21)"/>
                                          </p:val>
                                        </p:tav>
                                      </p:tavLst>
                                    </p:anim>
                                    <p:set>
                                      <p:cBhvr>
                                        <p:cTn id="9" dur="80"/>
                                        <p:tgtEl>
                                          <p:spTgt spid="28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85"/>
                                        </p:tgtEl>
                                        <p:attrNameLst>
                                          <p:attrName>style.visibility</p:attrName>
                                        </p:attrNameLst>
                                      </p:cBhvr>
                                      <p:to>
                                        <p:strVal val="visible"/>
                                      </p:to>
                                    </p:set>
                                    <p:anim calcmode="discrete" valueType="clr">
                                      <p:cBhvr additive="repl">
                                        <p:cTn id="13" dur="80"/>
                                        <p:tgtEl>
                                          <p:spTgt spid="285"/>
                                        </p:tgtEl>
                                        <p:attrNameLst>
                                          <p:attrName/>
                                        </p:attrNameLst>
                                      </p:cBhvr>
                                      <p:tavLst>
                                        <p:tav tm="0">
                                          <p:val>
                                            <p:strVal val="rgb(122,21,-22)"/>
                                          </p:val>
                                        </p:tav>
                                        <p:tav tm="50000">
                                          <p:val>
                                            <p:strVal val="rgb(3,-120,-21)"/>
                                          </p:val>
                                        </p:tav>
                                      </p:tavLst>
                                    </p:anim>
                                    <p:anim calcmode="discrete" valueType="clr">
                                      <p:cBhvr additive="repl">
                                        <p:cTn id="14" dur="80"/>
                                        <p:tgtEl>
                                          <p:spTgt spid="285"/>
                                        </p:tgtEl>
                                        <p:attrNameLst>
                                          <p:attrName/>
                                        </p:attrNameLst>
                                      </p:cBhvr>
                                      <p:tavLst>
                                        <p:tav tm="0">
                                          <p:val>
                                            <p:strVal val="rgb(122,21,-22)"/>
                                          </p:val>
                                        </p:tav>
                                        <p:tav tm="50000">
                                          <p:val>
                                            <p:strVal val="rgb(3,-120,-21)"/>
                                          </p:val>
                                        </p:tav>
                                      </p:tavLst>
                                    </p:anim>
                                    <p:set>
                                      <p:cBhvr>
                                        <p:cTn id="15" dur="80"/>
                                        <p:tgtEl>
                                          <p:spTgt spid="28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1497240" y="623880"/>
            <a:ext cx="6494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27" name="CustomShape 2"/>
          <p:cNvSpPr/>
          <p:nvPr/>
        </p:nvSpPr>
        <p:spPr>
          <a:xfrm>
            <a:off x="1656000" y="1779120"/>
            <a:ext cx="692928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A alimentação era concebida e preparada pelo/a proprietário/a e, a mesa regra geral era comum.</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Antes do aparecimento das máquinas a vapor, dos motores de explosão e de propulsão, etc., era desnecessário que os serviços fossem aprimorados, já que praticamente não havia concorrência e como tal a estadia das pessoas em cada local, era decidida em função das necessidades e não por preferência de serviços. </a:t>
            </a:r>
            <a:endParaRPr lang="pt-PT" sz="1800" b="0" strike="noStrike" spc="-1">
              <a:solidFill>
                <a:srgbClr val="000000"/>
              </a:solidFill>
              <a:uFill>
                <a:solidFill>
                  <a:srgbClr val="FFFFFF"/>
                </a:solidFill>
              </a:uFill>
              <a:latin typeface="Arial"/>
            </a:endParaRPr>
          </a:p>
        </p:txBody>
      </p:sp>
      <p:sp>
        <p:nvSpPr>
          <p:cNvPr id="128" name="CustomShape 3"/>
          <p:cNvSpPr/>
          <p:nvPr/>
        </p:nvSpPr>
        <p:spPr>
          <a:xfrm>
            <a:off x="43200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 calcmode="discrete" valueType="clr">
                                      <p:cBhvr additive="repl">
                                        <p:cTn id="7" dur="80"/>
                                        <p:tgtEl>
                                          <p:spTgt spid="126"/>
                                        </p:tgtEl>
                                        <p:attrNameLst>
                                          <p:attrName/>
                                        </p:attrNameLst>
                                      </p:cBhvr>
                                      <p:tavLst>
                                        <p:tav tm="0">
                                          <p:val>
                                            <p:strVal val="rgb(122,21,-22)"/>
                                          </p:val>
                                        </p:tav>
                                        <p:tav tm="50000">
                                          <p:val>
                                            <p:strVal val="rgb(3,-120,-21)"/>
                                          </p:val>
                                        </p:tav>
                                      </p:tavLst>
                                    </p:anim>
                                    <p:anim calcmode="discrete" valueType="clr">
                                      <p:cBhvr additive="repl">
                                        <p:cTn id="8" dur="80"/>
                                        <p:tgtEl>
                                          <p:spTgt spid="126"/>
                                        </p:tgtEl>
                                        <p:attrNameLst>
                                          <p:attrName/>
                                        </p:attrNameLst>
                                      </p:cBhvr>
                                      <p:tavLst>
                                        <p:tav tm="0">
                                          <p:val>
                                            <p:strVal val="rgb(122,21,-22)"/>
                                          </p:val>
                                        </p:tav>
                                        <p:tav tm="50000">
                                          <p:val>
                                            <p:strVal val="rgb(3,-120,-21)"/>
                                          </p:val>
                                        </p:tav>
                                      </p:tavLst>
                                    </p:anim>
                                    <p:set>
                                      <p:cBhvr>
                                        <p:cTn id="9" dur="80"/>
                                        <p:tgtEl>
                                          <p:spTgt spid="12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discrete" valueType="clr">
                                      <p:cBhvr additive="repl">
                                        <p:cTn id="13" dur="80"/>
                                        <p:tgtEl>
                                          <p:spTgt spid="127"/>
                                        </p:tgtEl>
                                        <p:attrNameLst>
                                          <p:attrName/>
                                        </p:attrNameLst>
                                      </p:cBhvr>
                                      <p:tavLst>
                                        <p:tav tm="0">
                                          <p:val>
                                            <p:strVal val="rgb(122,21,-22)"/>
                                          </p:val>
                                        </p:tav>
                                        <p:tav tm="50000">
                                          <p:val>
                                            <p:strVal val="rgb(3,-120,-21)"/>
                                          </p:val>
                                        </p:tav>
                                      </p:tavLst>
                                    </p:anim>
                                    <p:anim calcmode="discrete" valueType="clr">
                                      <p:cBhvr additive="repl">
                                        <p:cTn id="14" dur="80"/>
                                        <p:tgtEl>
                                          <p:spTgt spid="127"/>
                                        </p:tgtEl>
                                        <p:attrNameLst>
                                          <p:attrName/>
                                        </p:attrNameLst>
                                      </p:cBhvr>
                                      <p:tavLst>
                                        <p:tav tm="0">
                                          <p:val>
                                            <p:strVal val="rgb(122,21,-22)"/>
                                          </p:val>
                                        </p:tav>
                                        <p:tav tm="50000">
                                          <p:val>
                                            <p:strVal val="rgb(3,-120,-21)"/>
                                          </p:val>
                                        </p:tav>
                                      </p:tavLst>
                                    </p:anim>
                                    <p:set>
                                      <p:cBhvr>
                                        <p:cTn id="15" dur="80"/>
                                        <p:tgtEl>
                                          <p:spTgt spid="12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3240000" y="648000"/>
            <a:ext cx="2664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2400" b="1" strike="noStrike" spc="-1">
                <a:solidFill>
                  <a:srgbClr val="FF095D"/>
                </a:solidFill>
                <a:uFill>
                  <a:solidFill>
                    <a:srgbClr val="FFFFFF"/>
                  </a:solidFill>
                </a:uFill>
                <a:latin typeface="Cambria"/>
              </a:rPr>
              <a:t>Higiene Pessoal</a:t>
            </a:r>
            <a:endParaRPr lang="pt-PT" sz="1800" b="0" strike="noStrike" spc="-1">
              <a:solidFill>
                <a:srgbClr val="000000"/>
              </a:solidFill>
              <a:uFill>
                <a:solidFill>
                  <a:srgbClr val="FFFFFF"/>
                </a:solidFill>
              </a:uFill>
              <a:latin typeface="Arial"/>
            </a:endParaRPr>
          </a:p>
        </p:txBody>
      </p:sp>
      <p:sp>
        <p:nvSpPr>
          <p:cNvPr id="288" name="CustomShape 2"/>
          <p:cNvSpPr/>
          <p:nvPr/>
        </p:nvSpPr>
        <p:spPr>
          <a:xfrm>
            <a:off x="1208160" y="1851120"/>
            <a:ext cx="707184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Uma rede para os cabelos é uso obrigatório em alguns países, pois os clientes apreciam mais os cabelos na cabeça da empregada, do que no prato em que estão a comer.</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Verniz de cor natural é o único que as empregadas devem aplicar nas unhas.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E por fim, é também de evitar durante as horas de serviço, as jóias. Só são de admitir o relógio de pulso e a aliança ou pequeno anel.</a:t>
            </a:r>
            <a:endParaRPr lang="pt-PT" sz="1800" b="0" strike="noStrike" spc="-1">
              <a:solidFill>
                <a:srgbClr val="000000"/>
              </a:solidFill>
              <a:uFill>
                <a:solidFill>
                  <a:srgbClr val="FFFFFF"/>
                </a:solidFill>
              </a:uFill>
              <a:latin typeface="Arial"/>
            </a:endParaRPr>
          </a:p>
        </p:txBody>
      </p:sp>
      <p:sp>
        <p:nvSpPr>
          <p:cNvPr id="289" name="CustomShape 3"/>
          <p:cNvSpPr/>
          <p:nvPr/>
        </p:nvSpPr>
        <p:spPr>
          <a:xfrm>
            <a:off x="504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 calcmode="discrete" valueType="clr">
                                      <p:cBhvr additive="repl">
                                        <p:cTn id="7" dur="80"/>
                                        <p:tgtEl>
                                          <p:spTgt spid="287"/>
                                        </p:tgtEl>
                                        <p:attrNameLst>
                                          <p:attrName/>
                                        </p:attrNameLst>
                                      </p:cBhvr>
                                      <p:tavLst>
                                        <p:tav tm="0">
                                          <p:val>
                                            <p:strVal val="rgb(122,21,-22)"/>
                                          </p:val>
                                        </p:tav>
                                        <p:tav tm="50000">
                                          <p:val>
                                            <p:strVal val="rgb(3,-120,-21)"/>
                                          </p:val>
                                        </p:tav>
                                      </p:tavLst>
                                    </p:anim>
                                    <p:anim calcmode="discrete" valueType="clr">
                                      <p:cBhvr additive="repl">
                                        <p:cTn id="8" dur="80"/>
                                        <p:tgtEl>
                                          <p:spTgt spid="287"/>
                                        </p:tgtEl>
                                        <p:attrNameLst>
                                          <p:attrName/>
                                        </p:attrNameLst>
                                      </p:cBhvr>
                                      <p:tavLst>
                                        <p:tav tm="0">
                                          <p:val>
                                            <p:strVal val="rgb(122,21,-22)"/>
                                          </p:val>
                                        </p:tav>
                                        <p:tav tm="50000">
                                          <p:val>
                                            <p:strVal val="rgb(3,-120,-21)"/>
                                          </p:val>
                                        </p:tav>
                                      </p:tavLst>
                                    </p:anim>
                                    <p:set>
                                      <p:cBhvr>
                                        <p:cTn id="9" dur="80"/>
                                        <p:tgtEl>
                                          <p:spTgt spid="28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88"/>
                                        </p:tgtEl>
                                        <p:attrNameLst>
                                          <p:attrName>style.visibility</p:attrName>
                                        </p:attrNameLst>
                                      </p:cBhvr>
                                      <p:to>
                                        <p:strVal val="visible"/>
                                      </p:to>
                                    </p:set>
                                    <p:anim calcmode="discrete" valueType="clr">
                                      <p:cBhvr additive="repl">
                                        <p:cTn id="13" dur="80"/>
                                        <p:tgtEl>
                                          <p:spTgt spid="288"/>
                                        </p:tgtEl>
                                        <p:attrNameLst>
                                          <p:attrName/>
                                        </p:attrNameLst>
                                      </p:cBhvr>
                                      <p:tavLst>
                                        <p:tav tm="0">
                                          <p:val>
                                            <p:strVal val="rgb(122,21,-22)"/>
                                          </p:val>
                                        </p:tav>
                                        <p:tav tm="50000">
                                          <p:val>
                                            <p:strVal val="rgb(3,-120,-21)"/>
                                          </p:val>
                                        </p:tav>
                                      </p:tavLst>
                                    </p:anim>
                                    <p:anim calcmode="discrete" valueType="clr">
                                      <p:cBhvr additive="repl">
                                        <p:cTn id="14" dur="80"/>
                                        <p:tgtEl>
                                          <p:spTgt spid="288"/>
                                        </p:tgtEl>
                                        <p:attrNameLst>
                                          <p:attrName/>
                                        </p:attrNameLst>
                                      </p:cBhvr>
                                      <p:tavLst>
                                        <p:tav tm="0">
                                          <p:val>
                                            <p:strVal val="rgb(122,21,-22)"/>
                                          </p:val>
                                        </p:tav>
                                        <p:tav tm="50000">
                                          <p:val>
                                            <p:strVal val="rgb(3,-120,-21)"/>
                                          </p:val>
                                        </p:tav>
                                      </p:tavLst>
                                    </p:anim>
                                    <p:set>
                                      <p:cBhvr>
                                        <p:cTn id="15" dur="80"/>
                                        <p:tgtEl>
                                          <p:spTgt spid="28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944000" y="502200"/>
            <a:ext cx="447768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Deontologia profissional </a:t>
            </a:r>
            <a:endParaRPr lang="pt-PT" sz="1800" b="0" strike="noStrike" spc="-1">
              <a:solidFill>
                <a:srgbClr val="000000"/>
              </a:solidFill>
              <a:uFill>
                <a:solidFill>
                  <a:srgbClr val="FFFFFF"/>
                </a:solidFill>
              </a:uFill>
              <a:latin typeface="Arial"/>
            </a:endParaRPr>
          </a:p>
        </p:txBody>
      </p:sp>
      <p:pic>
        <p:nvPicPr>
          <p:cNvPr id="291" name="Picture 4"/>
          <p:cNvPicPr/>
          <p:nvPr/>
        </p:nvPicPr>
        <p:blipFill>
          <a:blip r:embed="rId3"/>
          <a:stretch/>
        </p:blipFill>
        <p:spPr>
          <a:xfrm>
            <a:off x="1440000" y="3528000"/>
            <a:ext cx="3168000" cy="2843280"/>
          </a:xfrm>
          <a:prstGeom prst="rect">
            <a:avLst/>
          </a:prstGeom>
          <a:ln>
            <a:noFill/>
          </a:ln>
        </p:spPr>
      </p:pic>
      <p:sp>
        <p:nvSpPr>
          <p:cNvPr id="292" name="CustomShape 2"/>
          <p:cNvSpPr/>
          <p:nvPr/>
        </p:nvSpPr>
        <p:spPr>
          <a:xfrm>
            <a:off x="648000" y="1224000"/>
            <a:ext cx="7721280" cy="268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Por deontologia entende-se o estudo dos deveres de uma profissão.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De entre alguns fatores determinantes da deontologia da profissão, cita-mos com mais relevo, algumas noções de disciplina interna, pormenores físicos morais e profissionais, como: </a:t>
            </a:r>
            <a:r>
              <a:rPr lang="pt-PT" sz="2000" b="1" strike="noStrike" spc="-1">
                <a:solidFill>
                  <a:srgbClr val="FFFFFF"/>
                </a:solidFill>
                <a:uFill>
                  <a:solidFill>
                    <a:srgbClr val="FFFFFF"/>
                  </a:solidFill>
                </a:uFill>
                <a:latin typeface="Cambria"/>
              </a:rPr>
              <a:t>honestidade e simpatia, etc. </a:t>
            </a:r>
            <a:endParaRPr lang="pt-PT" sz="1800" b="0" strike="noStrike" spc="-1">
              <a:solidFill>
                <a:srgbClr val="000000"/>
              </a:solidFill>
              <a:uFill>
                <a:solidFill>
                  <a:srgbClr val="FFFFFF"/>
                </a:solidFill>
              </a:uFill>
              <a:latin typeface="Arial"/>
            </a:endParaRPr>
          </a:p>
        </p:txBody>
      </p:sp>
      <p:pic>
        <p:nvPicPr>
          <p:cNvPr id="293" name="Picture 2"/>
          <p:cNvPicPr/>
          <p:nvPr/>
        </p:nvPicPr>
        <p:blipFill>
          <a:blip r:embed="rId4"/>
          <a:stretch/>
        </p:blipFill>
        <p:spPr>
          <a:xfrm>
            <a:off x="5544000" y="3816000"/>
            <a:ext cx="2142720" cy="2142720"/>
          </a:xfrm>
          <a:prstGeom prst="rect">
            <a:avLst/>
          </a:prstGeom>
          <a:ln w="190440">
            <a:solidFill>
              <a:srgbClr val="FFFFFF"/>
            </a:solidFill>
            <a:round/>
          </a:ln>
          <a:effectLst>
            <a:outerShdw dist="12429" dir="11400479">
              <a:srgbClr val="000000">
                <a:alpha val="33000"/>
              </a:srgbClr>
            </a:outerShdw>
          </a:effectLst>
        </p:spPr>
      </p:pic>
      <p:sp>
        <p:nvSpPr>
          <p:cNvPr id="294"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 calcmode="discrete" valueType="clr">
                                      <p:cBhvr additive="repl">
                                        <p:cTn id="7" dur="80"/>
                                        <p:tgtEl>
                                          <p:spTgt spid="290"/>
                                        </p:tgtEl>
                                        <p:attrNameLst>
                                          <p:attrName/>
                                        </p:attrNameLst>
                                      </p:cBhvr>
                                      <p:tavLst>
                                        <p:tav tm="0">
                                          <p:val>
                                            <p:strVal val="rgb(122,21,-22)"/>
                                          </p:val>
                                        </p:tav>
                                        <p:tav tm="50000">
                                          <p:val>
                                            <p:strVal val="rgb(3,-120,-21)"/>
                                          </p:val>
                                        </p:tav>
                                      </p:tavLst>
                                    </p:anim>
                                    <p:anim calcmode="discrete" valueType="clr">
                                      <p:cBhvr additive="repl">
                                        <p:cTn id="8" dur="80"/>
                                        <p:tgtEl>
                                          <p:spTgt spid="290"/>
                                        </p:tgtEl>
                                        <p:attrNameLst>
                                          <p:attrName/>
                                        </p:attrNameLst>
                                      </p:cBhvr>
                                      <p:tavLst>
                                        <p:tav tm="0">
                                          <p:val>
                                            <p:strVal val="rgb(122,21,-22)"/>
                                          </p:val>
                                        </p:tav>
                                        <p:tav tm="50000">
                                          <p:val>
                                            <p:strVal val="rgb(3,-120,-21)"/>
                                          </p:val>
                                        </p:tav>
                                      </p:tavLst>
                                    </p:anim>
                                    <p:set>
                                      <p:cBhvr>
                                        <p:cTn id="9" dur="80"/>
                                        <p:tgtEl>
                                          <p:spTgt spid="290"/>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92"/>
                                        </p:tgtEl>
                                        <p:attrNameLst>
                                          <p:attrName>style.visibility</p:attrName>
                                        </p:attrNameLst>
                                      </p:cBhvr>
                                      <p:to>
                                        <p:strVal val="visible"/>
                                      </p:to>
                                    </p:set>
                                    <p:anim calcmode="discrete" valueType="clr">
                                      <p:cBhvr additive="repl">
                                        <p:cTn id="13" dur="80"/>
                                        <p:tgtEl>
                                          <p:spTgt spid="292"/>
                                        </p:tgtEl>
                                        <p:attrNameLst>
                                          <p:attrName/>
                                        </p:attrNameLst>
                                      </p:cBhvr>
                                      <p:tavLst>
                                        <p:tav tm="0">
                                          <p:val>
                                            <p:strVal val="rgb(122,21,-22)"/>
                                          </p:val>
                                        </p:tav>
                                        <p:tav tm="50000">
                                          <p:val>
                                            <p:strVal val="rgb(3,-120,-21)"/>
                                          </p:val>
                                        </p:tav>
                                      </p:tavLst>
                                    </p:anim>
                                    <p:anim calcmode="discrete" valueType="clr">
                                      <p:cBhvr additive="repl">
                                        <p:cTn id="14" dur="80"/>
                                        <p:tgtEl>
                                          <p:spTgt spid="292"/>
                                        </p:tgtEl>
                                        <p:attrNameLst>
                                          <p:attrName/>
                                        </p:attrNameLst>
                                      </p:cBhvr>
                                      <p:tavLst>
                                        <p:tav tm="0">
                                          <p:val>
                                            <p:strVal val="rgb(122,21,-22)"/>
                                          </p:val>
                                        </p:tav>
                                        <p:tav tm="50000">
                                          <p:val>
                                            <p:strVal val="rgb(3,-120,-21)"/>
                                          </p:val>
                                        </p:tav>
                                      </p:tavLst>
                                    </p:anim>
                                    <p:set>
                                      <p:cBhvr>
                                        <p:cTn id="15" dur="80"/>
                                        <p:tgtEl>
                                          <p:spTgt spid="29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icture 2"/>
          <p:cNvPicPr/>
          <p:nvPr/>
        </p:nvPicPr>
        <p:blipFill>
          <a:blip r:embed="rId3"/>
          <a:stretch/>
        </p:blipFill>
        <p:spPr>
          <a:xfrm>
            <a:off x="4628160" y="3672000"/>
            <a:ext cx="3723840" cy="2790360"/>
          </a:xfrm>
          <a:prstGeom prst="rect">
            <a:avLst/>
          </a:prstGeom>
          <a:ln>
            <a:noFill/>
          </a:ln>
        </p:spPr>
      </p:pic>
      <p:sp>
        <p:nvSpPr>
          <p:cNvPr id="296" name="CustomShape 1"/>
          <p:cNvSpPr/>
          <p:nvPr/>
        </p:nvSpPr>
        <p:spPr>
          <a:xfrm>
            <a:off x="1584000" y="576000"/>
            <a:ext cx="44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Deontologia profissional</a:t>
            </a:r>
            <a:endParaRPr lang="pt-PT" sz="1800" b="0" strike="noStrike" spc="-1">
              <a:solidFill>
                <a:srgbClr val="000000"/>
              </a:solidFill>
              <a:uFill>
                <a:solidFill>
                  <a:srgbClr val="FFFFFF"/>
                </a:solidFill>
              </a:uFill>
              <a:latin typeface="Arial"/>
            </a:endParaRPr>
          </a:p>
        </p:txBody>
      </p:sp>
      <p:sp>
        <p:nvSpPr>
          <p:cNvPr id="297" name="CustomShape 2"/>
          <p:cNvSpPr/>
          <p:nvPr/>
        </p:nvSpPr>
        <p:spPr>
          <a:xfrm>
            <a:off x="1567440" y="1800000"/>
            <a:ext cx="700056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Considere-mos que um estabelecimento, seja qual for o seu tipo e classe possui todas as condições, quer quanto ao lugar onde se acha situado, quer no que respeita ao seu apetrechamento técnico, ao ambiente, a comodidade e higiene dos locais de trabalho e do público, permitindo, por isso que o serviço possua categoria a corresponder a classe desta casa.</a:t>
            </a:r>
            <a:endParaRPr lang="pt-PT" sz="1800" b="0" strike="noStrike" spc="-1">
              <a:solidFill>
                <a:srgbClr val="000000"/>
              </a:solidFill>
              <a:uFill>
                <a:solidFill>
                  <a:srgbClr val="FFFFFF"/>
                </a:solidFill>
              </a:uFill>
              <a:latin typeface="Arial"/>
            </a:endParaRPr>
          </a:p>
        </p:txBody>
      </p:sp>
      <p:sp>
        <p:nvSpPr>
          <p:cNvPr id="298" name="CustomShape 3"/>
          <p:cNvSpPr/>
          <p:nvPr/>
        </p:nvSpPr>
        <p:spPr>
          <a:xfrm>
            <a:off x="50184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discrete" valueType="clr">
                                      <p:cBhvr additive="repl">
                                        <p:cTn id="7" dur="80"/>
                                        <p:tgtEl>
                                          <p:spTgt spid="296"/>
                                        </p:tgtEl>
                                        <p:attrNameLst>
                                          <p:attrName/>
                                        </p:attrNameLst>
                                      </p:cBhvr>
                                      <p:tavLst>
                                        <p:tav tm="0">
                                          <p:val>
                                            <p:strVal val="rgb(122,21,-22)"/>
                                          </p:val>
                                        </p:tav>
                                        <p:tav tm="50000">
                                          <p:val>
                                            <p:strVal val="rgb(3,-120,-21)"/>
                                          </p:val>
                                        </p:tav>
                                      </p:tavLst>
                                    </p:anim>
                                    <p:anim calcmode="discrete" valueType="clr">
                                      <p:cBhvr additive="repl">
                                        <p:cTn id="8" dur="80"/>
                                        <p:tgtEl>
                                          <p:spTgt spid="296"/>
                                        </p:tgtEl>
                                        <p:attrNameLst>
                                          <p:attrName/>
                                        </p:attrNameLst>
                                      </p:cBhvr>
                                      <p:tavLst>
                                        <p:tav tm="0">
                                          <p:val>
                                            <p:strVal val="rgb(122,21,-22)"/>
                                          </p:val>
                                        </p:tav>
                                        <p:tav tm="50000">
                                          <p:val>
                                            <p:strVal val="rgb(3,-120,-21)"/>
                                          </p:val>
                                        </p:tav>
                                      </p:tavLst>
                                    </p:anim>
                                    <p:set>
                                      <p:cBhvr>
                                        <p:cTn id="9" dur="80"/>
                                        <p:tgtEl>
                                          <p:spTgt spid="29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297"/>
                                        </p:tgtEl>
                                        <p:attrNameLst>
                                          <p:attrName>style.visibility</p:attrName>
                                        </p:attrNameLst>
                                      </p:cBhvr>
                                      <p:to>
                                        <p:strVal val="visible"/>
                                      </p:to>
                                    </p:set>
                                    <p:anim calcmode="discrete" valueType="clr">
                                      <p:cBhvr additive="repl">
                                        <p:cTn id="13" dur="80"/>
                                        <p:tgtEl>
                                          <p:spTgt spid="297"/>
                                        </p:tgtEl>
                                        <p:attrNameLst>
                                          <p:attrName/>
                                        </p:attrNameLst>
                                      </p:cBhvr>
                                      <p:tavLst>
                                        <p:tav tm="0">
                                          <p:val>
                                            <p:strVal val="rgb(122,21,-22)"/>
                                          </p:val>
                                        </p:tav>
                                        <p:tav tm="50000">
                                          <p:val>
                                            <p:strVal val="rgb(3,-120,-21)"/>
                                          </p:val>
                                        </p:tav>
                                      </p:tavLst>
                                    </p:anim>
                                    <p:anim calcmode="discrete" valueType="clr">
                                      <p:cBhvr additive="repl">
                                        <p:cTn id="14" dur="80"/>
                                        <p:tgtEl>
                                          <p:spTgt spid="297"/>
                                        </p:tgtEl>
                                        <p:attrNameLst>
                                          <p:attrName/>
                                        </p:attrNameLst>
                                      </p:cBhvr>
                                      <p:tavLst>
                                        <p:tav tm="0">
                                          <p:val>
                                            <p:strVal val="rgb(122,21,-22)"/>
                                          </p:val>
                                        </p:tav>
                                        <p:tav tm="50000">
                                          <p:val>
                                            <p:strVal val="rgb(3,-120,-21)"/>
                                          </p:val>
                                        </p:tav>
                                      </p:tavLst>
                                    </p:anim>
                                    <p:set>
                                      <p:cBhvr>
                                        <p:cTn id="15" dur="80"/>
                                        <p:tgtEl>
                                          <p:spTgt spid="29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2088000" y="576000"/>
            <a:ext cx="4896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Deontologia profissional</a:t>
            </a:r>
            <a:endParaRPr lang="pt-PT" sz="1800" b="0" strike="noStrike" spc="-1">
              <a:solidFill>
                <a:srgbClr val="000000"/>
              </a:solidFill>
              <a:uFill>
                <a:solidFill>
                  <a:srgbClr val="FFFFFF"/>
                </a:solidFill>
              </a:uFill>
              <a:latin typeface="Arial"/>
            </a:endParaRPr>
          </a:p>
        </p:txBody>
      </p:sp>
      <p:sp>
        <p:nvSpPr>
          <p:cNvPr id="300" name="CustomShape 2"/>
          <p:cNvSpPr/>
          <p:nvPr/>
        </p:nvSpPr>
        <p:spPr>
          <a:xfrm>
            <a:off x="1062720" y="1753920"/>
            <a:ext cx="764928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Apesar dos primores referidos, para que tal categoria seja reconhecida é indispensável que o seu pessoal, sobretudo o de mesa, preencha certos requisitos, para produzir serviço eficiente e causar boa impressão.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Eis alguns dos requisitos exigíveis ao bom empregado de mesa: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Saúde mental e saúde física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Asseio individual e no trabalho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Boa apresentação e hábitos agradáveis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Boa educação e cortesia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Auto-domínio e espírito de cooperação</a:t>
            </a:r>
            <a:endParaRPr lang="pt-PT" sz="1800" b="0" strike="noStrike" spc="-1">
              <a:solidFill>
                <a:srgbClr val="000000"/>
              </a:solidFill>
              <a:uFill>
                <a:solidFill>
                  <a:srgbClr val="FFFFFF"/>
                </a:solidFill>
              </a:uFill>
              <a:latin typeface="Arial"/>
            </a:endParaRPr>
          </a:p>
        </p:txBody>
      </p:sp>
      <p:sp>
        <p:nvSpPr>
          <p:cNvPr id="301" name="CustomShape 3"/>
          <p:cNvSpPr/>
          <p:nvPr/>
        </p:nvSpPr>
        <p:spPr>
          <a:xfrm>
            <a:off x="501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discrete" valueType="clr">
                                      <p:cBhvr additive="repl">
                                        <p:cTn id="7" dur="80"/>
                                        <p:tgtEl>
                                          <p:spTgt spid="299"/>
                                        </p:tgtEl>
                                        <p:attrNameLst>
                                          <p:attrName/>
                                        </p:attrNameLst>
                                      </p:cBhvr>
                                      <p:tavLst>
                                        <p:tav tm="0">
                                          <p:val>
                                            <p:strVal val="rgb(122,21,-22)"/>
                                          </p:val>
                                        </p:tav>
                                        <p:tav tm="50000">
                                          <p:val>
                                            <p:strVal val="rgb(3,-120,-21)"/>
                                          </p:val>
                                        </p:tav>
                                      </p:tavLst>
                                    </p:anim>
                                    <p:anim calcmode="discrete" valueType="clr">
                                      <p:cBhvr additive="repl">
                                        <p:cTn id="8" dur="80"/>
                                        <p:tgtEl>
                                          <p:spTgt spid="299"/>
                                        </p:tgtEl>
                                        <p:attrNameLst>
                                          <p:attrName/>
                                        </p:attrNameLst>
                                      </p:cBhvr>
                                      <p:tavLst>
                                        <p:tav tm="0">
                                          <p:val>
                                            <p:strVal val="rgb(122,21,-22)"/>
                                          </p:val>
                                        </p:tav>
                                        <p:tav tm="50000">
                                          <p:val>
                                            <p:strVal val="rgb(3,-120,-21)"/>
                                          </p:val>
                                        </p:tav>
                                      </p:tavLst>
                                    </p:anim>
                                    <p:set>
                                      <p:cBhvr>
                                        <p:cTn id="9" dur="80"/>
                                        <p:tgtEl>
                                          <p:spTgt spid="299"/>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00"/>
                                        </p:tgtEl>
                                        <p:attrNameLst>
                                          <p:attrName>style.visibility</p:attrName>
                                        </p:attrNameLst>
                                      </p:cBhvr>
                                      <p:to>
                                        <p:strVal val="visible"/>
                                      </p:to>
                                    </p:set>
                                    <p:anim calcmode="discrete" valueType="clr">
                                      <p:cBhvr additive="repl">
                                        <p:cTn id="13" dur="80"/>
                                        <p:tgtEl>
                                          <p:spTgt spid="300"/>
                                        </p:tgtEl>
                                        <p:attrNameLst>
                                          <p:attrName/>
                                        </p:attrNameLst>
                                      </p:cBhvr>
                                      <p:tavLst>
                                        <p:tav tm="0">
                                          <p:val>
                                            <p:strVal val="rgb(122,21,-22)"/>
                                          </p:val>
                                        </p:tav>
                                        <p:tav tm="50000">
                                          <p:val>
                                            <p:strVal val="rgb(3,-120,-21)"/>
                                          </p:val>
                                        </p:tav>
                                      </p:tavLst>
                                    </p:anim>
                                    <p:anim calcmode="discrete" valueType="clr">
                                      <p:cBhvr additive="repl">
                                        <p:cTn id="14" dur="80"/>
                                        <p:tgtEl>
                                          <p:spTgt spid="300"/>
                                        </p:tgtEl>
                                        <p:attrNameLst>
                                          <p:attrName/>
                                        </p:attrNameLst>
                                      </p:cBhvr>
                                      <p:tavLst>
                                        <p:tav tm="0">
                                          <p:val>
                                            <p:strVal val="rgb(122,21,-22)"/>
                                          </p:val>
                                        </p:tav>
                                        <p:tav tm="50000">
                                          <p:val>
                                            <p:strVal val="rgb(3,-120,-21)"/>
                                          </p:val>
                                        </p:tav>
                                      </p:tavLst>
                                    </p:anim>
                                    <p:set>
                                      <p:cBhvr>
                                        <p:cTn id="15" dur="80"/>
                                        <p:tgtEl>
                                          <p:spTgt spid="30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2"/>
          <p:cNvPicPr/>
          <p:nvPr/>
        </p:nvPicPr>
        <p:blipFill>
          <a:blip r:embed="rId3"/>
          <a:stretch/>
        </p:blipFill>
        <p:spPr>
          <a:xfrm>
            <a:off x="5970960" y="2448000"/>
            <a:ext cx="2669040" cy="2808000"/>
          </a:xfrm>
          <a:prstGeom prst="rect">
            <a:avLst/>
          </a:prstGeom>
          <a:ln>
            <a:noFill/>
          </a:ln>
        </p:spPr>
      </p:pic>
      <p:sp>
        <p:nvSpPr>
          <p:cNvPr id="303" name="CustomShape 1"/>
          <p:cNvSpPr/>
          <p:nvPr/>
        </p:nvSpPr>
        <p:spPr>
          <a:xfrm>
            <a:off x="1728000" y="504000"/>
            <a:ext cx="5832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Saúde mental</a:t>
            </a:r>
            <a:endParaRPr lang="pt-PT" sz="1800" b="0" strike="noStrike" spc="-1">
              <a:solidFill>
                <a:srgbClr val="000000"/>
              </a:solidFill>
              <a:uFill>
                <a:solidFill>
                  <a:srgbClr val="FFFFFF"/>
                </a:solidFill>
              </a:uFill>
              <a:latin typeface="Arial"/>
            </a:endParaRPr>
          </a:p>
        </p:txBody>
      </p:sp>
      <p:sp>
        <p:nvSpPr>
          <p:cNvPr id="304" name="CustomShape 2"/>
          <p:cNvSpPr/>
          <p:nvPr/>
        </p:nvSpPr>
        <p:spPr>
          <a:xfrm>
            <a:off x="576000" y="1656000"/>
            <a:ext cx="5256000" cy="450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Quer dizer temperamento estável e harmonioso, sempre ligado a bons costumes e vida regrada.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Os hábitos humanos podem criar ou destruir boas qualidades. Pratique-se o hábito do sorriso natural embora de princípio nos custe um pouco.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Saúde exuberante e energia são dotes que o empregado de mesa devera possuir para produzir trabalho eficiente.</a:t>
            </a:r>
            <a:endParaRPr lang="pt-PT" sz="1800" b="0" strike="noStrike" spc="-1">
              <a:solidFill>
                <a:srgbClr val="000000"/>
              </a:solidFill>
              <a:uFill>
                <a:solidFill>
                  <a:srgbClr val="FFFFFF"/>
                </a:solidFill>
              </a:uFill>
              <a:latin typeface="Arial"/>
            </a:endParaRPr>
          </a:p>
        </p:txBody>
      </p:sp>
      <p:sp>
        <p:nvSpPr>
          <p:cNvPr id="305"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discrete" valueType="clr">
                                      <p:cBhvr additive="repl">
                                        <p:cTn id="7" dur="80"/>
                                        <p:tgtEl>
                                          <p:spTgt spid="303"/>
                                        </p:tgtEl>
                                        <p:attrNameLst>
                                          <p:attrName/>
                                        </p:attrNameLst>
                                      </p:cBhvr>
                                      <p:tavLst>
                                        <p:tav tm="0">
                                          <p:val>
                                            <p:strVal val="rgb(122,21,-22)"/>
                                          </p:val>
                                        </p:tav>
                                        <p:tav tm="50000">
                                          <p:val>
                                            <p:strVal val="rgb(3,-120,-21)"/>
                                          </p:val>
                                        </p:tav>
                                      </p:tavLst>
                                    </p:anim>
                                    <p:anim calcmode="discrete" valueType="clr">
                                      <p:cBhvr additive="repl">
                                        <p:cTn id="8" dur="80"/>
                                        <p:tgtEl>
                                          <p:spTgt spid="303"/>
                                        </p:tgtEl>
                                        <p:attrNameLst>
                                          <p:attrName/>
                                        </p:attrNameLst>
                                      </p:cBhvr>
                                      <p:tavLst>
                                        <p:tav tm="0">
                                          <p:val>
                                            <p:strVal val="rgb(122,21,-22)"/>
                                          </p:val>
                                        </p:tav>
                                        <p:tav tm="50000">
                                          <p:val>
                                            <p:strVal val="rgb(3,-120,-21)"/>
                                          </p:val>
                                        </p:tav>
                                      </p:tavLst>
                                    </p:anim>
                                    <p:set>
                                      <p:cBhvr>
                                        <p:cTn id="9" dur="80"/>
                                        <p:tgtEl>
                                          <p:spTgt spid="303"/>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04"/>
                                        </p:tgtEl>
                                        <p:attrNameLst>
                                          <p:attrName>style.visibility</p:attrName>
                                        </p:attrNameLst>
                                      </p:cBhvr>
                                      <p:to>
                                        <p:strVal val="visible"/>
                                      </p:to>
                                    </p:set>
                                    <p:anim calcmode="discrete" valueType="clr">
                                      <p:cBhvr additive="repl">
                                        <p:cTn id="13" dur="80"/>
                                        <p:tgtEl>
                                          <p:spTgt spid="304"/>
                                        </p:tgtEl>
                                        <p:attrNameLst>
                                          <p:attrName/>
                                        </p:attrNameLst>
                                      </p:cBhvr>
                                      <p:tavLst>
                                        <p:tav tm="0">
                                          <p:val>
                                            <p:strVal val="rgb(122,21,-22)"/>
                                          </p:val>
                                        </p:tav>
                                        <p:tav tm="50000">
                                          <p:val>
                                            <p:strVal val="rgb(3,-120,-21)"/>
                                          </p:val>
                                        </p:tav>
                                      </p:tavLst>
                                    </p:anim>
                                    <p:anim calcmode="discrete" valueType="clr">
                                      <p:cBhvr additive="repl">
                                        <p:cTn id="14" dur="80"/>
                                        <p:tgtEl>
                                          <p:spTgt spid="304"/>
                                        </p:tgtEl>
                                        <p:attrNameLst>
                                          <p:attrName/>
                                        </p:attrNameLst>
                                      </p:cBhvr>
                                      <p:tavLst>
                                        <p:tav tm="0">
                                          <p:val>
                                            <p:strVal val="rgb(122,21,-22)"/>
                                          </p:val>
                                        </p:tav>
                                        <p:tav tm="50000">
                                          <p:val>
                                            <p:strVal val="rgb(3,-120,-21)"/>
                                          </p:val>
                                        </p:tav>
                                      </p:tavLst>
                                    </p:anim>
                                    <p:set>
                                      <p:cBhvr>
                                        <p:cTn id="15" dur="80"/>
                                        <p:tgtEl>
                                          <p:spTgt spid="30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2"/>
          <p:cNvPicPr/>
          <p:nvPr/>
        </p:nvPicPr>
        <p:blipFill>
          <a:blip r:embed="rId3"/>
          <a:stretch/>
        </p:blipFill>
        <p:spPr>
          <a:xfrm>
            <a:off x="6696000" y="2536560"/>
            <a:ext cx="1689840" cy="2071440"/>
          </a:xfrm>
          <a:prstGeom prst="rect">
            <a:avLst/>
          </a:prstGeom>
          <a:ln w="88920">
            <a:solidFill>
              <a:srgbClr val="FFFFFF"/>
            </a:solidFill>
            <a:miter/>
          </a:ln>
          <a:effectLst>
            <a:outerShdw>
              <a:srgbClr val="000000">
                <a:alpha val="43000"/>
              </a:srgbClr>
            </a:outerShdw>
          </a:effectLst>
        </p:spPr>
      </p:pic>
      <p:sp>
        <p:nvSpPr>
          <p:cNvPr id="307" name="CustomShape 1"/>
          <p:cNvSpPr/>
          <p:nvPr/>
        </p:nvSpPr>
        <p:spPr>
          <a:xfrm>
            <a:off x="1929240" y="574200"/>
            <a:ext cx="5558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Saúde mental</a:t>
            </a:r>
            <a:endParaRPr lang="pt-PT" sz="1800" b="0" strike="noStrike" spc="-1">
              <a:solidFill>
                <a:srgbClr val="000000"/>
              </a:solidFill>
              <a:uFill>
                <a:solidFill>
                  <a:srgbClr val="FFFFFF"/>
                </a:solidFill>
              </a:uFill>
              <a:latin typeface="Arial"/>
            </a:endParaRPr>
          </a:p>
        </p:txBody>
      </p:sp>
      <p:sp>
        <p:nvSpPr>
          <p:cNvPr id="308" name="CustomShape 2"/>
          <p:cNvSpPr/>
          <p:nvPr/>
        </p:nvSpPr>
        <p:spPr>
          <a:xfrm>
            <a:off x="720000" y="1728000"/>
            <a:ext cx="568800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alimentação equilibrada e o repouso são para isso elementos fundamentais.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O trabalho de pé, durante longas horas, provoca inegável cansaço, deprime e abala a saúde.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Impõem-se por isso dormir o suficiente.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Está provado que nada é capaz de substituir o sono na recuperação das energias perdidas em trabalho</a:t>
            </a:r>
            <a:endParaRPr lang="pt-PT" sz="1800" b="0" strike="noStrike" spc="-1">
              <a:solidFill>
                <a:srgbClr val="000000"/>
              </a:solidFill>
              <a:uFill>
                <a:solidFill>
                  <a:srgbClr val="FFFFFF"/>
                </a:solidFill>
              </a:uFill>
              <a:latin typeface="Arial"/>
            </a:endParaRPr>
          </a:p>
        </p:txBody>
      </p:sp>
      <p:sp>
        <p:nvSpPr>
          <p:cNvPr id="309"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 calcmode="discrete" valueType="clr">
                                      <p:cBhvr additive="repl">
                                        <p:cTn id="7" dur="80"/>
                                        <p:tgtEl>
                                          <p:spTgt spid="307"/>
                                        </p:tgtEl>
                                        <p:attrNameLst>
                                          <p:attrName/>
                                        </p:attrNameLst>
                                      </p:cBhvr>
                                      <p:tavLst>
                                        <p:tav tm="0">
                                          <p:val>
                                            <p:strVal val="rgb(122,21,-22)"/>
                                          </p:val>
                                        </p:tav>
                                        <p:tav tm="50000">
                                          <p:val>
                                            <p:strVal val="rgb(3,-120,-21)"/>
                                          </p:val>
                                        </p:tav>
                                      </p:tavLst>
                                    </p:anim>
                                    <p:anim calcmode="discrete" valueType="clr">
                                      <p:cBhvr additive="repl">
                                        <p:cTn id="8" dur="80"/>
                                        <p:tgtEl>
                                          <p:spTgt spid="307"/>
                                        </p:tgtEl>
                                        <p:attrNameLst>
                                          <p:attrName/>
                                        </p:attrNameLst>
                                      </p:cBhvr>
                                      <p:tavLst>
                                        <p:tav tm="0">
                                          <p:val>
                                            <p:strVal val="rgb(122,21,-22)"/>
                                          </p:val>
                                        </p:tav>
                                        <p:tav tm="50000">
                                          <p:val>
                                            <p:strVal val="rgb(3,-120,-21)"/>
                                          </p:val>
                                        </p:tav>
                                      </p:tavLst>
                                    </p:anim>
                                    <p:set>
                                      <p:cBhvr>
                                        <p:cTn id="9" dur="80"/>
                                        <p:tgtEl>
                                          <p:spTgt spid="30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08"/>
                                        </p:tgtEl>
                                        <p:attrNameLst>
                                          <p:attrName>style.visibility</p:attrName>
                                        </p:attrNameLst>
                                      </p:cBhvr>
                                      <p:to>
                                        <p:strVal val="visible"/>
                                      </p:to>
                                    </p:set>
                                    <p:anim calcmode="discrete" valueType="clr">
                                      <p:cBhvr additive="repl">
                                        <p:cTn id="13" dur="80"/>
                                        <p:tgtEl>
                                          <p:spTgt spid="308"/>
                                        </p:tgtEl>
                                        <p:attrNameLst>
                                          <p:attrName/>
                                        </p:attrNameLst>
                                      </p:cBhvr>
                                      <p:tavLst>
                                        <p:tav tm="0">
                                          <p:val>
                                            <p:strVal val="rgb(122,21,-22)"/>
                                          </p:val>
                                        </p:tav>
                                        <p:tav tm="50000">
                                          <p:val>
                                            <p:strVal val="rgb(3,-120,-21)"/>
                                          </p:val>
                                        </p:tav>
                                      </p:tavLst>
                                    </p:anim>
                                    <p:anim calcmode="discrete" valueType="clr">
                                      <p:cBhvr additive="repl">
                                        <p:cTn id="14" dur="80"/>
                                        <p:tgtEl>
                                          <p:spTgt spid="308"/>
                                        </p:tgtEl>
                                        <p:attrNameLst>
                                          <p:attrName/>
                                        </p:attrNameLst>
                                      </p:cBhvr>
                                      <p:tavLst>
                                        <p:tav tm="0">
                                          <p:val>
                                            <p:strVal val="rgb(122,21,-22)"/>
                                          </p:val>
                                        </p:tav>
                                        <p:tav tm="50000">
                                          <p:val>
                                            <p:strVal val="rgb(3,-120,-21)"/>
                                          </p:val>
                                        </p:tav>
                                      </p:tavLst>
                                    </p:anim>
                                    <p:set>
                                      <p:cBhvr>
                                        <p:cTn id="15" dur="80"/>
                                        <p:tgtEl>
                                          <p:spTgt spid="30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2"/>
          <p:cNvPicPr/>
          <p:nvPr/>
        </p:nvPicPr>
        <p:blipFill>
          <a:blip r:embed="rId3"/>
          <a:stretch/>
        </p:blipFill>
        <p:spPr>
          <a:xfrm>
            <a:off x="6192000" y="2232000"/>
            <a:ext cx="2285640" cy="3024360"/>
          </a:xfrm>
          <a:prstGeom prst="rect">
            <a:avLst/>
          </a:prstGeom>
          <a:ln w="190440">
            <a:solidFill>
              <a:srgbClr val="FFFFFF"/>
            </a:solidFill>
            <a:round/>
          </a:ln>
          <a:effectLst>
            <a:outerShdw dist="12429" dir="11400479">
              <a:srgbClr val="000000">
                <a:alpha val="33000"/>
              </a:srgbClr>
            </a:outerShdw>
          </a:effectLst>
        </p:spPr>
      </p:pic>
      <p:sp>
        <p:nvSpPr>
          <p:cNvPr id="311" name="CustomShape 1"/>
          <p:cNvSpPr/>
          <p:nvPr/>
        </p:nvSpPr>
        <p:spPr>
          <a:xfrm>
            <a:off x="1641240" y="577800"/>
            <a:ext cx="5558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3200" b="1" strike="noStrike" spc="-1">
                <a:solidFill>
                  <a:srgbClr val="FF095D"/>
                </a:solidFill>
                <a:uFill>
                  <a:solidFill>
                    <a:srgbClr val="FFFFFF"/>
                  </a:solidFill>
                </a:uFill>
                <a:latin typeface="Calibri"/>
              </a:rPr>
              <a:t> Asseio e boa apresentação</a:t>
            </a:r>
            <a:endParaRPr lang="pt-PT" sz="1800" b="0" strike="noStrike" spc="-1">
              <a:solidFill>
                <a:srgbClr val="000000"/>
              </a:solidFill>
              <a:uFill>
                <a:solidFill>
                  <a:srgbClr val="FFFFFF"/>
                </a:solidFill>
              </a:uFill>
              <a:latin typeface="Arial"/>
            </a:endParaRPr>
          </a:p>
        </p:txBody>
      </p:sp>
      <p:sp>
        <p:nvSpPr>
          <p:cNvPr id="312" name="CustomShape 2"/>
          <p:cNvSpPr/>
          <p:nvPr/>
        </p:nvSpPr>
        <p:spPr>
          <a:xfrm>
            <a:off x="936000" y="1635120"/>
            <a:ext cx="455256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São duas qualidades que se completam e que o profissional de mesa devera possuir em alto grau.</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O empregado de mesa lida constantemente com alimentos, a limpeza é por isso, da máxima importância e nada lhe pode dar maior moral que o sentimento intimo de asseio e frescura. </a:t>
            </a:r>
            <a:endParaRPr lang="pt-PT" sz="1800" b="0" strike="noStrike" spc="-1">
              <a:solidFill>
                <a:srgbClr val="000000"/>
              </a:solidFill>
              <a:uFill>
                <a:solidFill>
                  <a:srgbClr val="FFFFFF"/>
                </a:solidFill>
              </a:uFill>
              <a:latin typeface="Arial"/>
            </a:endParaRPr>
          </a:p>
        </p:txBody>
      </p:sp>
      <p:sp>
        <p:nvSpPr>
          <p:cNvPr id="313"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 calcmode="discrete" valueType="clr">
                                      <p:cBhvr additive="repl">
                                        <p:cTn id="7" dur="80"/>
                                        <p:tgtEl>
                                          <p:spTgt spid="311"/>
                                        </p:tgtEl>
                                        <p:attrNameLst>
                                          <p:attrName/>
                                        </p:attrNameLst>
                                      </p:cBhvr>
                                      <p:tavLst>
                                        <p:tav tm="0">
                                          <p:val>
                                            <p:strVal val="rgb(122,21,-22)"/>
                                          </p:val>
                                        </p:tav>
                                        <p:tav tm="50000">
                                          <p:val>
                                            <p:strVal val="rgb(3,-120,-21)"/>
                                          </p:val>
                                        </p:tav>
                                      </p:tavLst>
                                    </p:anim>
                                    <p:anim calcmode="discrete" valueType="clr">
                                      <p:cBhvr additive="repl">
                                        <p:cTn id="8" dur="80"/>
                                        <p:tgtEl>
                                          <p:spTgt spid="311"/>
                                        </p:tgtEl>
                                        <p:attrNameLst>
                                          <p:attrName/>
                                        </p:attrNameLst>
                                      </p:cBhvr>
                                      <p:tavLst>
                                        <p:tav tm="0">
                                          <p:val>
                                            <p:strVal val="rgb(122,21,-22)"/>
                                          </p:val>
                                        </p:tav>
                                        <p:tav tm="50000">
                                          <p:val>
                                            <p:strVal val="rgb(3,-120,-21)"/>
                                          </p:val>
                                        </p:tav>
                                      </p:tavLst>
                                    </p:anim>
                                    <p:set>
                                      <p:cBhvr>
                                        <p:cTn id="9" dur="80"/>
                                        <p:tgtEl>
                                          <p:spTgt spid="31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12"/>
                                        </p:tgtEl>
                                        <p:attrNameLst>
                                          <p:attrName>style.visibility</p:attrName>
                                        </p:attrNameLst>
                                      </p:cBhvr>
                                      <p:to>
                                        <p:strVal val="visible"/>
                                      </p:to>
                                    </p:set>
                                    <p:anim calcmode="discrete" valueType="clr">
                                      <p:cBhvr additive="repl">
                                        <p:cTn id="13" dur="80"/>
                                        <p:tgtEl>
                                          <p:spTgt spid="312"/>
                                        </p:tgtEl>
                                        <p:attrNameLst>
                                          <p:attrName/>
                                        </p:attrNameLst>
                                      </p:cBhvr>
                                      <p:tavLst>
                                        <p:tav tm="0">
                                          <p:val>
                                            <p:strVal val="rgb(122,21,-22)"/>
                                          </p:val>
                                        </p:tav>
                                        <p:tav tm="50000">
                                          <p:val>
                                            <p:strVal val="rgb(3,-120,-21)"/>
                                          </p:val>
                                        </p:tav>
                                      </p:tavLst>
                                    </p:anim>
                                    <p:anim calcmode="discrete" valueType="clr">
                                      <p:cBhvr additive="repl">
                                        <p:cTn id="14" dur="80"/>
                                        <p:tgtEl>
                                          <p:spTgt spid="312"/>
                                        </p:tgtEl>
                                        <p:attrNameLst>
                                          <p:attrName/>
                                        </p:attrNameLst>
                                      </p:cBhvr>
                                      <p:tavLst>
                                        <p:tav tm="0">
                                          <p:val>
                                            <p:strVal val="rgb(122,21,-22)"/>
                                          </p:val>
                                        </p:tav>
                                        <p:tav tm="50000">
                                          <p:val>
                                            <p:strVal val="rgb(3,-120,-21)"/>
                                          </p:val>
                                        </p:tav>
                                      </p:tavLst>
                                    </p:anim>
                                    <p:set>
                                      <p:cBhvr>
                                        <p:cTn id="15" dur="80"/>
                                        <p:tgtEl>
                                          <p:spTgt spid="31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2016000" y="574200"/>
            <a:ext cx="4910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Asseio e boa apresentação</a:t>
            </a:r>
            <a:endParaRPr lang="pt-PT" sz="1800" b="0" strike="noStrike" spc="-1">
              <a:solidFill>
                <a:srgbClr val="000000"/>
              </a:solidFill>
              <a:uFill>
                <a:solidFill>
                  <a:srgbClr val="FFFFFF"/>
                </a:solidFill>
              </a:uFill>
              <a:latin typeface="Arial"/>
            </a:endParaRPr>
          </a:p>
        </p:txBody>
      </p:sp>
      <p:sp>
        <p:nvSpPr>
          <p:cNvPr id="315" name="CustomShape 2"/>
          <p:cNvSpPr/>
          <p:nvPr/>
        </p:nvSpPr>
        <p:spPr>
          <a:xfrm>
            <a:off x="1080000" y="1664640"/>
            <a:ext cx="345600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Mãos e unhas limpas são um imperativo para todo empregado de mesa, como indicadores do seu asseio corporal.</a:t>
            </a:r>
            <a:endParaRPr lang="pt-PT" sz="1800" b="0" strike="noStrike" spc="-1">
              <a:solidFill>
                <a:srgbClr val="000000"/>
              </a:solidFill>
              <a:uFill>
                <a:solidFill>
                  <a:srgbClr val="FFFFFF"/>
                </a:solidFill>
              </a:uFill>
              <a:latin typeface="Arial"/>
            </a:endParaRPr>
          </a:p>
        </p:txBody>
      </p:sp>
      <p:pic>
        <p:nvPicPr>
          <p:cNvPr id="316" name="Picture 2"/>
          <p:cNvPicPr/>
          <p:nvPr/>
        </p:nvPicPr>
        <p:blipFill>
          <a:blip r:embed="rId3"/>
          <a:stretch/>
        </p:blipFill>
        <p:spPr>
          <a:xfrm>
            <a:off x="4896000" y="2048040"/>
            <a:ext cx="3800520" cy="3207960"/>
          </a:xfrm>
          <a:prstGeom prst="rect">
            <a:avLst/>
          </a:prstGeom>
          <a:ln>
            <a:noFill/>
          </a:ln>
        </p:spPr>
      </p:pic>
      <p:pic>
        <p:nvPicPr>
          <p:cNvPr id="317" name="Picture 4"/>
          <p:cNvPicPr/>
          <p:nvPr/>
        </p:nvPicPr>
        <p:blipFill>
          <a:blip r:embed="rId4"/>
          <a:stretch/>
        </p:blipFill>
        <p:spPr>
          <a:xfrm>
            <a:off x="2664000" y="3848040"/>
            <a:ext cx="1571400" cy="2199960"/>
          </a:xfrm>
          <a:prstGeom prst="rect">
            <a:avLst/>
          </a:prstGeom>
          <a:ln w="127080">
            <a:solidFill>
              <a:srgbClr val="000000"/>
            </a:solidFill>
            <a:miter/>
          </a:ln>
          <a:effectLst>
            <a:outerShdw dist="50402" dir="2700000">
              <a:srgbClr val="000000">
                <a:alpha val="40000"/>
              </a:srgbClr>
            </a:outerShdw>
          </a:effectLst>
        </p:spPr>
      </p:pic>
      <p:sp>
        <p:nvSpPr>
          <p:cNvPr id="318" name="CustomShape 3"/>
          <p:cNvSpPr/>
          <p:nvPr/>
        </p:nvSpPr>
        <p:spPr>
          <a:xfrm>
            <a:off x="43200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discrete" valueType="clr">
                                      <p:cBhvr additive="repl">
                                        <p:cTn id="7" dur="80"/>
                                        <p:tgtEl>
                                          <p:spTgt spid="314"/>
                                        </p:tgtEl>
                                        <p:attrNameLst>
                                          <p:attrName/>
                                        </p:attrNameLst>
                                      </p:cBhvr>
                                      <p:tavLst>
                                        <p:tav tm="0">
                                          <p:val>
                                            <p:strVal val="rgb(122,21,-22)"/>
                                          </p:val>
                                        </p:tav>
                                        <p:tav tm="50000">
                                          <p:val>
                                            <p:strVal val="rgb(3,-120,-21)"/>
                                          </p:val>
                                        </p:tav>
                                      </p:tavLst>
                                    </p:anim>
                                    <p:anim calcmode="discrete" valueType="clr">
                                      <p:cBhvr additive="repl">
                                        <p:cTn id="8" dur="80"/>
                                        <p:tgtEl>
                                          <p:spTgt spid="314"/>
                                        </p:tgtEl>
                                        <p:attrNameLst>
                                          <p:attrName/>
                                        </p:attrNameLst>
                                      </p:cBhvr>
                                      <p:tavLst>
                                        <p:tav tm="0">
                                          <p:val>
                                            <p:strVal val="rgb(122,21,-22)"/>
                                          </p:val>
                                        </p:tav>
                                        <p:tav tm="50000">
                                          <p:val>
                                            <p:strVal val="rgb(3,-120,-21)"/>
                                          </p:val>
                                        </p:tav>
                                      </p:tavLst>
                                    </p:anim>
                                    <p:set>
                                      <p:cBhvr>
                                        <p:cTn id="9" dur="80"/>
                                        <p:tgtEl>
                                          <p:spTgt spid="31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15"/>
                                        </p:tgtEl>
                                        <p:attrNameLst>
                                          <p:attrName>style.visibility</p:attrName>
                                        </p:attrNameLst>
                                      </p:cBhvr>
                                      <p:to>
                                        <p:strVal val="visible"/>
                                      </p:to>
                                    </p:set>
                                    <p:anim calcmode="discrete" valueType="clr">
                                      <p:cBhvr additive="repl">
                                        <p:cTn id="13" dur="80"/>
                                        <p:tgtEl>
                                          <p:spTgt spid="315"/>
                                        </p:tgtEl>
                                        <p:attrNameLst>
                                          <p:attrName/>
                                        </p:attrNameLst>
                                      </p:cBhvr>
                                      <p:tavLst>
                                        <p:tav tm="0">
                                          <p:val>
                                            <p:strVal val="rgb(122,21,-22)"/>
                                          </p:val>
                                        </p:tav>
                                        <p:tav tm="50000">
                                          <p:val>
                                            <p:strVal val="rgb(3,-120,-21)"/>
                                          </p:val>
                                        </p:tav>
                                      </p:tavLst>
                                    </p:anim>
                                    <p:anim calcmode="discrete" valueType="clr">
                                      <p:cBhvr additive="repl">
                                        <p:cTn id="14" dur="80"/>
                                        <p:tgtEl>
                                          <p:spTgt spid="315"/>
                                        </p:tgtEl>
                                        <p:attrNameLst>
                                          <p:attrName/>
                                        </p:attrNameLst>
                                      </p:cBhvr>
                                      <p:tavLst>
                                        <p:tav tm="0">
                                          <p:val>
                                            <p:strVal val="rgb(122,21,-22)"/>
                                          </p:val>
                                        </p:tav>
                                        <p:tav tm="50000">
                                          <p:val>
                                            <p:strVal val="rgb(3,-120,-21)"/>
                                          </p:val>
                                        </p:tav>
                                      </p:tavLst>
                                    </p:anim>
                                    <p:set>
                                      <p:cBhvr>
                                        <p:cTn id="15" dur="80"/>
                                        <p:tgtEl>
                                          <p:spTgt spid="31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Picture 6"/>
          <p:cNvPicPr/>
          <p:nvPr/>
        </p:nvPicPr>
        <p:blipFill>
          <a:blip r:embed="rId3"/>
          <a:stretch/>
        </p:blipFill>
        <p:spPr>
          <a:xfrm>
            <a:off x="4204440" y="3960000"/>
            <a:ext cx="2347560" cy="2441880"/>
          </a:xfrm>
          <a:prstGeom prst="rect">
            <a:avLst/>
          </a:prstGeom>
          <a:ln>
            <a:noFill/>
          </a:ln>
        </p:spPr>
      </p:pic>
      <p:sp>
        <p:nvSpPr>
          <p:cNvPr id="320" name="CustomShape 1"/>
          <p:cNvSpPr/>
          <p:nvPr/>
        </p:nvSpPr>
        <p:spPr>
          <a:xfrm>
            <a:off x="2088000" y="574200"/>
            <a:ext cx="482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Asseio e boa apresentação</a:t>
            </a:r>
            <a:endParaRPr lang="pt-PT" sz="1800" b="0" strike="noStrike" spc="-1">
              <a:solidFill>
                <a:srgbClr val="000000"/>
              </a:solidFill>
              <a:uFill>
                <a:solidFill>
                  <a:srgbClr val="FFFFFF"/>
                </a:solidFill>
              </a:uFill>
              <a:latin typeface="Arial"/>
            </a:endParaRPr>
          </a:p>
        </p:txBody>
      </p:sp>
      <p:sp>
        <p:nvSpPr>
          <p:cNvPr id="321" name="CustomShape 2"/>
          <p:cNvSpPr/>
          <p:nvPr/>
        </p:nvSpPr>
        <p:spPr>
          <a:xfrm>
            <a:off x="504000" y="1613520"/>
            <a:ext cx="590400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É natural e certo que os clientes fogem da casa onde o pessoal não brilha pela limpeza. A barba feita diariamente, é um requisito importante pelas convenções colectivas de trabalho.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Um banho diário é o ideal.</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Dentes lavados no fim das refeições, evitando assim o maus hálito o que é desagradável. </a:t>
            </a:r>
            <a:endParaRPr lang="pt-PT" sz="1800" b="0" strike="noStrike" spc="-1">
              <a:solidFill>
                <a:srgbClr val="000000"/>
              </a:solidFill>
              <a:uFill>
                <a:solidFill>
                  <a:srgbClr val="FFFFFF"/>
                </a:solidFill>
              </a:uFill>
              <a:latin typeface="Arial"/>
            </a:endParaRPr>
          </a:p>
        </p:txBody>
      </p:sp>
      <p:pic>
        <p:nvPicPr>
          <p:cNvPr id="322" name="Picture 2"/>
          <p:cNvPicPr/>
          <p:nvPr/>
        </p:nvPicPr>
        <p:blipFill>
          <a:blip r:embed="rId4"/>
          <a:stretch/>
        </p:blipFill>
        <p:spPr>
          <a:xfrm>
            <a:off x="6696000" y="1751400"/>
            <a:ext cx="1999800" cy="2928600"/>
          </a:xfrm>
          <a:prstGeom prst="rect">
            <a:avLst/>
          </a:prstGeom>
          <a:ln>
            <a:noFill/>
          </a:ln>
        </p:spPr>
      </p:pic>
      <p:sp>
        <p:nvSpPr>
          <p:cNvPr id="323" name="CustomShape 3"/>
          <p:cNvSpPr/>
          <p:nvPr/>
        </p:nvSpPr>
        <p:spPr>
          <a:xfrm>
            <a:off x="504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 calcmode="discrete" valueType="clr">
                                      <p:cBhvr additive="repl">
                                        <p:cTn id="7" dur="80"/>
                                        <p:tgtEl>
                                          <p:spTgt spid="320"/>
                                        </p:tgtEl>
                                        <p:attrNameLst>
                                          <p:attrName/>
                                        </p:attrNameLst>
                                      </p:cBhvr>
                                      <p:tavLst>
                                        <p:tav tm="0">
                                          <p:val>
                                            <p:strVal val="rgb(122,21,-22)"/>
                                          </p:val>
                                        </p:tav>
                                        <p:tav tm="50000">
                                          <p:val>
                                            <p:strVal val="rgb(3,-120,-21)"/>
                                          </p:val>
                                        </p:tav>
                                      </p:tavLst>
                                    </p:anim>
                                    <p:anim calcmode="discrete" valueType="clr">
                                      <p:cBhvr additive="repl">
                                        <p:cTn id="8" dur="80"/>
                                        <p:tgtEl>
                                          <p:spTgt spid="320"/>
                                        </p:tgtEl>
                                        <p:attrNameLst>
                                          <p:attrName/>
                                        </p:attrNameLst>
                                      </p:cBhvr>
                                      <p:tavLst>
                                        <p:tav tm="0">
                                          <p:val>
                                            <p:strVal val="rgb(122,21,-22)"/>
                                          </p:val>
                                        </p:tav>
                                        <p:tav tm="50000">
                                          <p:val>
                                            <p:strVal val="rgb(3,-120,-21)"/>
                                          </p:val>
                                        </p:tav>
                                      </p:tavLst>
                                    </p:anim>
                                    <p:set>
                                      <p:cBhvr>
                                        <p:cTn id="9" dur="80"/>
                                        <p:tgtEl>
                                          <p:spTgt spid="320"/>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21"/>
                                        </p:tgtEl>
                                        <p:attrNameLst>
                                          <p:attrName>style.visibility</p:attrName>
                                        </p:attrNameLst>
                                      </p:cBhvr>
                                      <p:to>
                                        <p:strVal val="visible"/>
                                      </p:to>
                                    </p:set>
                                    <p:anim calcmode="discrete" valueType="clr">
                                      <p:cBhvr additive="repl">
                                        <p:cTn id="13" dur="80"/>
                                        <p:tgtEl>
                                          <p:spTgt spid="321"/>
                                        </p:tgtEl>
                                        <p:attrNameLst>
                                          <p:attrName/>
                                        </p:attrNameLst>
                                      </p:cBhvr>
                                      <p:tavLst>
                                        <p:tav tm="0">
                                          <p:val>
                                            <p:strVal val="rgb(122,21,-22)"/>
                                          </p:val>
                                        </p:tav>
                                        <p:tav tm="50000">
                                          <p:val>
                                            <p:strVal val="rgb(3,-120,-21)"/>
                                          </p:val>
                                        </p:tav>
                                      </p:tavLst>
                                    </p:anim>
                                    <p:anim calcmode="discrete" valueType="clr">
                                      <p:cBhvr additive="repl">
                                        <p:cTn id="14" dur="80"/>
                                        <p:tgtEl>
                                          <p:spTgt spid="321"/>
                                        </p:tgtEl>
                                        <p:attrNameLst>
                                          <p:attrName/>
                                        </p:attrNameLst>
                                      </p:cBhvr>
                                      <p:tavLst>
                                        <p:tav tm="0">
                                          <p:val>
                                            <p:strVal val="rgb(122,21,-22)"/>
                                          </p:val>
                                        </p:tav>
                                        <p:tav tm="50000">
                                          <p:val>
                                            <p:strVal val="rgb(3,-120,-21)"/>
                                          </p:val>
                                        </p:tav>
                                      </p:tavLst>
                                    </p:anim>
                                    <p:set>
                                      <p:cBhvr>
                                        <p:cTn id="15" dur="80"/>
                                        <p:tgtEl>
                                          <p:spTgt spid="32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1440000" y="574200"/>
            <a:ext cx="6048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Asseio e boa apresentação</a:t>
            </a:r>
            <a:endParaRPr lang="pt-PT" sz="1800" b="0" strike="noStrike" spc="-1">
              <a:solidFill>
                <a:srgbClr val="000000"/>
              </a:solidFill>
              <a:uFill>
                <a:solidFill>
                  <a:srgbClr val="FFFFFF"/>
                </a:solidFill>
              </a:uFill>
              <a:latin typeface="Arial"/>
            </a:endParaRPr>
          </a:p>
        </p:txBody>
      </p:sp>
      <p:sp>
        <p:nvSpPr>
          <p:cNvPr id="325" name="CustomShape 2"/>
          <p:cNvSpPr/>
          <p:nvPr/>
        </p:nvSpPr>
        <p:spPr>
          <a:xfrm>
            <a:off x="720000" y="1800000"/>
            <a:ext cx="453600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Abolir os perfumes sempre impróprios para os homens que trabalhem numa sala de refeições.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As empregadas devem, também, evitar o seu emprego abusivo e reduzir ao indispensável o uso de cremes e pinturas faciais. Só o bastante para dar um aspecto agradável e de frescura.</a:t>
            </a:r>
            <a:endParaRPr lang="pt-PT" sz="1800" b="0" strike="noStrike" spc="-1">
              <a:solidFill>
                <a:srgbClr val="000000"/>
              </a:solidFill>
              <a:uFill>
                <a:solidFill>
                  <a:srgbClr val="FFFFFF"/>
                </a:solidFill>
              </a:uFill>
              <a:latin typeface="Arial"/>
            </a:endParaRPr>
          </a:p>
        </p:txBody>
      </p:sp>
      <p:pic>
        <p:nvPicPr>
          <p:cNvPr id="326" name="Picture 2"/>
          <p:cNvPicPr/>
          <p:nvPr/>
        </p:nvPicPr>
        <p:blipFill>
          <a:blip r:embed="rId3"/>
          <a:stretch/>
        </p:blipFill>
        <p:spPr>
          <a:xfrm>
            <a:off x="5472000" y="2088000"/>
            <a:ext cx="3024000" cy="3024000"/>
          </a:xfrm>
          <a:prstGeom prst="rect">
            <a:avLst/>
          </a:prstGeom>
          <a:ln w="190440">
            <a:solidFill>
              <a:srgbClr val="FFFFFF"/>
            </a:solidFill>
            <a:round/>
          </a:ln>
          <a:effectLst>
            <a:outerShdw dist="12429" dir="11400479">
              <a:srgbClr val="000000">
                <a:alpha val="33000"/>
              </a:srgbClr>
            </a:outerShdw>
          </a:effectLst>
        </p:spPr>
      </p:pic>
      <p:sp>
        <p:nvSpPr>
          <p:cNvPr id="327" name="CustomShape 3"/>
          <p:cNvSpPr/>
          <p:nvPr/>
        </p:nvSpPr>
        <p:spPr>
          <a:xfrm>
            <a:off x="429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discrete" valueType="clr">
                                      <p:cBhvr additive="repl">
                                        <p:cTn id="7" dur="80"/>
                                        <p:tgtEl>
                                          <p:spTgt spid="324"/>
                                        </p:tgtEl>
                                        <p:attrNameLst>
                                          <p:attrName/>
                                        </p:attrNameLst>
                                      </p:cBhvr>
                                      <p:tavLst>
                                        <p:tav tm="0">
                                          <p:val>
                                            <p:strVal val="rgb(122,21,-22)"/>
                                          </p:val>
                                        </p:tav>
                                        <p:tav tm="50000">
                                          <p:val>
                                            <p:strVal val="rgb(3,-120,-21)"/>
                                          </p:val>
                                        </p:tav>
                                      </p:tavLst>
                                    </p:anim>
                                    <p:anim calcmode="discrete" valueType="clr">
                                      <p:cBhvr additive="repl">
                                        <p:cTn id="8" dur="80"/>
                                        <p:tgtEl>
                                          <p:spTgt spid="324"/>
                                        </p:tgtEl>
                                        <p:attrNameLst>
                                          <p:attrName/>
                                        </p:attrNameLst>
                                      </p:cBhvr>
                                      <p:tavLst>
                                        <p:tav tm="0">
                                          <p:val>
                                            <p:strVal val="rgb(122,21,-22)"/>
                                          </p:val>
                                        </p:tav>
                                        <p:tav tm="50000">
                                          <p:val>
                                            <p:strVal val="rgb(3,-120,-21)"/>
                                          </p:val>
                                        </p:tav>
                                      </p:tavLst>
                                    </p:anim>
                                    <p:set>
                                      <p:cBhvr>
                                        <p:cTn id="9" dur="80"/>
                                        <p:tgtEl>
                                          <p:spTgt spid="32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25"/>
                                        </p:tgtEl>
                                        <p:attrNameLst>
                                          <p:attrName>style.visibility</p:attrName>
                                        </p:attrNameLst>
                                      </p:cBhvr>
                                      <p:to>
                                        <p:strVal val="visible"/>
                                      </p:to>
                                    </p:set>
                                    <p:anim calcmode="discrete" valueType="clr">
                                      <p:cBhvr additive="repl">
                                        <p:cTn id="13" dur="80"/>
                                        <p:tgtEl>
                                          <p:spTgt spid="325"/>
                                        </p:tgtEl>
                                        <p:attrNameLst>
                                          <p:attrName/>
                                        </p:attrNameLst>
                                      </p:cBhvr>
                                      <p:tavLst>
                                        <p:tav tm="0">
                                          <p:val>
                                            <p:strVal val="rgb(122,21,-22)"/>
                                          </p:val>
                                        </p:tav>
                                        <p:tav tm="50000">
                                          <p:val>
                                            <p:strVal val="rgb(3,-120,-21)"/>
                                          </p:val>
                                        </p:tav>
                                      </p:tavLst>
                                    </p:anim>
                                    <p:anim calcmode="discrete" valueType="clr">
                                      <p:cBhvr additive="repl">
                                        <p:cTn id="14" dur="80"/>
                                        <p:tgtEl>
                                          <p:spTgt spid="325"/>
                                        </p:tgtEl>
                                        <p:attrNameLst>
                                          <p:attrName/>
                                        </p:attrNameLst>
                                      </p:cBhvr>
                                      <p:tavLst>
                                        <p:tav tm="0">
                                          <p:val>
                                            <p:strVal val="rgb(122,21,-22)"/>
                                          </p:val>
                                        </p:tav>
                                        <p:tav tm="50000">
                                          <p:val>
                                            <p:strVal val="rgb(3,-120,-21)"/>
                                          </p:val>
                                        </p:tav>
                                      </p:tavLst>
                                    </p:anim>
                                    <p:set>
                                      <p:cBhvr>
                                        <p:cTn id="15" dur="80"/>
                                        <p:tgtEl>
                                          <p:spTgt spid="32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1353240" y="648000"/>
            <a:ext cx="6566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30" name="CustomShape 2"/>
          <p:cNvSpPr/>
          <p:nvPr/>
        </p:nvSpPr>
        <p:spPr>
          <a:xfrm>
            <a:off x="576000" y="1440000"/>
            <a:ext cx="8066880" cy="496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Na sua fase inicial que fundamentalmente se reporta ao final do século XIX, com o aparecimento do comboio e em especial na primeira metade do século XX, o turismo foi uma actividade restrita às camadas mais abastadas da população, facto pelo qual as pessoas começaram a procurar comodidade, preocupando-se pouco com o preço.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Começaram portanto nessa época a proliferar por toda à parte, unidades hoteleiras de temporada recreativa ou termal e ainda de montanha, praia, etc., que ofereciam serviço de alta qualidade, especialmente com base no número abundante de pessoal, dada a facilidade de recrutamento de mão-de-obra dócil e barata.</a:t>
            </a:r>
            <a:endParaRPr lang="pt-PT" sz="1800" b="0" strike="noStrike" spc="-1">
              <a:solidFill>
                <a:srgbClr val="000000"/>
              </a:solidFill>
              <a:uFill>
                <a:solidFill>
                  <a:srgbClr val="FFFFFF"/>
                </a:solidFill>
              </a:uFill>
              <a:latin typeface="Arial"/>
            </a:endParaRPr>
          </a:p>
        </p:txBody>
      </p:sp>
      <p:sp>
        <p:nvSpPr>
          <p:cNvPr id="131"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discrete" valueType="clr">
                                      <p:cBhvr additive="repl">
                                        <p:cTn id="7" dur="80"/>
                                        <p:tgtEl>
                                          <p:spTgt spid="129"/>
                                        </p:tgtEl>
                                        <p:attrNameLst>
                                          <p:attrName/>
                                        </p:attrNameLst>
                                      </p:cBhvr>
                                      <p:tavLst>
                                        <p:tav tm="0">
                                          <p:val>
                                            <p:strVal val="rgb(122,21,-22)"/>
                                          </p:val>
                                        </p:tav>
                                        <p:tav tm="50000">
                                          <p:val>
                                            <p:strVal val="rgb(3,-120,-21)"/>
                                          </p:val>
                                        </p:tav>
                                      </p:tavLst>
                                    </p:anim>
                                    <p:anim calcmode="discrete" valueType="clr">
                                      <p:cBhvr additive="repl">
                                        <p:cTn id="8" dur="80"/>
                                        <p:tgtEl>
                                          <p:spTgt spid="129"/>
                                        </p:tgtEl>
                                        <p:attrNameLst>
                                          <p:attrName/>
                                        </p:attrNameLst>
                                      </p:cBhvr>
                                      <p:tavLst>
                                        <p:tav tm="0">
                                          <p:val>
                                            <p:strVal val="rgb(122,21,-22)"/>
                                          </p:val>
                                        </p:tav>
                                        <p:tav tm="50000">
                                          <p:val>
                                            <p:strVal val="rgb(3,-120,-21)"/>
                                          </p:val>
                                        </p:tav>
                                      </p:tavLst>
                                    </p:anim>
                                    <p:set>
                                      <p:cBhvr>
                                        <p:cTn id="9" dur="80"/>
                                        <p:tgtEl>
                                          <p:spTgt spid="129"/>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30"/>
                                        </p:tgtEl>
                                        <p:attrNameLst>
                                          <p:attrName>style.visibility</p:attrName>
                                        </p:attrNameLst>
                                      </p:cBhvr>
                                      <p:to>
                                        <p:strVal val="visible"/>
                                      </p:to>
                                    </p:set>
                                    <p:anim calcmode="discrete" valueType="clr">
                                      <p:cBhvr additive="repl">
                                        <p:cTn id="13" dur="80"/>
                                        <p:tgtEl>
                                          <p:spTgt spid="130"/>
                                        </p:tgtEl>
                                        <p:attrNameLst>
                                          <p:attrName/>
                                        </p:attrNameLst>
                                      </p:cBhvr>
                                      <p:tavLst>
                                        <p:tav tm="0">
                                          <p:val>
                                            <p:strVal val="rgb(122,21,-22)"/>
                                          </p:val>
                                        </p:tav>
                                        <p:tav tm="50000">
                                          <p:val>
                                            <p:strVal val="rgb(3,-120,-21)"/>
                                          </p:val>
                                        </p:tav>
                                      </p:tavLst>
                                    </p:anim>
                                    <p:anim calcmode="discrete" valueType="clr">
                                      <p:cBhvr additive="repl">
                                        <p:cTn id="14" dur="80"/>
                                        <p:tgtEl>
                                          <p:spTgt spid="130"/>
                                        </p:tgtEl>
                                        <p:attrNameLst>
                                          <p:attrName/>
                                        </p:attrNameLst>
                                      </p:cBhvr>
                                      <p:tavLst>
                                        <p:tav tm="0">
                                          <p:val>
                                            <p:strVal val="rgb(122,21,-22)"/>
                                          </p:val>
                                        </p:tav>
                                        <p:tav tm="50000">
                                          <p:val>
                                            <p:strVal val="rgb(3,-120,-21)"/>
                                          </p:val>
                                        </p:tav>
                                      </p:tavLst>
                                    </p:anim>
                                    <p:set>
                                      <p:cBhvr>
                                        <p:cTn id="15" dur="80"/>
                                        <p:tgtEl>
                                          <p:spTgt spid="13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Picture 4"/>
          <p:cNvPicPr/>
          <p:nvPr/>
        </p:nvPicPr>
        <p:blipFill>
          <a:blip r:embed="rId3"/>
          <a:stretch/>
        </p:blipFill>
        <p:spPr>
          <a:xfrm>
            <a:off x="4104000" y="2880000"/>
            <a:ext cx="2815560" cy="3350160"/>
          </a:xfrm>
          <a:prstGeom prst="rect">
            <a:avLst/>
          </a:prstGeom>
          <a:ln>
            <a:noFill/>
          </a:ln>
        </p:spPr>
      </p:pic>
      <p:sp>
        <p:nvSpPr>
          <p:cNvPr id="329" name="CustomShape 1"/>
          <p:cNvSpPr/>
          <p:nvPr/>
        </p:nvSpPr>
        <p:spPr>
          <a:xfrm>
            <a:off x="1353240" y="574200"/>
            <a:ext cx="6998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Hábitos agradáveis e boa apresentação</a:t>
            </a:r>
            <a:endParaRPr lang="pt-PT" sz="1800" b="0" strike="noStrike" spc="-1">
              <a:solidFill>
                <a:srgbClr val="000000"/>
              </a:solidFill>
              <a:uFill>
                <a:solidFill>
                  <a:srgbClr val="FFFFFF"/>
                </a:solidFill>
              </a:uFill>
              <a:latin typeface="Arial"/>
            </a:endParaRPr>
          </a:p>
        </p:txBody>
      </p:sp>
      <p:sp>
        <p:nvSpPr>
          <p:cNvPr id="330" name="CustomShape 2"/>
          <p:cNvSpPr/>
          <p:nvPr/>
        </p:nvSpPr>
        <p:spPr>
          <a:xfrm>
            <a:off x="631440" y="1440000"/>
            <a:ext cx="3616560" cy="49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Procurar evitar os hábitos grosseiros ou desagradáveis, porque afastam os clientes e os amigos, como esfregar ou esgravatar o nariz, coçar a cabeça, etc.</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Cuidado com o uso do lito, a sua utilização destina-se a facilitar o transporte das travessas e dos pratos quentes.</a:t>
            </a:r>
            <a:endParaRPr lang="pt-PT" sz="1800" b="0" strike="noStrike" spc="-1">
              <a:solidFill>
                <a:srgbClr val="000000"/>
              </a:solidFill>
              <a:uFill>
                <a:solidFill>
                  <a:srgbClr val="FFFFFF"/>
                </a:solidFill>
              </a:uFill>
              <a:latin typeface="Arial"/>
            </a:endParaRPr>
          </a:p>
        </p:txBody>
      </p:sp>
      <p:pic>
        <p:nvPicPr>
          <p:cNvPr id="331" name="Picture 2"/>
          <p:cNvPicPr/>
          <p:nvPr/>
        </p:nvPicPr>
        <p:blipFill>
          <a:blip r:embed="rId4"/>
          <a:stretch/>
        </p:blipFill>
        <p:spPr>
          <a:xfrm>
            <a:off x="6404760" y="1394640"/>
            <a:ext cx="2307240" cy="3357360"/>
          </a:xfrm>
          <a:prstGeom prst="rect">
            <a:avLst/>
          </a:prstGeom>
          <a:ln>
            <a:noFill/>
          </a:ln>
        </p:spPr>
      </p:pic>
      <p:sp>
        <p:nvSpPr>
          <p:cNvPr id="332" name="CustomShape 3"/>
          <p:cNvSpPr/>
          <p:nvPr/>
        </p:nvSpPr>
        <p:spPr>
          <a:xfrm>
            <a:off x="42984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discrete" valueType="clr">
                                      <p:cBhvr additive="repl">
                                        <p:cTn id="7" dur="80"/>
                                        <p:tgtEl>
                                          <p:spTgt spid="329"/>
                                        </p:tgtEl>
                                        <p:attrNameLst>
                                          <p:attrName/>
                                        </p:attrNameLst>
                                      </p:cBhvr>
                                      <p:tavLst>
                                        <p:tav tm="0">
                                          <p:val>
                                            <p:strVal val="rgb(122,21,-22)"/>
                                          </p:val>
                                        </p:tav>
                                        <p:tav tm="50000">
                                          <p:val>
                                            <p:strVal val="rgb(3,-120,-21)"/>
                                          </p:val>
                                        </p:tav>
                                      </p:tavLst>
                                    </p:anim>
                                    <p:anim calcmode="discrete" valueType="clr">
                                      <p:cBhvr additive="repl">
                                        <p:cTn id="8" dur="80"/>
                                        <p:tgtEl>
                                          <p:spTgt spid="329"/>
                                        </p:tgtEl>
                                        <p:attrNameLst>
                                          <p:attrName/>
                                        </p:attrNameLst>
                                      </p:cBhvr>
                                      <p:tavLst>
                                        <p:tav tm="0">
                                          <p:val>
                                            <p:strVal val="rgb(122,21,-22)"/>
                                          </p:val>
                                        </p:tav>
                                        <p:tav tm="50000">
                                          <p:val>
                                            <p:strVal val="rgb(3,-120,-21)"/>
                                          </p:val>
                                        </p:tav>
                                      </p:tavLst>
                                    </p:anim>
                                    <p:set>
                                      <p:cBhvr>
                                        <p:cTn id="9" dur="80"/>
                                        <p:tgtEl>
                                          <p:spTgt spid="329"/>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30"/>
                                        </p:tgtEl>
                                        <p:attrNameLst>
                                          <p:attrName>style.visibility</p:attrName>
                                        </p:attrNameLst>
                                      </p:cBhvr>
                                      <p:to>
                                        <p:strVal val="visible"/>
                                      </p:to>
                                    </p:set>
                                    <p:anim calcmode="discrete" valueType="clr">
                                      <p:cBhvr additive="repl">
                                        <p:cTn id="13" dur="80"/>
                                        <p:tgtEl>
                                          <p:spTgt spid="330"/>
                                        </p:tgtEl>
                                        <p:attrNameLst>
                                          <p:attrName/>
                                        </p:attrNameLst>
                                      </p:cBhvr>
                                      <p:tavLst>
                                        <p:tav tm="0">
                                          <p:val>
                                            <p:strVal val="rgb(122,21,-22)"/>
                                          </p:val>
                                        </p:tav>
                                        <p:tav tm="50000">
                                          <p:val>
                                            <p:strVal val="rgb(3,-120,-21)"/>
                                          </p:val>
                                        </p:tav>
                                      </p:tavLst>
                                    </p:anim>
                                    <p:anim calcmode="discrete" valueType="clr">
                                      <p:cBhvr additive="repl">
                                        <p:cTn id="14" dur="80"/>
                                        <p:tgtEl>
                                          <p:spTgt spid="330"/>
                                        </p:tgtEl>
                                        <p:attrNameLst>
                                          <p:attrName/>
                                        </p:attrNameLst>
                                      </p:cBhvr>
                                      <p:tavLst>
                                        <p:tav tm="0">
                                          <p:val>
                                            <p:strVal val="rgb(122,21,-22)"/>
                                          </p:val>
                                        </p:tav>
                                        <p:tav tm="50000">
                                          <p:val>
                                            <p:strVal val="rgb(3,-120,-21)"/>
                                          </p:val>
                                        </p:tav>
                                      </p:tavLst>
                                    </p:anim>
                                    <p:set>
                                      <p:cBhvr>
                                        <p:cTn id="15" dur="80"/>
                                        <p:tgtEl>
                                          <p:spTgt spid="33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Picture 4"/>
          <p:cNvPicPr/>
          <p:nvPr/>
        </p:nvPicPr>
        <p:blipFill>
          <a:blip r:embed="rId3"/>
          <a:stretch/>
        </p:blipFill>
        <p:spPr>
          <a:xfrm>
            <a:off x="4403880" y="2952000"/>
            <a:ext cx="2076120" cy="3500280"/>
          </a:xfrm>
          <a:prstGeom prst="rect">
            <a:avLst/>
          </a:prstGeom>
          <a:ln w="88920">
            <a:solidFill>
              <a:srgbClr val="000000"/>
            </a:solidFill>
            <a:miter/>
          </a:ln>
        </p:spPr>
      </p:pic>
      <p:sp>
        <p:nvSpPr>
          <p:cNvPr id="334" name="CustomShape 1"/>
          <p:cNvSpPr/>
          <p:nvPr/>
        </p:nvSpPr>
        <p:spPr>
          <a:xfrm>
            <a:off x="1440000" y="50400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Hábitos agradáveis e boa apresentação</a:t>
            </a:r>
            <a:endParaRPr lang="pt-PT" sz="1800" b="0" strike="noStrike" spc="-1">
              <a:solidFill>
                <a:srgbClr val="000000"/>
              </a:solidFill>
              <a:uFill>
                <a:solidFill>
                  <a:srgbClr val="FFFFFF"/>
                </a:solidFill>
              </a:uFill>
              <a:latin typeface="Arial"/>
            </a:endParaRPr>
          </a:p>
        </p:txBody>
      </p:sp>
      <p:sp>
        <p:nvSpPr>
          <p:cNvPr id="335" name="CustomShape 2"/>
          <p:cNvSpPr/>
          <p:nvPr/>
        </p:nvSpPr>
        <p:spPr>
          <a:xfrm>
            <a:off x="846720" y="1519920"/>
            <a:ext cx="3473280" cy="49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O lito Nunca deve ser transportado ou metido no bolso. É evidente que os clientes se sentiam enojados se descobrissem o empregado a limpar os pratos os talheres com o lito que estivesse estado debaixo do braço, posição provavelmente mal cheirosa e suja pelo suor.</a:t>
            </a:r>
            <a:endParaRPr lang="pt-PT" sz="1800" b="0" strike="noStrike" spc="-1">
              <a:solidFill>
                <a:srgbClr val="000000"/>
              </a:solidFill>
              <a:uFill>
                <a:solidFill>
                  <a:srgbClr val="FFFFFF"/>
                </a:solidFill>
              </a:uFill>
              <a:latin typeface="Arial"/>
            </a:endParaRPr>
          </a:p>
        </p:txBody>
      </p:sp>
      <p:pic>
        <p:nvPicPr>
          <p:cNvPr id="336" name="Picture 2"/>
          <p:cNvPicPr/>
          <p:nvPr/>
        </p:nvPicPr>
        <p:blipFill>
          <a:blip r:embed="rId4"/>
          <a:stretch/>
        </p:blipFill>
        <p:spPr>
          <a:xfrm>
            <a:off x="6601320" y="1728000"/>
            <a:ext cx="1966680" cy="3428640"/>
          </a:xfrm>
          <a:prstGeom prst="rect">
            <a:avLst/>
          </a:prstGeom>
          <a:ln w="88920">
            <a:solidFill>
              <a:srgbClr val="000000"/>
            </a:solidFill>
            <a:miter/>
          </a:ln>
        </p:spPr>
      </p:pic>
      <p:sp>
        <p:nvSpPr>
          <p:cNvPr id="337"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discrete" valueType="clr">
                                      <p:cBhvr additive="repl">
                                        <p:cTn id="7" dur="80"/>
                                        <p:tgtEl>
                                          <p:spTgt spid="334"/>
                                        </p:tgtEl>
                                        <p:attrNameLst>
                                          <p:attrName/>
                                        </p:attrNameLst>
                                      </p:cBhvr>
                                      <p:tavLst>
                                        <p:tav tm="0">
                                          <p:val>
                                            <p:strVal val="rgb(122,21,-22)"/>
                                          </p:val>
                                        </p:tav>
                                        <p:tav tm="50000">
                                          <p:val>
                                            <p:strVal val="rgb(3,-120,-21)"/>
                                          </p:val>
                                        </p:tav>
                                      </p:tavLst>
                                    </p:anim>
                                    <p:anim calcmode="discrete" valueType="clr">
                                      <p:cBhvr additive="repl">
                                        <p:cTn id="8" dur="80"/>
                                        <p:tgtEl>
                                          <p:spTgt spid="334"/>
                                        </p:tgtEl>
                                        <p:attrNameLst>
                                          <p:attrName/>
                                        </p:attrNameLst>
                                      </p:cBhvr>
                                      <p:tavLst>
                                        <p:tav tm="0">
                                          <p:val>
                                            <p:strVal val="rgb(122,21,-22)"/>
                                          </p:val>
                                        </p:tav>
                                        <p:tav tm="50000">
                                          <p:val>
                                            <p:strVal val="rgb(3,-120,-21)"/>
                                          </p:val>
                                        </p:tav>
                                      </p:tavLst>
                                    </p:anim>
                                    <p:set>
                                      <p:cBhvr>
                                        <p:cTn id="9" dur="80"/>
                                        <p:tgtEl>
                                          <p:spTgt spid="33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35"/>
                                        </p:tgtEl>
                                        <p:attrNameLst>
                                          <p:attrName>style.visibility</p:attrName>
                                        </p:attrNameLst>
                                      </p:cBhvr>
                                      <p:to>
                                        <p:strVal val="visible"/>
                                      </p:to>
                                    </p:set>
                                    <p:anim calcmode="discrete" valueType="clr">
                                      <p:cBhvr additive="repl">
                                        <p:cTn id="13" dur="80"/>
                                        <p:tgtEl>
                                          <p:spTgt spid="335"/>
                                        </p:tgtEl>
                                        <p:attrNameLst>
                                          <p:attrName/>
                                        </p:attrNameLst>
                                      </p:cBhvr>
                                      <p:tavLst>
                                        <p:tav tm="0">
                                          <p:val>
                                            <p:strVal val="rgb(122,21,-22)"/>
                                          </p:val>
                                        </p:tav>
                                        <p:tav tm="50000">
                                          <p:val>
                                            <p:strVal val="rgb(3,-120,-21)"/>
                                          </p:val>
                                        </p:tav>
                                      </p:tavLst>
                                    </p:anim>
                                    <p:anim calcmode="discrete" valueType="clr">
                                      <p:cBhvr additive="repl">
                                        <p:cTn id="14" dur="80"/>
                                        <p:tgtEl>
                                          <p:spTgt spid="335"/>
                                        </p:tgtEl>
                                        <p:attrNameLst>
                                          <p:attrName/>
                                        </p:attrNameLst>
                                      </p:cBhvr>
                                      <p:tavLst>
                                        <p:tav tm="0">
                                          <p:val>
                                            <p:strVal val="rgb(122,21,-22)"/>
                                          </p:val>
                                        </p:tav>
                                        <p:tav tm="50000">
                                          <p:val>
                                            <p:strVal val="rgb(3,-120,-21)"/>
                                          </p:val>
                                        </p:tav>
                                      </p:tavLst>
                                    </p:anim>
                                    <p:set>
                                      <p:cBhvr>
                                        <p:cTn id="15" dur="80"/>
                                        <p:tgtEl>
                                          <p:spTgt spid="33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1425240" y="577800"/>
            <a:ext cx="6926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Hábitos agradáveis e boa apresentação</a:t>
            </a:r>
            <a:endParaRPr lang="pt-PT" sz="1800" b="0" strike="noStrike" spc="-1">
              <a:solidFill>
                <a:srgbClr val="000000"/>
              </a:solidFill>
              <a:uFill>
                <a:solidFill>
                  <a:srgbClr val="FFFFFF"/>
                </a:solidFill>
              </a:uFill>
              <a:latin typeface="Arial"/>
            </a:endParaRPr>
          </a:p>
        </p:txBody>
      </p:sp>
      <p:sp>
        <p:nvSpPr>
          <p:cNvPr id="339" name="CustomShape 2"/>
          <p:cNvSpPr/>
          <p:nvPr/>
        </p:nvSpPr>
        <p:spPr>
          <a:xfrm>
            <a:off x="720000" y="1591920"/>
            <a:ext cx="3312000" cy="359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Não fumar nas horas e locais de serviço.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Se as instigações do vício forem demasiado fortes peça-se a um colega disponível para tomar conta do nosso turno durante poucos minutos.</a:t>
            </a:r>
            <a:endParaRPr lang="pt-PT" sz="1800" b="0" strike="noStrike" spc="-1">
              <a:solidFill>
                <a:srgbClr val="000000"/>
              </a:solidFill>
              <a:uFill>
                <a:solidFill>
                  <a:srgbClr val="FFFFFF"/>
                </a:solidFill>
              </a:uFill>
              <a:latin typeface="Arial"/>
            </a:endParaRPr>
          </a:p>
        </p:txBody>
      </p:sp>
      <p:pic>
        <p:nvPicPr>
          <p:cNvPr id="340" name="Picture 2"/>
          <p:cNvPicPr/>
          <p:nvPr/>
        </p:nvPicPr>
        <p:blipFill>
          <a:blip r:embed="rId3"/>
          <a:stretch/>
        </p:blipFill>
        <p:spPr>
          <a:xfrm>
            <a:off x="4680000" y="1872000"/>
            <a:ext cx="3238200" cy="3238200"/>
          </a:xfrm>
          <a:prstGeom prst="rect">
            <a:avLst/>
          </a:prstGeom>
          <a:ln>
            <a:noFill/>
          </a:ln>
        </p:spPr>
      </p:pic>
      <p:sp>
        <p:nvSpPr>
          <p:cNvPr id="341" name="CustomShape 3"/>
          <p:cNvSpPr/>
          <p:nvPr/>
        </p:nvSpPr>
        <p:spPr>
          <a:xfrm>
            <a:off x="357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 calcmode="discrete" valueType="clr">
                                      <p:cBhvr additive="repl">
                                        <p:cTn id="7" dur="80"/>
                                        <p:tgtEl>
                                          <p:spTgt spid="338"/>
                                        </p:tgtEl>
                                        <p:attrNameLst>
                                          <p:attrName/>
                                        </p:attrNameLst>
                                      </p:cBhvr>
                                      <p:tavLst>
                                        <p:tav tm="0">
                                          <p:val>
                                            <p:strVal val="rgb(122,21,-22)"/>
                                          </p:val>
                                        </p:tav>
                                        <p:tav tm="50000">
                                          <p:val>
                                            <p:strVal val="rgb(3,-120,-21)"/>
                                          </p:val>
                                        </p:tav>
                                      </p:tavLst>
                                    </p:anim>
                                    <p:anim calcmode="discrete" valueType="clr">
                                      <p:cBhvr additive="repl">
                                        <p:cTn id="8" dur="80"/>
                                        <p:tgtEl>
                                          <p:spTgt spid="338"/>
                                        </p:tgtEl>
                                        <p:attrNameLst>
                                          <p:attrName/>
                                        </p:attrNameLst>
                                      </p:cBhvr>
                                      <p:tavLst>
                                        <p:tav tm="0">
                                          <p:val>
                                            <p:strVal val="rgb(122,21,-22)"/>
                                          </p:val>
                                        </p:tav>
                                        <p:tav tm="50000">
                                          <p:val>
                                            <p:strVal val="rgb(3,-120,-21)"/>
                                          </p:val>
                                        </p:tav>
                                      </p:tavLst>
                                    </p:anim>
                                    <p:set>
                                      <p:cBhvr>
                                        <p:cTn id="9" dur="80"/>
                                        <p:tgtEl>
                                          <p:spTgt spid="33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39"/>
                                        </p:tgtEl>
                                        <p:attrNameLst>
                                          <p:attrName>style.visibility</p:attrName>
                                        </p:attrNameLst>
                                      </p:cBhvr>
                                      <p:to>
                                        <p:strVal val="visible"/>
                                      </p:to>
                                    </p:set>
                                    <p:anim calcmode="discrete" valueType="clr">
                                      <p:cBhvr additive="repl">
                                        <p:cTn id="13" dur="80"/>
                                        <p:tgtEl>
                                          <p:spTgt spid="339"/>
                                        </p:tgtEl>
                                        <p:attrNameLst>
                                          <p:attrName/>
                                        </p:attrNameLst>
                                      </p:cBhvr>
                                      <p:tavLst>
                                        <p:tav tm="0">
                                          <p:val>
                                            <p:strVal val="rgb(122,21,-22)"/>
                                          </p:val>
                                        </p:tav>
                                        <p:tav tm="50000">
                                          <p:val>
                                            <p:strVal val="rgb(3,-120,-21)"/>
                                          </p:val>
                                        </p:tav>
                                      </p:tavLst>
                                    </p:anim>
                                    <p:anim calcmode="discrete" valueType="clr">
                                      <p:cBhvr additive="repl">
                                        <p:cTn id="14" dur="80"/>
                                        <p:tgtEl>
                                          <p:spTgt spid="339"/>
                                        </p:tgtEl>
                                        <p:attrNameLst>
                                          <p:attrName/>
                                        </p:attrNameLst>
                                      </p:cBhvr>
                                      <p:tavLst>
                                        <p:tav tm="0">
                                          <p:val>
                                            <p:strVal val="rgb(122,21,-22)"/>
                                          </p:val>
                                        </p:tav>
                                        <p:tav tm="50000">
                                          <p:val>
                                            <p:strVal val="rgb(3,-120,-21)"/>
                                          </p:val>
                                        </p:tav>
                                      </p:tavLst>
                                    </p:anim>
                                    <p:set>
                                      <p:cBhvr>
                                        <p:cTn id="15" dur="80"/>
                                        <p:tgtEl>
                                          <p:spTgt spid="33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2088000" y="574200"/>
            <a:ext cx="4608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Cortesia e boa educação</a:t>
            </a:r>
            <a:endParaRPr lang="pt-PT" sz="1800" b="0" strike="noStrike" spc="-1">
              <a:solidFill>
                <a:srgbClr val="000000"/>
              </a:solidFill>
              <a:uFill>
                <a:solidFill>
                  <a:srgbClr val="FFFFFF"/>
                </a:solidFill>
              </a:uFill>
              <a:latin typeface="Arial"/>
            </a:endParaRPr>
          </a:p>
        </p:txBody>
      </p:sp>
      <p:sp>
        <p:nvSpPr>
          <p:cNvPr id="343" name="CustomShape 2"/>
          <p:cNvSpPr/>
          <p:nvPr/>
        </p:nvSpPr>
        <p:spPr>
          <a:xfrm>
            <a:off x="792000" y="1494720"/>
            <a:ext cx="4176000" cy="49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Uma das facetas mas interessantes e que melhor caracteriza o empregado de mesa, é a cortesia.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Um bom empregado de mesa deverá ser sempre correcto e delicado me todas as ocasiões, tanto com os clientes, tão com os colegas de mesa, de cozinha, de copa, de cafetaria, de bar e com os demais com que possa trabalhar.</a:t>
            </a:r>
            <a:endParaRPr lang="pt-PT" sz="1800" b="0" strike="noStrike" spc="-1">
              <a:solidFill>
                <a:srgbClr val="000000"/>
              </a:solidFill>
              <a:uFill>
                <a:solidFill>
                  <a:srgbClr val="FFFFFF"/>
                </a:solidFill>
              </a:uFill>
              <a:latin typeface="Arial"/>
            </a:endParaRPr>
          </a:p>
        </p:txBody>
      </p:sp>
      <p:pic>
        <p:nvPicPr>
          <p:cNvPr id="344" name="Picture 2"/>
          <p:cNvPicPr/>
          <p:nvPr/>
        </p:nvPicPr>
        <p:blipFill>
          <a:blip r:embed="rId3"/>
          <a:stretch/>
        </p:blipFill>
        <p:spPr>
          <a:xfrm>
            <a:off x="5108400" y="2448000"/>
            <a:ext cx="3485160" cy="2592000"/>
          </a:xfrm>
          <a:prstGeom prst="rect">
            <a:avLst/>
          </a:prstGeom>
          <a:ln>
            <a:noFill/>
          </a:ln>
        </p:spPr>
      </p:pic>
      <p:sp>
        <p:nvSpPr>
          <p:cNvPr id="345"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 calcmode="discrete" valueType="clr">
                                      <p:cBhvr additive="repl">
                                        <p:cTn id="7" dur="80"/>
                                        <p:tgtEl>
                                          <p:spTgt spid="342"/>
                                        </p:tgtEl>
                                        <p:attrNameLst>
                                          <p:attrName/>
                                        </p:attrNameLst>
                                      </p:cBhvr>
                                      <p:tavLst>
                                        <p:tav tm="0">
                                          <p:val>
                                            <p:strVal val="rgb(122,21,-22)"/>
                                          </p:val>
                                        </p:tav>
                                        <p:tav tm="50000">
                                          <p:val>
                                            <p:strVal val="rgb(3,-120,-21)"/>
                                          </p:val>
                                        </p:tav>
                                      </p:tavLst>
                                    </p:anim>
                                    <p:anim calcmode="discrete" valueType="clr">
                                      <p:cBhvr additive="repl">
                                        <p:cTn id="8" dur="80"/>
                                        <p:tgtEl>
                                          <p:spTgt spid="342"/>
                                        </p:tgtEl>
                                        <p:attrNameLst>
                                          <p:attrName/>
                                        </p:attrNameLst>
                                      </p:cBhvr>
                                      <p:tavLst>
                                        <p:tav tm="0">
                                          <p:val>
                                            <p:strVal val="rgb(122,21,-22)"/>
                                          </p:val>
                                        </p:tav>
                                        <p:tav tm="50000">
                                          <p:val>
                                            <p:strVal val="rgb(3,-120,-21)"/>
                                          </p:val>
                                        </p:tav>
                                      </p:tavLst>
                                    </p:anim>
                                    <p:set>
                                      <p:cBhvr>
                                        <p:cTn id="9" dur="80"/>
                                        <p:tgtEl>
                                          <p:spTgt spid="34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43"/>
                                        </p:tgtEl>
                                        <p:attrNameLst>
                                          <p:attrName>style.visibility</p:attrName>
                                        </p:attrNameLst>
                                      </p:cBhvr>
                                      <p:to>
                                        <p:strVal val="visible"/>
                                      </p:to>
                                    </p:set>
                                    <p:anim calcmode="discrete" valueType="clr">
                                      <p:cBhvr additive="repl">
                                        <p:cTn id="13" dur="80"/>
                                        <p:tgtEl>
                                          <p:spTgt spid="343"/>
                                        </p:tgtEl>
                                        <p:attrNameLst>
                                          <p:attrName/>
                                        </p:attrNameLst>
                                      </p:cBhvr>
                                      <p:tavLst>
                                        <p:tav tm="0">
                                          <p:val>
                                            <p:strVal val="rgb(122,21,-22)"/>
                                          </p:val>
                                        </p:tav>
                                        <p:tav tm="50000">
                                          <p:val>
                                            <p:strVal val="rgb(3,-120,-21)"/>
                                          </p:val>
                                        </p:tav>
                                      </p:tavLst>
                                    </p:anim>
                                    <p:anim calcmode="discrete" valueType="clr">
                                      <p:cBhvr additive="repl">
                                        <p:cTn id="14" dur="80"/>
                                        <p:tgtEl>
                                          <p:spTgt spid="343"/>
                                        </p:tgtEl>
                                        <p:attrNameLst>
                                          <p:attrName/>
                                        </p:attrNameLst>
                                      </p:cBhvr>
                                      <p:tavLst>
                                        <p:tav tm="0">
                                          <p:val>
                                            <p:strVal val="rgb(122,21,-22)"/>
                                          </p:val>
                                        </p:tav>
                                        <p:tav tm="50000">
                                          <p:val>
                                            <p:strVal val="rgb(3,-120,-21)"/>
                                          </p:val>
                                        </p:tav>
                                      </p:tavLst>
                                    </p:anim>
                                    <p:set>
                                      <p:cBhvr>
                                        <p:cTn id="15" dur="80"/>
                                        <p:tgtEl>
                                          <p:spTgt spid="34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2"/>
          <p:cNvPicPr/>
          <p:nvPr/>
        </p:nvPicPr>
        <p:blipFill>
          <a:blip r:embed="rId3"/>
          <a:stretch/>
        </p:blipFill>
        <p:spPr>
          <a:xfrm>
            <a:off x="6500520" y="2388600"/>
            <a:ext cx="2071440" cy="2219400"/>
          </a:xfrm>
          <a:prstGeom prst="rect">
            <a:avLst/>
          </a:prstGeom>
          <a:ln w="38160">
            <a:solidFill>
              <a:srgbClr val="000000"/>
            </a:solidFill>
            <a:miter/>
          </a:ln>
          <a:effectLst>
            <a:outerShdw dist="37674" dir="2700000">
              <a:srgbClr val="000000">
                <a:alpha val="43000"/>
              </a:srgbClr>
            </a:outerShdw>
          </a:effectLst>
        </p:spPr>
      </p:pic>
      <p:sp>
        <p:nvSpPr>
          <p:cNvPr id="347" name="CustomShape 1"/>
          <p:cNvSpPr/>
          <p:nvPr/>
        </p:nvSpPr>
        <p:spPr>
          <a:xfrm>
            <a:off x="2376000" y="574200"/>
            <a:ext cx="5040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Cortesia e boa educação</a:t>
            </a:r>
            <a:endParaRPr lang="pt-PT" sz="1800" b="0" strike="noStrike" spc="-1">
              <a:solidFill>
                <a:srgbClr val="000000"/>
              </a:solidFill>
              <a:uFill>
                <a:solidFill>
                  <a:srgbClr val="FFFFFF"/>
                </a:solidFill>
              </a:uFill>
              <a:latin typeface="Arial"/>
            </a:endParaRPr>
          </a:p>
        </p:txBody>
      </p:sp>
      <p:sp>
        <p:nvSpPr>
          <p:cNvPr id="348" name="CustomShape 2"/>
          <p:cNvSpPr/>
          <p:nvPr/>
        </p:nvSpPr>
        <p:spPr>
          <a:xfrm>
            <a:off x="648000" y="1656000"/>
            <a:ext cx="5616000" cy="450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cortesia deve ser natural e apoiar-se numa boa educação.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Todos os clientes devem ser tratados da mesma maneira, como o entusiasmo que nasce do interesse humano do profissional.</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Daí a conclusão: a cortesia é para o empregado de mesa uma qualidade que muito o valoriza, prestigia a classe a que pertence e projeta bem alto a categoria do estabelecimento. </a:t>
            </a:r>
            <a:endParaRPr lang="pt-PT" sz="1800" b="0" strike="noStrike" spc="-1">
              <a:solidFill>
                <a:srgbClr val="000000"/>
              </a:solidFill>
              <a:uFill>
                <a:solidFill>
                  <a:srgbClr val="FFFFFF"/>
                </a:solidFill>
              </a:uFill>
              <a:latin typeface="Arial"/>
            </a:endParaRPr>
          </a:p>
        </p:txBody>
      </p:sp>
      <p:sp>
        <p:nvSpPr>
          <p:cNvPr id="349" name="CustomShape 3"/>
          <p:cNvSpPr/>
          <p:nvPr/>
        </p:nvSpPr>
        <p:spPr>
          <a:xfrm>
            <a:off x="36000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 calcmode="discrete" valueType="clr">
                                      <p:cBhvr additive="repl">
                                        <p:cTn id="7" dur="80"/>
                                        <p:tgtEl>
                                          <p:spTgt spid="347"/>
                                        </p:tgtEl>
                                        <p:attrNameLst>
                                          <p:attrName/>
                                        </p:attrNameLst>
                                      </p:cBhvr>
                                      <p:tavLst>
                                        <p:tav tm="0">
                                          <p:val>
                                            <p:strVal val="rgb(122,21,-22)"/>
                                          </p:val>
                                        </p:tav>
                                        <p:tav tm="50000">
                                          <p:val>
                                            <p:strVal val="rgb(3,-120,-21)"/>
                                          </p:val>
                                        </p:tav>
                                      </p:tavLst>
                                    </p:anim>
                                    <p:anim calcmode="discrete" valueType="clr">
                                      <p:cBhvr additive="repl">
                                        <p:cTn id="8" dur="80"/>
                                        <p:tgtEl>
                                          <p:spTgt spid="347"/>
                                        </p:tgtEl>
                                        <p:attrNameLst>
                                          <p:attrName/>
                                        </p:attrNameLst>
                                      </p:cBhvr>
                                      <p:tavLst>
                                        <p:tav tm="0">
                                          <p:val>
                                            <p:strVal val="rgb(122,21,-22)"/>
                                          </p:val>
                                        </p:tav>
                                        <p:tav tm="50000">
                                          <p:val>
                                            <p:strVal val="rgb(3,-120,-21)"/>
                                          </p:val>
                                        </p:tav>
                                      </p:tavLst>
                                    </p:anim>
                                    <p:set>
                                      <p:cBhvr>
                                        <p:cTn id="9" dur="80"/>
                                        <p:tgtEl>
                                          <p:spTgt spid="34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48"/>
                                        </p:tgtEl>
                                        <p:attrNameLst>
                                          <p:attrName>style.visibility</p:attrName>
                                        </p:attrNameLst>
                                      </p:cBhvr>
                                      <p:to>
                                        <p:strVal val="visible"/>
                                      </p:to>
                                    </p:set>
                                    <p:anim calcmode="discrete" valueType="clr">
                                      <p:cBhvr additive="repl">
                                        <p:cTn id="13" dur="80"/>
                                        <p:tgtEl>
                                          <p:spTgt spid="348"/>
                                        </p:tgtEl>
                                        <p:attrNameLst>
                                          <p:attrName/>
                                        </p:attrNameLst>
                                      </p:cBhvr>
                                      <p:tavLst>
                                        <p:tav tm="0">
                                          <p:val>
                                            <p:strVal val="rgb(122,21,-22)"/>
                                          </p:val>
                                        </p:tav>
                                        <p:tav tm="50000">
                                          <p:val>
                                            <p:strVal val="rgb(3,-120,-21)"/>
                                          </p:val>
                                        </p:tav>
                                      </p:tavLst>
                                    </p:anim>
                                    <p:anim calcmode="discrete" valueType="clr">
                                      <p:cBhvr additive="repl">
                                        <p:cTn id="14" dur="80"/>
                                        <p:tgtEl>
                                          <p:spTgt spid="348"/>
                                        </p:tgtEl>
                                        <p:attrNameLst>
                                          <p:attrName/>
                                        </p:attrNameLst>
                                      </p:cBhvr>
                                      <p:tavLst>
                                        <p:tav tm="0">
                                          <p:val>
                                            <p:strVal val="rgb(122,21,-22)"/>
                                          </p:val>
                                        </p:tav>
                                        <p:tav tm="50000">
                                          <p:val>
                                            <p:strVal val="rgb(3,-120,-21)"/>
                                          </p:val>
                                        </p:tav>
                                      </p:tavLst>
                                    </p:anim>
                                    <p:set>
                                      <p:cBhvr>
                                        <p:cTn id="15" dur="80"/>
                                        <p:tgtEl>
                                          <p:spTgt spid="34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 name="Picture 2"/>
          <p:cNvPicPr/>
          <p:nvPr/>
        </p:nvPicPr>
        <p:blipFill>
          <a:blip r:embed="rId3"/>
          <a:stretch/>
        </p:blipFill>
        <p:spPr>
          <a:xfrm>
            <a:off x="4564080" y="2113200"/>
            <a:ext cx="3643920" cy="3142800"/>
          </a:xfrm>
          <a:prstGeom prst="rect">
            <a:avLst/>
          </a:prstGeom>
          <a:ln w="190440">
            <a:solidFill>
              <a:srgbClr val="FFFFFF"/>
            </a:solidFill>
            <a:miter/>
          </a:ln>
          <a:effectLst>
            <a:outerShdw dist="50432" dir="12889470">
              <a:srgbClr val="000000">
                <a:alpha val="30000"/>
              </a:srgbClr>
            </a:outerShdw>
          </a:effectLst>
        </p:spPr>
      </p:pic>
      <p:sp>
        <p:nvSpPr>
          <p:cNvPr id="351" name="CustomShape 1"/>
          <p:cNvSpPr/>
          <p:nvPr/>
        </p:nvSpPr>
        <p:spPr>
          <a:xfrm>
            <a:off x="2448000" y="576000"/>
            <a:ext cx="44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Cortesia e boa educação</a:t>
            </a:r>
            <a:endParaRPr lang="pt-PT" sz="1800" b="0" strike="noStrike" spc="-1">
              <a:solidFill>
                <a:srgbClr val="000000"/>
              </a:solidFill>
              <a:uFill>
                <a:solidFill>
                  <a:srgbClr val="FFFFFF"/>
                </a:solidFill>
              </a:uFill>
              <a:latin typeface="Arial"/>
            </a:endParaRPr>
          </a:p>
        </p:txBody>
      </p:sp>
      <p:sp>
        <p:nvSpPr>
          <p:cNvPr id="352" name="CustomShape 2"/>
          <p:cNvSpPr/>
          <p:nvPr/>
        </p:nvSpPr>
        <p:spPr>
          <a:xfrm>
            <a:off x="701280" y="1944000"/>
            <a:ext cx="3330720" cy="313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Um bom empregado de mesa nunca é servil por que sente a consciência da sua capacidade técnica, e ao falar com os clientes deve faze-lo em tom baixo e um tanto formal.</a:t>
            </a:r>
            <a:endParaRPr lang="pt-PT" sz="1800" b="0" strike="noStrike" spc="-1">
              <a:solidFill>
                <a:srgbClr val="000000"/>
              </a:solidFill>
              <a:uFill>
                <a:solidFill>
                  <a:srgbClr val="FFFFFF"/>
                </a:solidFill>
              </a:uFill>
              <a:latin typeface="Arial"/>
            </a:endParaRPr>
          </a:p>
        </p:txBody>
      </p:sp>
      <p:sp>
        <p:nvSpPr>
          <p:cNvPr id="353" name="CustomShape 3"/>
          <p:cNvSpPr/>
          <p:nvPr/>
        </p:nvSpPr>
        <p:spPr>
          <a:xfrm>
            <a:off x="50400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 calcmode="discrete" valueType="clr">
                                      <p:cBhvr additive="repl">
                                        <p:cTn id="7" dur="80"/>
                                        <p:tgtEl>
                                          <p:spTgt spid="351"/>
                                        </p:tgtEl>
                                        <p:attrNameLst>
                                          <p:attrName/>
                                        </p:attrNameLst>
                                      </p:cBhvr>
                                      <p:tavLst>
                                        <p:tav tm="0">
                                          <p:val>
                                            <p:strVal val="rgb(122,21,-22)"/>
                                          </p:val>
                                        </p:tav>
                                        <p:tav tm="50000">
                                          <p:val>
                                            <p:strVal val="rgb(3,-120,-21)"/>
                                          </p:val>
                                        </p:tav>
                                      </p:tavLst>
                                    </p:anim>
                                    <p:anim calcmode="discrete" valueType="clr">
                                      <p:cBhvr additive="repl">
                                        <p:cTn id="8" dur="80"/>
                                        <p:tgtEl>
                                          <p:spTgt spid="351"/>
                                        </p:tgtEl>
                                        <p:attrNameLst>
                                          <p:attrName/>
                                        </p:attrNameLst>
                                      </p:cBhvr>
                                      <p:tavLst>
                                        <p:tav tm="0">
                                          <p:val>
                                            <p:strVal val="rgb(122,21,-22)"/>
                                          </p:val>
                                        </p:tav>
                                        <p:tav tm="50000">
                                          <p:val>
                                            <p:strVal val="rgb(3,-120,-21)"/>
                                          </p:val>
                                        </p:tav>
                                      </p:tavLst>
                                    </p:anim>
                                    <p:set>
                                      <p:cBhvr>
                                        <p:cTn id="9" dur="80"/>
                                        <p:tgtEl>
                                          <p:spTgt spid="35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52"/>
                                        </p:tgtEl>
                                        <p:attrNameLst>
                                          <p:attrName>style.visibility</p:attrName>
                                        </p:attrNameLst>
                                      </p:cBhvr>
                                      <p:to>
                                        <p:strVal val="visible"/>
                                      </p:to>
                                    </p:set>
                                    <p:anim calcmode="discrete" valueType="clr">
                                      <p:cBhvr additive="repl">
                                        <p:cTn id="13" dur="80"/>
                                        <p:tgtEl>
                                          <p:spTgt spid="352"/>
                                        </p:tgtEl>
                                        <p:attrNameLst>
                                          <p:attrName/>
                                        </p:attrNameLst>
                                      </p:cBhvr>
                                      <p:tavLst>
                                        <p:tav tm="0">
                                          <p:val>
                                            <p:strVal val="rgb(122,21,-22)"/>
                                          </p:val>
                                        </p:tav>
                                        <p:tav tm="50000">
                                          <p:val>
                                            <p:strVal val="rgb(3,-120,-21)"/>
                                          </p:val>
                                        </p:tav>
                                      </p:tavLst>
                                    </p:anim>
                                    <p:anim calcmode="discrete" valueType="clr">
                                      <p:cBhvr additive="repl">
                                        <p:cTn id="14" dur="80"/>
                                        <p:tgtEl>
                                          <p:spTgt spid="352"/>
                                        </p:tgtEl>
                                        <p:attrNameLst>
                                          <p:attrName/>
                                        </p:attrNameLst>
                                      </p:cBhvr>
                                      <p:tavLst>
                                        <p:tav tm="0">
                                          <p:val>
                                            <p:strVal val="rgb(122,21,-22)"/>
                                          </p:val>
                                        </p:tav>
                                        <p:tav tm="50000">
                                          <p:val>
                                            <p:strVal val="rgb(3,-120,-21)"/>
                                          </p:val>
                                        </p:tav>
                                      </p:tavLst>
                                    </p:anim>
                                    <p:set>
                                      <p:cBhvr>
                                        <p:cTn id="15" dur="80"/>
                                        <p:tgtEl>
                                          <p:spTgt spid="35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1497240" y="504000"/>
            <a:ext cx="685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Auto domínio e espírito de cooperação</a:t>
            </a:r>
            <a:endParaRPr lang="pt-PT" sz="1800" b="0" strike="noStrike" spc="-1">
              <a:solidFill>
                <a:srgbClr val="000000"/>
              </a:solidFill>
              <a:uFill>
                <a:solidFill>
                  <a:srgbClr val="FFFFFF"/>
                </a:solidFill>
              </a:uFill>
              <a:latin typeface="Arial"/>
            </a:endParaRPr>
          </a:p>
        </p:txBody>
      </p:sp>
      <p:sp>
        <p:nvSpPr>
          <p:cNvPr id="355" name="CustomShape 2"/>
          <p:cNvSpPr/>
          <p:nvPr/>
        </p:nvSpPr>
        <p:spPr>
          <a:xfrm>
            <a:off x="720000" y="1465920"/>
            <a:ext cx="360000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O empregado de mesa precisa, muitas vezes, de possuir extraordinária paciência para suportar certos clientes, que se apresentam mal-humorados e que por vezes evidenciam educação duvidosa. No entanto é importante que se domine, evitando discussões.</a:t>
            </a:r>
            <a:endParaRPr lang="pt-PT" sz="1800" b="0" strike="noStrike" spc="-1">
              <a:solidFill>
                <a:srgbClr val="000000"/>
              </a:solidFill>
              <a:uFill>
                <a:solidFill>
                  <a:srgbClr val="FFFFFF"/>
                </a:solidFill>
              </a:uFill>
              <a:latin typeface="Arial"/>
            </a:endParaRPr>
          </a:p>
        </p:txBody>
      </p:sp>
      <p:pic>
        <p:nvPicPr>
          <p:cNvPr id="356" name="Picture 2"/>
          <p:cNvPicPr/>
          <p:nvPr/>
        </p:nvPicPr>
        <p:blipFill>
          <a:blip r:embed="rId3"/>
          <a:stretch/>
        </p:blipFill>
        <p:spPr>
          <a:xfrm>
            <a:off x="4703760" y="2304000"/>
            <a:ext cx="3936240" cy="2952000"/>
          </a:xfrm>
          <a:prstGeom prst="rect">
            <a:avLst/>
          </a:prstGeom>
          <a:ln>
            <a:noFill/>
          </a:ln>
        </p:spPr>
      </p:pic>
      <p:sp>
        <p:nvSpPr>
          <p:cNvPr id="357" name="CustomShape 3"/>
          <p:cNvSpPr/>
          <p:nvPr/>
        </p:nvSpPr>
        <p:spPr>
          <a:xfrm>
            <a:off x="501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 calcmode="discrete" valueType="clr">
                                      <p:cBhvr additive="repl">
                                        <p:cTn id="7" dur="80"/>
                                        <p:tgtEl>
                                          <p:spTgt spid="354"/>
                                        </p:tgtEl>
                                        <p:attrNameLst>
                                          <p:attrName/>
                                        </p:attrNameLst>
                                      </p:cBhvr>
                                      <p:tavLst>
                                        <p:tav tm="0">
                                          <p:val>
                                            <p:strVal val="rgb(122,21,-22)"/>
                                          </p:val>
                                        </p:tav>
                                        <p:tav tm="50000">
                                          <p:val>
                                            <p:strVal val="rgb(3,-120,-21)"/>
                                          </p:val>
                                        </p:tav>
                                      </p:tavLst>
                                    </p:anim>
                                    <p:anim calcmode="discrete" valueType="clr">
                                      <p:cBhvr additive="repl">
                                        <p:cTn id="8" dur="80"/>
                                        <p:tgtEl>
                                          <p:spTgt spid="354"/>
                                        </p:tgtEl>
                                        <p:attrNameLst>
                                          <p:attrName/>
                                        </p:attrNameLst>
                                      </p:cBhvr>
                                      <p:tavLst>
                                        <p:tav tm="0">
                                          <p:val>
                                            <p:strVal val="rgb(122,21,-22)"/>
                                          </p:val>
                                        </p:tav>
                                        <p:tav tm="50000">
                                          <p:val>
                                            <p:strVal val="rgb(3,-120,-21)"/>
                                          </p:val>
                                        </p:tav>
                                      </p:tavLst>
                                    </p:anim>
                                    <p:set>
                                      <p:cBhvr>
                                        <p:cTn id="9" dur="80"/>
                                        <p:tgtEl>
                                          <p:spTgt spid="35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55"/>
                                        </p:tgtEl>
                                        <p:attrNameLst>
                                          <p:attrName>style.visibility</p:attrName>
                                        </p:attrNameLst>
                                      </p:cBhvr>
                                      <p:to>
                                        <p:strVal val="visible"/>
                                      </p:to>
                                    </p:set>
                                    <p:anim calcmode="discrete" valueType="clr">
                                      <p:cBhvr additive="repl">
                                        <p:cTn id="13" dur="80"/>
                                        <p:tgtEl>
                                          <p:spTgt spid="355"/>
                                        </p:tgtEl>
                                        <p:attrNameLst>
                                          <p:attrName/>
                                        </p:attrNameLst>
                                      </p:cBhvr>
                                      <p:tavLst>
                                        <p:tav tm="0">
                                          <p:val>
                                            <p:strVal val="rgb(122,21,-22)"/>
                                          </p:val>
                                        </p:tav>
                                        <p:tav tm="50000">
                                          <p:val>
                                            <p:strVal val="rgb(3,-120,-21)"/>
                                          </p:val>
                                        </p:tav>
                                      </p:tavLst>
                                    </p:anim>
                                    <p:anim calcmode="discrete" valueType="clr">
                                      <p:cBhvr additive="repl">
                                        <p:cTn id="14" dur="80"/>
                                        <p:tgtEl>
                                          <p:spTgt spid="355"/>
                                        </p:tgtEl>
                                        <p:attrNameLst>
                                          <p:attrName/>
                                        </p:attrNameLst>
                                      </p:cBhvr>
                                      <p:tavLst>
                                        <p:tav tm="0">
                                          <p:val>
                                            <p:strVal val="rgb(122,21,-22)"/>
                                          </p:val>
                                        </p:tav>
                                        <p:tav tm="50000">
                                          <p:val>
                                            <p:strVal val="rgb(3,-120,-21)"/>
                                          </p:val>
                                        </p:tav>
                                      </p:tavLst>
                                    </p:anim>
                                    <p:set>
                                      <p:cBhvr>
                                        <p:cTn id="15" dur="80"/>
                                        <p:tgtEl>
                                          <p:spTgt spid="35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1368000" y="576000"/>
            <a:ext cx="6840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Auto domínio e espírito de cooperação</a:t>
            </a:r>
            <a:endParaRPr lang="pt-PT" sz="1800" b="0" strike="noStrike" spc="-1">
              <a:solidFill>
                <a:srgbClr val="000000"/>
              </a:solidFill>
              <a:uFill>
                <a:solidFill>
                  <a:srgbClr val="FFFFFF"/>
                </a:solidFill>
              </a:uFill>
              <a:latin typeface="Arial"/>
            </a:endParaRPr>
          </a:p>
        </p:txBody>
      </p:sp>
      <p:sp>
        <p:nvSpPr>
          <p:cNvPr id="359" name="CustomShape 2"/>
          <p:cNvSpPr/>
          <p:nvPr/>
        </p:nvSpPr>
        <p:spPr>
          <a:xfrm>
            <a:off x="1440000" y="2527920"/>
            <a:ext cx="5832000" cy="26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Para os casos difíceis ou cuja a solução não dependa de si, aconselha-se que chame o superior hierárquico para resolver.</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Os empregados de mesa deveram auxiliar-se uns aos outros. </a:t>
            </a:r>
            <a:endParaRPr lang="pt-PT" sz="1800" b="0" strike="noStrike" spc="-1">
              <a:solidFill>
                <a:srgbClr val="000000"/>
              </a:solidFill>
              <a:uFill>
                <a:solidFill>
                  <a:srgbClr val="FFFFFF"/>
                </a:solidFill>
              </a:uFill>
              <a:latin typeface="Arial"/>
            </a:endParaRPr>
          </a:p>
        </p:txBody>
      </p:sp>
      <p:sp>
        <p:nvSpPr>
          <p:cNvPr id="360" name="CustomShape 3"/>
          <p:cNvSpPr/>
          <p:nvPr/>
        </p:nvSpPr>
        <p:spPr>
          <a:xfrm>
            <a:off x="35784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 calcmode="discrete" valueType="clr">
                                      <p:cBhvr additive="repl">
                                        <p:cTn id="7" dur="80"/>
                                        <p:tgtEl>
                                          <p:spTgt spid="358"/>
                                        </p:tgtEl>
                                        <p:attrNameLst>
                                          <p:attrName/>
                                        </p:attrNameLst>
                                      </p:cBhvr>
                                      <p:tavLst>
                                        <p:tav tm="0">
                                          <p:val>
                                            <p:strVal val="rgb(122,21,-22)"/>
                                          </p:val>
                                        </p:tav>
                                        <p:tav tm="50000">
                                          <p:val>
                                            <p:strVal val="rgb(3,-120,-21)"/>
                                          </p:val>
                                        </p:tav>
                                      </p:tavLst>
                                    </p:anim>
                                    <p:anim calcmode="discrete" valueType="clr">
                                      <p:cBhvr additive="repl">
                                        <p:cTn id="8" dur="80"/>
                                        <p:tgtEl>
                                          <p:spTgt spid="358"/>
                                        </p:tgtEl>
                                        <p:attrNameLst>
                                          <p:attrName/>
                                        </p:attrNameLst>
                                      </p:cBhvr>
                                      <p:tavLst>
                                        <p:tav tm="0">
                                          <p:val>
                                            <p:strVal val="rgb(122,21,-22)"/>
                                          </p:val>
                                        </p:tav>
                                        <p:tav tm="50000">
                                          <p:val>
                                            <p:strVal val="rgb(3,-120,-21)"/>
                                          </p:val>
                                        </p:tav>
                                      </p:tavLst>
                                    </p:anim>
                                    <p:set>
                                      <p:cBhvr>
                                        <p:cTn id="9" dur="80"/>
                                        <p:tgtEl>
                                          <p:spTgt spid="35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59"/>
                                        </p:tgtEl>
                                        <p:attrNameLst>
                                          <p:attrName>style.visibility</p:attrName>
                                        </p:attrNameLst>
                                      </p:cBhvr>
                                      <p:to>
                                        <p:strVal val="visible"/>
                                      </p:to>
                                    </p:set>
                                    <p:anim calcmode="discrete" valueType="clr">
                                      <p:cBhvr additive="repl">
                                        <p:cTn id="13" dur="80"/>
                                        <p:tgtEl>
                                          <p:spTgt spid="359"/>
                                        </p:tgtEl>
                                        <p:attrNameLst>
                                          <p:attrName/>
                                        </p:attrNameLst>
                                      </p:cBhvr>
                                      <p:tavLst>
                                        <p:tav tm="0">
                                          <p:val>
                                            <p:strVal val="rgb(122,21,-22)"/>
                                          </p:val>
                                        </p:tav>
                                        <p:tav tm="50000">
                                          <p:val>
                                            <p:strVal val="rgb(3,-120,-21)"/>
                                          </p:val>
                                        </p:tav>
                                      </p:tavLst>
                                    </p:anim>
                                    <p:anim calcmode="discrete" valueType="clr">
                                      <p:cBhvr additive="repl">
                                        <p:cTn id="14" dur="80"/>
                                        <p:tgtEl>
                                          <p:spTgt spid="359"/>
                                        </p:tgtEl>
                                        <p:attrNameLst>
                                          <p:attrName/>
                                        </p:attrNameLst>
                                      </p:cBhvr>
                                      <p:tavLst>
                                        <p:tav tm="0">
                                          <p:val>
                                            <p:strVal val="rgb(122,21,-22)"/>
                                          </p:val>
                                        </p:tav>
                                        <p:tav tm="50000">
                                          <p:val>
                                            <p:strVal val="rgb(3,-120,-21)"/>
                                          </p:val>
                                        </p:tav>
                                      </p:tavLst>
                                    </p:anim>
                                    <p:set>
                                      <p:cBhvr>
                                        <p:cTn id="15" dur="80"/>
                                        <p:tgtEl>
                                          <p:spTgt spid="35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353240" y="574200"/>
            <a:ext cx="685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Auto domínio e espírito de cooperação</a:t>
            </a:r>
            <a:endParaRPr lang="pt-PT" sz="1800" b="0" strike="noStrike" spc="-1">
              <a:solidFill>
                <a:srgbClr val="000000"/>
              </a:solidFill>
              <a:uFill>
                <a:solidFill>
                  <a:srgbClr val="FFFFFF"/>
                </a:solidFill>
              </a:uFill>
              <a:latin typeface="Arial"/>
            </a:endParaRPr>
          </a:p>
        </p:txBody>
      </p:sp>
      <p:sp>
        <p:nvSpPr>
          <p:cNvPr id="362" name="CustomShape 2"/>
          <p:cNvSpPr/>
          <p:nvPr/>
        </p:nvSpPr>
        <p:spPr>
          <a:xfrm>
            <a:off x="631440" y="1541520"/>
            <a:ext cx="4984560" cy="450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 cooperação é um principio de solidariedade profissional.</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O espírito de equipa realiza prodígios.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As empresas só vingam, atingindo os seus objetivos, quando existe a coordenação de esforços dos seus colaboradores.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Não se justificam por isso, ciúme ou inveja entre empregados na mesma secção. </a:t>
            </a:r>
            <a:endParaRPr lang="pt-PT" sz="1800" b="0" strike="noStrike" spc="-1">
              <a:solidFill>
                <a:srgbClr val="000000"/>
              </a:solidFill>
              <a:uFill>
                <a:solidFill>
                  <a:srgbClr val="FFFFFF"/>
                </a:solidFill>
              </a:uFill>
              <a:latin typeface="Arial"/>
            </a:endParaRPr>
          </a:p>
        </p:txBody>
      </p:sp>
      <p:pic>
        <p:nvPicPr>
          <p:cNvPr id="363" name="Picture 2"/>
          <p:cNvPicPr/>
          <p:nvPr/>
        </p:nvPicPr>
        <p:blipFill>
          <a:blip r:embed="rId3"/>
          <a:stretch/>
        </p:blipFill>
        <p:spPr>
          <a:xfrm>
            <a:off x="5828400" y="2232000"/>
            <a:ext cx="2739600" cy="3168000"/>
          </a:xfrm>
          <a:prstGeom prst="rect">
            <a:avLst/>
          </a:prstGeom>
          <a:ln>
            <a:noFill/>
          </a:ln>
        </p:spPr>
      </p:pic>
      <p:sp>
        <p:nvSpPr>
          <p:cNvPr id="364" name="CustomShape 3"/>
          <p:cNvSpPr/>
          <p:nvPr/>
        </p:nvSpPr>
        <p:spPr>
          <a:xfrm>
            <a:off x="360000" y="433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 calcmode="discrete" valueType="clr">
                                      <p:cBhvr additive="repl">
                                        <p:cTn id="7" dur="80"/>
                                        <p:tgtEl>
                                          <p:spTgt spid="361"/>
                                        </p:tgtEl>
                                        <p:attrNameLst>
                                          <p:attrName/>
                                        </p:attrNameLst>
                                      </p:cBhvr>
                                      <p:tavLst>
                                        <p:tav tm="0">
                                          <p:val>
                                            <p:strVal val="rgb(122,21,-22)"/>
                                          </p:val>
                                        </p:tav>
                                        <p:tav tm="50000">
                                          <p:val>
                                            <p:strVal val="rgb(3,-120,-21)"/>
                                          </p:val>
                                        </p:tav>
                                      </p:tavLst>
                                    </p:anim>
                                    <p:anim calcmode="discrete" valueType="clr">
                                      <p:cBhvr additive="repl">
                                        <p:cTn id="8" dur="80"/>
                                        <p:tgtEl>
                                          <p:spTgt spid="361"/>
                                        </p:tgtEl>
                                        <p:attrNameLst>
                                          <p:attrName/>
                                        </p:attrNameLst>
                                      </p:cBhvr>
                                      <p:tavLst>
                                        <p:tav tm="0">
                                          <p:val>
                                            <p:strVal val="rgb(122,21,-22)"/>
                                          </p:val>
                                        </p:tav>
                                        <p:tav tm="50000">
                                          <p:val>
                                            <p:strVal val="rgb(3,-120,-21)"/>
                                          </p:val>
                                        </p:tav>
                                      </p:tavLst>
                                    </p:anim>
                                    <p:set>
                                      <p:cBhvr>
                                        <p:cTn id="9" dur="80"/>
                                        <p:tgtEl>
                                          <p:spTgt spid="36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62"/>
                                        </p:tgtEl>
                                        <p:attrNameLst>
                                          <p:attrName>style.visibility</p:attrName>
                                        </p:attrNameLst>
                                      </p:cBhvr>
                                      <p:to>
                                        <p:strVal val="visible"/>
                                      </p:to>
                                    </p:set>
                                    <p:anim calcmode="discrete" valueType="clr">
                                      <p:cBhvr additive="repl">
                                        <p:cTn id="13" dur="80"/>
                                        <p:tgtEl>
                                          <p:spTgt spid="362"/>
                                        </p:tgtEl>
                                        <p:attrNameLst>
                                          <p:attrName/>
                                        </p:attrNameLst>
                                      </p:cBhvr>
                                      <p:tavLst>
                                        <p:tav tm="0">
                                          <p:val>
                                            <p:strVal val="rgb(122,21,-22)"/>
                                          </p:val>
                                        </p:tav>
                                        <p:tav tm="50000">
                                          <p:val>
                                            <p:strVal val="rgb(3,-120,-21)"/>
                                          </p:val>
                                        </p:tav>
                                      </p:tavLst>
                                    </p:anim>
                                    <p:anim calcmode="discrete" valueType="clr">
                                      <p:cBhvr additive="repl">
                                        <p:cTn id="14" dur="80"/>
                                        <p:tgtEl>
                                          <p:spTgt spid="362"/>
                                        </p:tgtEl>
                                        <p:attrNameLst>
                                          <p:attrName/>
                                        </p:attrNameLst>
                                      </p:cBhvr>
                                      <p:tavLst>
                                        <p:tav tm="0">
                                          <p:val>
                                            <p:strVal val="rgb(122,21,-22)"/>
                                          </p:val>
                                        </p:tav>
                                        <p:tav tm="50000">
                                          <p:val>
                                            <p:strVal val="rgb(3,-120,-21)"/>
                                          </p:val>
                                        </p:tav>
                                      </p:tavLst>
                                    </p:anim>
                                    <p:set>
                                      <p:cBhvr>
                                        <p:cTn id="15" dur="80"/>
                                        <p:tgtEl>
                                          <p:spTgt spid="36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497240" y="574200"/>
            <a:ext cx="5630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Perfil do empregado de mesa</a:t>
            </a:r>
            <a:endParaRPr lang="pt-PT" sz="1800" b="0" strike="noStrike" spc="-1">
              <a:solidFill>
                <a:srgbClr val="000000"/>
              </a:solidFill>
              <a:uFill>
                <a:solidFill>
                  <a:srgbClr val="FFFFFF"/>
                </a:solidFill>
              </a:uFill>
              <a:latin typeface="Arial"/>
            </a:endParaRPr>
          </a:p>
        </p:txBody>
      </p:sp>
      <p:sp>
        <p:nvSpPr>
          <p:cNvPr id="366" name="CustomShape 2"/>
          <p:cNvSpPr/>
          <p:nvPr/>
        </p:nvSpPr>
        <p:spPr>
          <a:xfrm>
            <a:off x="3528000" y="1613520"/>
            <a:ext cx="4824000" cy="450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Este novo milénio “obriga-nos” a rever o perfil adequado do empregado de mesa. Em tempo de globalização, o restaurante apesar de manter algumas linhas tradicionais, deverá se adaptar ás novas tendências.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Tem de emergir a figura do empregado que poderá deixar de ser assim chamado, e passar a ser um profissional de restauração. </a:t>
            </a:r>
            <a:endParaRPr lang="pt-PT" sz="1800" b="0" strike="noStrike" spc="-1">
              <a:solidFill>
                <a:srgbClr val="000000"/>
              </a:solidFill>
              <a:uFill>
                <a:solidFill>
                  <a:srgbClr val="FFFFFF"/>
                </a:solidFill>
              </a:uFill>
              <a:latin typeface="Arial"/>
            </a:endParaRPr>
          </a:p>
        </p:txBody>
      </p:sp>
      <p:pic>
        <p:nvPicPr>
          <p:cNvPr id="367" name="Picture 2"/>
          <p:cNvPicPr/>
          <p:nvPr/>
        </p:nvPicPr>
        <p:blipFill>
          <a:blip r:embed="rId3"/>
          <a:stretch/>
        </p:blipFill>
        <p:spPr>
          <a:xfrm>
            <a:off x="648000" y="2520000"/>
            <a:ext cx="2428560" cy="2720160"/>
          </a:xfrm>
          <a:prstGeom prst="rect">
            <a:avLst/>
          </a:prstGeom>
          <a:ln w="190440">
            <a:solidFill>
              <a:srgbClr val="FFFFFF"/>
            </a:solidFill>
            <a:round/>
          </a:ln>
          <a:effectLst>
            <a:outerShdw dist="12429" dir="11400479">
              <a:srgbClr val="000000">
                <a:alpha val="33000"/>
              </a:srgbClr>
            </a:outerShdw>
          </a:effectLst>
        </p:spPr>
      </p:pic>
      <p:sp>
        <p:nvSpPr>
          <p:cNvPr id="368"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 calcmode="discrete" valueType="clr">
                                      <p:cBhvr additive="repl">
                                        <p:cTn id="7" dur="80"/>
                                        <p:tgtEl>
                                          <p:spTgt spid="365"/>
                                        </p:tgtEl>
                                        <p:attrNameLst>
                                          <p:attrName/>
                                        </p:attrNameLst>
                                      </p:cBhvr>
                                      <p:tavLst>
                                        <p:tav tm="0">
                                          <p:val>
                                            <p:strVal val="rgb(122,21,-22)"/>
                                          </p:val>
                                        </p:tav>
                                        <p:tav tm="50000">
                                          <p:val>
                                            <p:strVal val="rgb(3,-120,-21)"/>
                                          </p:val>
                                        </p:tav>
                                      </p:tavLst>
                                    </p:anim>
                                    <p:anim calcmode="discrete" valueType="clr">
                                      <p:cBhvr additive="repl">
                                        <p:cTn id="8" dur="80"/>
                                        <p:tgtEl>
                                          <p:spTgt spid="365"/>
                                        </p:tgtEl>
                                        <p:attrNameLst>
                                          <p:attrName/>
                                        </p:attrNameLst>
                                      </p:cBhvr>
                                      <p:tavLst>
                                        <p:tav tm="0">
                                          <p:val>
                                            <p:strVal val="rgb(122,21,-22)"/>
                                          </p:val>
                                        </p:tav>
                                        <p:tav tm="50000">
                                          <p:val>
                                            <p:strVal val="rgb(3,-120,-21)"/>
                                          </p:val>
                                        </p:tav>
                                      </p:tavLst>
                                    </p:anim>
                                    <p:set>
                                      <p:cBhvr>
                                        <p:cTn id="9" dur="80"/>
                                        <p:tgtEl>
                                          <p:spTgt spid="365"/>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66"/>
                                        </p:tgtEl>
                                        <p:attrNameLst>
                                          <p:attrName>style.visibility</p:attrName>
                                        </p:attrNameLst>
                                      </p:cBhvr>
                                      <p:to>
                                        <p:strVal val="visible"/>
                                      </p:to>
                                    </p:set>
                                    <p:anim calcmode="discrete" valueType="clr">
                                      <p:cBhvr additive="repl">
                                        <p:cTn id="13" dur="80"/>
                                        <p:tgtEl>
                                          <p:spTgt spid="366"/>
                                        </p:tgtEl>
                                        <p:attrNameLst>
                                          <p:attrName/>
                                        </p:attrNameLst>
                                      </p:cBhvr>
                                      <p:tavLst>
                                        <p:tav tm="0">
                                          <p:val>
                                            <p:strVal val="rgb(122,21,-22)"/>
                                          </p:val>
                                        </p:tav>
                                        <p:tav tm="50000">
                                          <p:val>
                                            <p:strVal val="rgb(3,-120,-21)"/>
                                          </p:val>
                                        </p:tav>
                                      </p:tavLst>
                                    </p:anim>
                                    <p:anim calcmode="discrete" valueType="clr">
                                      <p:cBhvr additive="repl">
                                        <p:cTn id="14" dur="80"/>
                                        <p:tgtEl>
                                          <p:spTgt spid="366"/>
                                        </p:tgtEl>
                                        <p:attrNameLst>
                                          <p:attrName/>
                                        </p:attrNameLst>
                                      </p:cBhvr>
                                      <p:tavLst>
                                        <p:tav tm="0">
                                          <p:val>
                                            <p:strVal val="rgb(122,21,-22)"/>
                                          </p:val>
                                        </p:tav>
                                        <p:tav tm="50000">
                                          <p:val>
                                            <p:strVal val="rgb(3,-120,-21)"/>
                                          </p:val>
                                        </p:tav>
                                      </p:tavLst>
                                    </p:anim>
                                    <p:set>
                                      <p:cBhvr>
                                        <p:cTn id="15" dur="80"/>
                                        <p:tgtEl>
                                          <p:spTgt spid="36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368000" y="648000"/>
            <a:ext cx="6624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33" name="CustomShape 2"/>
          <p:cNvSpPr/>
          <p:nvPr/>
        </p:nvSpPr>
        <p:spPr>
          <a:xfrm>
            <a:off x="720000" y="1800000"/>
            <a:ext cx="7778520" cy="40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Encontravam-se também facilitados os problemas de comercialização dos serviços visto que a concorrência era inferior à procura em especial durante certos períodos sazonais.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É exactamente a partir do início do século ou melhor, a partir dos anos trinta, que o problema da concorrência surge a sério designadamente com as facilidades de deslocação proporcionadas pelos: comboio rápido, automóvel, barco a vapor, avião, etc.</a:t>
            </a:r>
            <a:endParaRPr lang="pt-PT" sz="1800" b="0" strike="noStrike" spc="-1">
              <a:solidFill>
                <a:srgbClr val="000000"/>
              </a:solidFill>
              <a:uFill>
                <a:solidFill>
                  <a:srgbClr val="FFFFFF"/>
                </a:solidFill>
              </a:uFill>
              <a:latin typeface="Arial"/>
            </a:endParaRPr>
          </a:p>
        </p:txBody>
      </p:sp>
      <p:sp>
        <p:nvSpPr>
          <p:cNvPr id="134" name="CustomShape 3"/>
          <p:cNvSpPr/>
          <p:nvPr/>
        </p:nvSpPr>
        <p:spPr>
          <a:xfrm>
            <a:off x="429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discrete" valueType="clr">
                                      <p:cBhvr additive="repl">
                                        <p:cTn id="7" dur="80"/>
                                        <p:tgtEl>
                                          <p:spTgt spid="132"/>
                                        </p:tgtEl>
                                        <p:attrNameLst>
                                          <p:attrName/>
                                        </p:attrNameLst>
                                      </p:cBhvr>
                                      <p:tavLst>
                                        <p:tav tm="0">
                                          <p:val>
                                            <p:strVal val="rgb(122,21,-22)"/>
                                          </p:val>
                                        </p:tav>
                                        <p:tav tm="50000">
                                          <p:val>
                                            <p:strVal val="rgb(3,-120,-21)"/>
                                          </p:val>
                                        </p:tav>
                                      </p:tavLst>
                                    </p:anim>
                                    <p:anim calcmode="discrete" valueType="clr">
                                      <p:cBhvr additive="repl">
                                        <p:cTn id="8" dur="80"/>
                                        <p:tgtEl>
                                          <p:spTgt spid="132"/>
                                        </p:tgtEl>
                                        <p:attrNameLst>
                                          <p:attrName/>
                                        </p:attrNameLst>
                                      </p:cBhvr>
                                      <p:tavLst>
                                        <p:tav tm="0">
                                          <p:val>
                                            <p:strVal val="rgb(122,21,-22)"/>
                                          </p:val>
                                        </p:tav>
                                        <p:tav tm="50000">
                                          <p:val>
                                            <p:strVal val="rgb(3,-120,-21)"/>
                                          </p:val>
                                        </p:tav>
                                      </p:tavLst>
                                    </p:anim>
                                    <p:set>
                                      <p:cBhvr>
                                        <p:cTn id="9" dur="80"/>
                                        <p:tgtEl>
                                          <p:spTgt spid="13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33"/>
                                        </p:tgtEl>
                                        <p:attrNameLst>
                                          <p:attrName>style.visibility</p:attrName>
                                        </p:attrNameLst>
                                      </p:cBhvr>
                                      <p:to>
                                        <p:strVal val="visible"/>
                                      </p:to>
                                    </p:set>
                                    <p:anim calcmode="discrete" valueType="clr">
                                      <p:cBhvr additive="repl">
                                        <p:cTn id="13" dur="80"/>
                                        <p:tgtEl>
                                          <p:spTgt spid="133"/>
                                        </p:tgtEl>
                                        <p:attrNameLst>
                                          <p:attrName/>
                                        </p:attrNameLst>
                                      </p:cBhvr>
                                      <p:tavLst>
                                        <p:tav tm="0">
                                          <p:val>
                                            <p:strVal val="rgb(122,21,-22)"/>
                                          </p:val>
                                        </p:tav>
                                        <p:tav tm="50000">
                                          <p:val>
                                            <p:strVal val="rgb(3,-120,-21)"/>
                                          </p:val>
                                        </p:tav>
                                      </p:tavLst>
                                    </p:anim>
                                    <p:anim calcmode="discrete" valueType="clr">
                                      <p:cBhvr additive="repl">
                                        <p:cTn id="14" dur="80"/>
                                        <p:tgtEl>
                                          <p:spTgt spid="133"/>
                                        </p:tgtEl>
                                        <p:attrNameLst>
                                          <p:attrName/>
                                        </p:attrNameLst>
                                      </p:cBhvr>
                                      <p:tavLst>
                                        <p:tav tm="0">
                                          <p:val>
                                            <p:strVal val="rgb(122,21,-22)"/>
                                          </p:val>
                                        </p:tav>
                                        <p:tav tm="50000">
                                          <p:val>
                                            <p:strVal val="rgb(3,-120,-21)"/>
                                          </p:val>
                                        </p:tav>
                                      </p:tavLst>
                                    </p:anim>
                                    <p:set>
                                      <p:cBhvr>
                                        <p:cTn id="15" dur="80"/>
                                        <p:tgtEl>
                                          <p:spTgt spid="13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497240" y="574200"/>
            <a:ext cx="577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EB80A"/>
                </a:solidFill>
                <a:uFill>
                  <a:solidFill>
                    <a:srgbClr val="FFFFFF"/>
                  </a:solidFill>
                </a:uFill>
                <a:latin typeface="Calibri"/>
              </a:rPr>
              <a:t> </a:t>
            </a:r>
            <a:r>
              <a:rPr lang="pt-PT" sz="3200" b="1" strike="noStrike" spc="-1">
                <a:solidFill>
                  <a:srgbClr val="FEB80A"/>
                </a:solidFill>
                <a:uFill>
                  <a:solidFill>
                    <a:srgbClr val="FFFFFF"/>
                  </a:solidFill>
                </a:uFill>
                <a:latin typeface="Calibri"/>
              </a:rPr>
              <a:t>O Perfil do empregado de mesa</a:t>
            </a:r>
            <a:endParaRPr lang="pt-PT" sz="1800" b="0" strike="noStrike" spc="-1">
              <a:solidFill>
                <a:srgbClr val="000000"/>
              </a:solidFill>
              <a:uFill>
                <a:solidFill>
                  <a:srgbClr val="FFFFFF"/>
                </a:solidFill>
              </a:uFill>
              <a:latin typeface="Arial"/>
            </a:endParaRPr>
          </a:p>
        </p:txBody>
      </p:sp>
      <p:sp>
        <p:nvSpPr>
          <p:cNvPr id="370" name="CustomShape 2"/>
          <p:cNvSpPr/>
          <p:nvPr/>
        </p:nvSpPr>
        <p:spPr>
          <a:xfrm>
            <a:off x="2592000" y="1584000"/>
            <a:ext cx="3456000" cy="40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00000"/>
                </a:solidFill>
                <a:uFill>
                  <a:solidFill>
                    <a:srgbClr val="FFFFFF"/>
                  </a:solidFill>
                </a:uFill>
                <a:latin typeface="Cambria"/>
              </a:rPr>
              <a:t>Além de um vendedor de serviços, correcto, asseado prestável e eficiente; o profissional de restauração deve ser um agente cultural, pronto a promover a gastronomia do nosso país fonte inesgotável de rendimentos.  </a:t>
            </a:r>
            <a:endParaRPr lang="pt-PT" sz="1800" b="0" strike="noStrike" spc="-1">
              <a:solidFill>
                <a:srgbClr val="000000"/>
              </a:solidFill>
              <a:uFill>
                <a:solidFill>
                  <a:srgbClr val="FFFFFF"/>
                </a:solidFill>
              </a:uFill>
              <a:latin typeface="Arial"/>
            </a:endParaRPr>
          </a:p>
        </p:txBody>
      </p:sp>
      <p:pic>
        <p:nvPicPr>
          <p:cNvPr id="371" name="Picture 2"/>
          <p:cNvPicPr/>
          <p:nvPr/>
        </p:nvPicPr>
        <p:blipFill>
          <a:blip r:embed="rId3"/>
          <a:stretch/>
        </p:blipFill>
        <p:spPr>
          <a:xfrm>
            <a:off x="6192000" y="2304000"/>
            <a:ext cx="2592000" cy="2592000"/>
          </a:xfrm>
          <a:prstGeom prst="rect">
            <a:avLst/>
          </a:prstGeom>
          <a:ln>
            <a:noFill/>
          </a:ln>
        </p:spPr>
      </p:pic>
      <p:pic>
        <p:nvPicPr>
          <p:cNvPr id="372" name="Picture 4"/>
          <p:cNvPicPr/>
          <p:nvPr/>
        </p:nvPicPr>
        <p:blipFill>
          <a:blip r:embed="rId4"/>
          <a:stretch/>
        </p:blipFill>
        <p:spPr>
          <a:xfrm>
            <a:off x="357480" y="2376000"/>
            <a:ext cx="1999800" cy="3567240"/>
          </a:xfrm>
          <a:prstGeom prst="rect">
            <a:avLst/>
          </a:prstGeom>
          <a:ln>
            <a:noFill/>
          </a:ln>
        </p:spPr>
      </p:pic>
      <p:sp>
        <p:nvSpPr>
          <p:cNvPr id="373"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 calcmode="discrete" valueType="clr">
                                      <p:cBhvr additive="repl">
                                        <p:cTn id="7" dur="80"/>
                                        <p:tgtEl>
                                          <p:spTgt spid="369"/>
                                        </p:tgtEl>
                                        <p:attrNameLst>
                                          <p:attrName/>
                                        </p:attrNameLst>
                                      </p:cBhvr>
                                      <p:tavLst>
                                        <p:tav tm="0">
                                          <p:val>
                                            <p:strVal val="rgb(122,21,-22)"/>
                                          </p:val>
                                        </p:tav>
                                        <p:tav tm="50000">
                                          <p:val>
                                            <p:strVal val="rgb(3,-120,-21)"/>
                                          </p:val>
                                        </p:tav>
                                      </p:tavLst>
                                    </p:anim>
                                    <p:anim calcmode="discrete" valueType="clr">
                                      <p:cBhvr additive="repl">
                                        <p:cTn id="8" dur="80"/>
                                        <p:tgtEl>
                                          <p:spTgt spid="369"/>
                                        </p:tgtEl>
                                        <p:attrNameLst>
                                          <p:attrName/>
                                        </p:attrNameLst>
                                      </p:cBhvr>
                                      <p:tavLst>
                                        <p:tav tm="0">
                                          <p:val>
                                            <p:strVal val="rgb(122,21,-22)"/>
                                          </p:val>
                                        </p:tav>
                                        <p:tav tm="50000">
                                          <p:val>
                                            <p:strVal val="rgb(3,-120,-21)"/>
                                          </p:val>
                                        </p:tav>
                                      </p:tavLst>
                                    </p:anim>
                                    <p:set>
                                      <p:cBhvr>
                                        <p:cTn id="9" dur="80"/>
                                        <p:tgtEl>
                                          <p:spTgt spid="369"/>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70"/>
                                        </p:tgtEl>
                                        <p:attrNameLst>
                                          <p:attrName>style.visibility</p:attrName>
                                        </p:attrNameLst>
                                      </p:cBhvr>
                                      <p:to>
                                        <p:strVal val="visible"/>
                                      </p:to>
                                    </p:set>
                                    <p:anim calcmode="discrete" valueType="clr">
                                      <p:cBhvr additive="repl">
                                        <p:cTn id="13" dur="80"/>
                                        <p:tgtEl>
                                          <p:spTgt spid="370"/>
                                        </p:tgtEl>
                                        <p:attrNameLst>
                                          <p:attrName/>
                                        </p:attrNameLst>
                                      </p:cBhvr>
                                      <p:tavLst>
                                        <p:tav tm="0">
                                          <p:val>
                                            <p:strVal val="rgb(122,21,-22)"/>
                                          </p:val>
                                        </p:tav>
                                        <p:tav tm="50000">
                                          <p:val>
                                            <p:strVal val="rgb(3,-120,-21)"/>
                                          </p:val>
                                        </p:tav>
                                      </p:tavLst>
                                    </p:anim>
                                    <p:anim calcmode="discrete" valueType="clr">
                                      <p:cBhvr additive="repl">
                                        <p:cTn id="14" dur="80"/>
                                        <p:tgtEl>
                                          <p:spTgt spid="370"/>
                                        </p:tgtEl>
                                        <p:attrNameLst>
                                          <p:attrName/>
                                        </p:attrNameLst>
                                      </p:cBhvr>
                                      <p:tavLst>
                                        <p:tav tm="0">
                                          <p:val>
                                            <p:strVal val="rgb(122,21,-22)"/>
                                          </p:val>
                                        </p:tav>
                                        <p:tav tm="50000">
                                          <p:val>
                                            <p:strVal val="rgb(3,-120,-21)"/>
                                          </p:val>
                                        </p:tav>
                                      </p:tavLst>
                                    </p:anim>
                                    <p:set>
                                      <p:cBhvr>
                                        <p:cTn id="15" dur="80"/>
                                        <p:tgtEl>
                                          <p:spTgt spid="37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r>
              <a:rPr lang="pt-PT" sz="3200" b="1" strike="noStrike" spc="-1">
                <a:solidFill>
                  <a:srgbClr val="FFD3DD"/>
                </a:solidFill>
                <a:uFill>
                  <a:solidFill>
                    <a:srgbClr val="FFFFFF"/>
                  </a:solidFill>
                </a:uFill>
                <a:latin typeface="Calibri"/>
              </a:rPr>
              <a:t>O Perfil do empregado de mesa</a:t>
            </a:r>
            <a:endParaRPr lang="pt-PT" sz="1800" b="0" strike="noStrike" spc="-1">
              <a:solidFill>
                <a:srgbClr val="000000"/>
              </a:solidFill>
              <a:uFill>
                <a:solidFill>
                  <a:srgbClr val="FFFFFF"/>
                </a:solidFill>
              </a:uFill>
              <a:latin typeface="Arial"/>
            </a:endParaRPr>
          </a:p>
        </p:txBody>
      </p:sp>
      <p:sp>
        <p:nvSpPr>
          <p:cNvPr id="375" name="CustomShape 2"/>
          <p:cNvSpPr/>
          <p:nvPr/>
        </p:nvSpPr>
        <p:spPr>
          <a:xfrm>
            <a:off x="1714320" y="714240"/>
            <a:ext cx="6929280" cy="496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 sua cultura que deverá ser facilmente observável, assim como a facilidade de discurso, a flexibilidade de mentalidade, adicionada a uma perfeição estética salpicada com o rigor tradicional de grande categoria.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376" name="Picture 2"/>
          <p:cNvPicPr/>
          <p:nvPr/>
        </p:nvPicPr>
        <p:blipFill>
          <a:blip r:embed="rId3"/>
          <a:stretch/>
        </p:blipFill>
        <p:spPr>
          <a:xfrm>
            <a:off x="5715000" y="3143160"/>
            <a:ext cx="2283480" cy="3428640"/>
          </a:xfrm>
          <a:prstGeom prst="rect">
            <a:avLst/>
          </a:prstGeom>
          <a:ln w="88920">
            <a:solidFill>
              <a:srgbClr val="000000"/>
            </a:solidFill>
            <a:miter/>
          </a:ln>
        </p:spPr>
      </p:pic>
      <p:sp>
        <p:nvSpPr>
          <p:cNvPr id="377"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 calcmode="discrete" valueType="clr">
                                      <p:cBhvr additive="repl">
                                        <p:cTn id="7" dur="80"/>
                                        <p:tgtEl>
                                          <p:spTgt spid="374"/>
                                        </p:tgtEl>
                                        <p:attrNameLst>
                                          <p:attrName/>
                                        </p:attrNameLst>
                                      </p:cBhvr>
                                      <p:tavLst>
                                        <p:tav tm="0">
                                          <p:val>
                                            <p:strVal val="rgb(122,21,-22)"/>
                                          </p:val>
                                        </p:tav>
                                        <p:tav tm="50000">
                                          <p:val>
                                            <p:strVal val="rgb(3,-120,-21)"/>
                                          </p:val>
                                        </p:tav>
                                      </p:tavLst>
                                    </p:anim>
                                    <p:anim calcmode="discrete" valueType="clr">
                                      <p:cBhvr additive="repl">
                                        <p:cTn id="8" dur="80"/>
                                        <p:tgtEl>
                                          <p:spTgt spid="374"/>
                                        </p:tgtEl>
                                        <p:attrNameLst>
                                          <p:attrName/>
                                        </p:attrNameLst>
                                      </p:cBhvr>
                                      <p:tavLst>
                                        <p:tav tm="0">
                                          <p:val>
                                            <p:strVal val="rgb(122,21,-22)"/>
                                          </p:val>
                                        </p:tav>
                                        <p:tav tm="50000">
                                          <p:val>
                                            <p:strVal val="rgb(3,-120,-21)"/>
                                          </p:val>
                                        </p:tav>
                                      </p:tavLst>
                                    </p:anim>
                                    <p:set>
                                      <p:cBhvr>
                                        <p:cTn id="9" dur="80"/>
                                        <p:tgtEl>
                                          <p:spTgt spid="37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75"/>
                                        </p:tgtEl>
                                        <p:attrNameLst>
                                          <p:attrName>style.visibility</p:attrName>
                                        </p:attrNameLst>
                                      </p:cBhvr>
                                      <p:to>
                                        <p:strVal val="visible"/>
                                      </p:to>
                                    </p:set>
                                    <p:anim calcmode="discrete" valueType="clr">
                                      <p:cBhvr additive="repl">
                                        <p:cTn id="13" dur="80"/>
                                        <p:tgtEl>
                                          <p:spTgt spid="375"/>
                                        </p:tgtEl>
                                        <p:attrNameLst>
                                          <p:attrName/>
                                        </p:attrNameLst>
                                      </p:cBhvr>
                                      <p:tavLst>
                                        <p:tav tm="0">
                                          <p:val>
                                            <p:strVal val="rgb(122,21,-22)"/>
                                          </p:val>
                                        </p:tav>
                                        <p:tav tm="50000">
                                          <p:val>
                                            <p:strVal val="rgb(3,-120,-21)"/>
                                          </p:val>
                                        </p:tav>
                                      </p:tavLst>
                                    </p:anim>
                                    <p:anim calcmode="discrete" valueType="clr">
                                      <p:cBhvr additive="repl">
                                        <p:cTn id="14" dur="80"/>
                                        <p:tgtEl>
                                          <p:spTgt spid="375"/>
                                        </p:tgtEl>
                                        <p:attrNameLst>
                                          <p:attrName/>
                                        </p:attrNameLst>
                                      </p:cBhvr>
                                      <p:tavLst>
                                        <p:tav tm="0">
                                          <p:val>
                                            <p:strVal val="rgb(122,21,-22)"/>
                                          </p:val>
                                        </p:tav>
                                        <p:tav tm="50000">
                                          <p:val>
                                            <p:strVal val="rgb(3,-120,-21)"/>
                                          </p:val>
                                        </p:tav>
                                      </p:tavLst>
                                    </p:anim>
                                    <p:set>
                                      <p:cBhvr>
                                        <p:cTn id="15" dur="80"/>
                                        <p:tgtEl>
                                          <p:spTgt spid="37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r>
              <a:rPr lang="pt-PT" sz="3200" b="1" strike="noStrike" spc="-1">
                <a:solidFill>
                  <a:srgbClr val="FEFEF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379" name="CustomShape 2"/>
          <p:cNvSpPr/>
          <p:nvPr/>
        </p:nvSpPr>
        <p:spPr>
          <a:xfrm>
            <a:off x="1714320" y="714240"/>
            <a:ext cx="7000560" cy="684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O restaurante, é dotado de um equipamento bastante variado e diferente, segundo o tipo de estabelecimento. Há porém pormenores indispensáveis correspondentes aos pontos seguintes:</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Mobiliário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Mesas – vários formatos e tamanhos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Cadeiras – vários tipos com ou sem braços, almofadas, típica, etc.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Banquetas de Apoio (para trinchagem, para vinhos e outras bebidas, etc.)</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Aparadores – vários tipos</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380" name="Picture 2"/>
          <p:cNvPicPr/>
          <p:nvPr/>
        </p:nvPicPr>
        <p:blipFill>
          <a:blip r:embed="rId3"/>
          <a:stretch/>
        </p:blipFill>
        <p:spPr>
          <a:xfrm>
            <a:off x="5572080" y="4786200"/>
            <a:ext cx="2534400" cy="1856880"/>
          </a:xfrm>
          <a:prstGeom prst="rect">
            <a:avLst/>
          </a:prstGeom>
          <a:ln>
            <a:noFill/>
          </a:ln>
        </p:spPr>
      </p:pic>
      <p:sp>
        <p:nvSpPr>
          <p:cNvPr id="381"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 calcmode="discrete" valueType="clr">
                                      <p:cBhvr additive="repl">
                                        <p:cTn id="7" dur="80"/>
                                        <p:tgtEl>
                                          <p:spTgt spid="378"/>
                                        </p:tgtEl>
                                        <p:attrNameLst>
                                          <p:attrName/>
                                        </p:attrNameLst>
                                      </p:cBhvr>
                                      <p:tavLst>
                                        <p:tav tm="0">
                                          <p:val>
                                            <p:strVal val="rgb(122,21,-22)"/>
                                          </p:val>
                                        </p:tav>
                                        <p:tav tm="50000">
                                          <p:val>
                                            <p:strVal val="rgb(3,-120,-21)"/>
                                          </p:val>
                                        </p:tav>
                                      </p:tavLst>
                                    </p:anim>
                                    <p:anim calcmode="discrete" valueType="clr">
                                      <p:cBhvr additive="repl">
                                        <p:cTn id="8" dur="80"/>
                                        <p:tgtEl>
                                          <p:spTgt spid="378"/>
                                        </p:tgtEl>
                                        <p:attrNameLst>
                                          <p:attrName/>
                                        </p:attrNameLst>
                                      </p:cBhvr>
                                      <p:tavLst>
                                        <p:tav tm="0">
                                          <p:val>
                                            <p:strVal val="rgb(122,21,-22)"/>
                                          </p:val>
                                        </p:tav>
                                        <p:tav tm="50000">
                                          <p:val>
                                            <p:strVal val="rgb(3,-120,-21)"/>
                                          </p:val>
                                        </p:tav>
                                      </p:tavLst>
                                    </p:anim>
                                    <p:set>
                                      <p:cBhvr>
                                        <p:cTn id="9" dur="80"/>
                                        <p:tgtEl>
                                          <p:spTgt spid="37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79"/>
                                        </p:tgtEl>
                                        <p:attrNameLst>
                                          <p:attrName>style.visibility</p:attrName>
                                        </p:attrNameLst>
                                      </p:cBhvr>
                                      <p:to>
                                        <p:strVal val="visible"/>
                                      </p:to>
                                    </p:set>
                                    <p:anim calcmode="discrete" valueType="clr">
                                      <p:cBhvr additive="repl">
                                        <p:cTn id="13" dur="80"/>
                                        <p:tgtEl>
                                          <p:spTgt spid="379"/>
                                        </p:tgtEl>
                                        <p:attrNameLst>
                                          <p:attrName/>
                                        </p:attrNameLst>
                                      </p:cBhvr>
                                      <p:tavLst>
                                        <p:tav tm="0">
                                          <p:val>
                                            <p:strVal val="rgb(122,21,-22)"/>
                                          </p:val>
                                        </p:tav>
                                        <p:tav tm="50000">
                                          <p:val>
                                            <p:strVal val="rgb(3,-120,-21)"/>
                                          </p:val>
                                        </p:tav>
                                      </p:tavLst>
                                    </p:anim>
                                    <p:anim calcmode="discrete" valueType="clr">
                                      <p:cBhvr additive="repl">
                                        <p:cTn id="14" dur="80"/>
                                        <p:tgtEl>
                                          <p:spTgt spid="379"/>
                                        </p:tgtEl>
                                        <p:attrNameLst>
                                          <p:attrName/>
                                        </p:attrNameLst>
                                      </p:cBhvr>
                                      <p:tavLst>
                                        <p:tav tm="0">
                                          <p:val>
                                            <p:strVal val="rgb(122,21,-22)"/>
                                          </p:val>
                                        </p:tav>
                                        <p:tav tm="50000">
                                          <p:val>
                                            <p:strVal val="rgb(3,-120,-21)"/>
                                          </p:val>
                                        </p:tav>
                                      </p:tavLst>
                                    </p:anim>
                                    <p:set>
                                      <p:cBhvr>
                                        <p:cTn id="15" dur="80"/>
                                        <p:tgtEl>
                                          <p:spTgt spid="37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EB80A"/>
                </a:solidFill>
                <a:uFill>
                  <a:solidFill>
                    <a:srgbClr val="FFFFFF"/>
                  </a:solidFill>
                </a:uFill>
                <a:latin typeface="Calibri"/>
              </a:rPr>
              <a:t> </a:t>
            </a:r>
            <a:r>
              <a:rPr lang="pt-PT" sz="3200" b="1" strike="noStrike" spc="-1">
                <a:solidFill>
                  <a:srgbClr val="FEB80A"/>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383" name="CustomShape 2"/>
          <p:cNvSpPr/>
          <p:nvPr/>
        </p:nvSpPr>
        <p:spPr>
          <a:xfrm>
            <a:off x="1714320" y="714240"/>
            <a:ext cx="6857640" cy="789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Maquinaria</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Estufas para aquecimento de pratos.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Réchauds ou placas eléctricas.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Máquinas de gelo, sumos, trituradoras.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Etc.</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Carros de Serviço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Carros para frios, carro para quentes, carro para bebidas, carro para sobremesas, carro para talheres, carro para flamejados.</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384" name="Picture 2"/>
          <p:cNvPicPr/>
          <p:nvPr/>
        </p:nvPicPr>
        <p:blipFill>
          <a:blip r:embed="rId3"/>
          <a:stretch/>
        </p:blipFill>
        <p:spPr>
          <a:xfrm>
            <a:off x="6357960" y="714240"/>
            <a:ext cx="2511720" cy="1999800"/>
          </a:xfrm>
          <a:prstGeom prst="rect">
            <a:avLst/>
          </a:prstGeom>
          <a:ln>
            <a:noFill/>
          </a:ln>
        </p:spPr>
      </p:pic>
      <p:pic>
        <p:nvPicPr>
          <p:cNvPr id="385" name="Picture 6"/>
          <p:cNvPicPr/>
          <p:nvPr/>
        </p:nvPicPr>
        <p:blipFill>
          <a:blip r:embed="rId4"/>
          <a:stretch/>
        </p:blipFill>
        <p:spPr>
          <a:xfrm>
            <a:off x="6357960" y="2571840"/>
            <a:ext cx="2499840" cy="2071440"/>
          </a:xfrm>
          <a:prstGeom prst="rect">
            <a:avLst/>
          </a:prstGeom>
          <a:ln>
            <a:noFill/>
          </a:ln>
        </p:spPr>
      </p:pic>
      <p:sp>
        <p:nvSpPr>
          <p:cNvPr id="386"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discrete" valueType="clr">
                                      <p:cBhvr additive="repl">
                                        <p:cTn id="7" dur="80"/>
                                        <p:tgtEl>
                                          <p:spTgt spid="382"/>
                                        </p:tgtEl>
                                        <p:attrNameLst>
                                          <p:attrName/>
                                        </p:attrNameLst>
                                      </p:cBhvr>
                                      <p:tavLst>
                                        <p:tav tm="0">
                                          <p:val>
                                            <p:strVal val="rgb(122,21,-22)"/>
                                          </p:val>
                                        </p:tav>
                                        <p:tav tm="50000">
                                          <p:val>
                                            <p:strVal val="rgb(3,-120,-21)"/>
                                          </p:val>
                                        </p:tav>
                                      </p:tavLst>
                                    </p:anim>
                                    <p:anim calcmode="discrete" valueType="clr">
                                      <p:cBhvr additive="repl">
                                        <p:cTn id="8" dur="80"/>
                                        <p:tgtEl>
                                          <p:spTgt spid="382"/>
                                        </p:tgtEl>
                                        <p:attrNameLst>
                                          <p:attrName/>
                                        </p:attrNameLst>
                                      </p:cBhvr>
                                      <p:tavLst>
                                        <p:tav tm="0">
                                          <p:val>
                                            <p:strVal val="rgb(122,21,-22)"/>
                                          </p:val>
                                        </p:tav>
                                        <p:tav tm="50000">
                                          <p:val>
                                            <p:strVal val="rgb(3,-120,-21)"/>
                                          </p:val>
                                        </p:tav>
                                      </p:tavLst>
                                    </p:anim>
                                    <p:set>
                                      <p:cBhvr>
                                        <p:cTn id="9" dur="80"/>
                                        <p:tgtEl>
                                          <p:spTgt spid="38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83"/>
                                        </p:tgtEl>
                                        <p:attrNameLst>
                                          <p:attrName>style.visibility</p:attrName>
                                        </p:attrNameLst>
                                      </p:cBhvr>
                                      <p:to>
                                        <p:strVal val="visible"/>
                                      </p:to>
                                    </p:set>
                                    <p:anim calcmode="discrete" valueType="clr">
                                      <p:cBhvr additive="repl">
                                        <p:cTn id="13" dur="80"/>
                                        <p:tgtEl>
                                          <p:spTgt spid="383"/>
                                        </p:tgtEl>
                                        <p:attrNameLst>
                                          <p:attrName/>
                                        </p:attrNameLst>
                                      </p:cBhvr>
                                      <p:tavLst>
                                        <p:tav tm="0">
                                          <p:val>
                                            <p:strVal val="rgb(122,21,-22)"/>
                                          </p:val>
                                        </p:tav>
                                        <p:tav tm="50000">
                                          <p:val>
                                            <p:strVal val="rgb(3,-120,-21)"/>
                                          </p:val>
                                        </p:tav>
                                      </p:tavLst>
                                    </p:anim>
                                    <p:anim calcmode="discrete" valueType="clr">
                                      <p:cBhvr additive="repl">
                                        <p:cTn id="14" dur="80"/>
                                        <p:tgtEl>
                                          <p:spTgt spid="383"/>
                                        </p:tgtEl>
                                        <p:attrNameLst>
                                          <p:attrName/>
                                        </p:attrNameLst>
                                      </p:cBhvr>
                                      <p:tavLst>
                                        <p:tav tm="0">
                                          <p:val>
                                            <p:strVal val="rgb(122,21,-22)"/>
                                          </p:val>
                                        </p:tav>
                                        <p:tav tm="50000">
                                          <p:val>
                                            <p:strVal val="rgb(3,-120,-21)"/>
                                          </p:val>
                                        </p:tav>
                                      </p:tavLst>
                                    </p:anim>
                                    <p:set>
                                      <p:cBhvr>
                                        <p:cTn id="15" dur="80"/>
                                        <p:tgtEl>
                                          <p:spTgt spid="383"/>
                                        </p:tgtEl>
                                        <p:attrNameLst>
                                          <p:attrName/>
                                        </p:attrNameLst>
                                      </p:cBhvr>
                                    </p:set>
                                  </p:childTnLst>
                                </p:cTn>
                              </p:par>
                            </p:childTnLst>
                          </p:cTn>
                        </p:par>
                        <p:par>
                          <p:cTn id="16" fill="freeze">
                            <p:stCondLst>
                              <p:cond delay="160"/>
                            </p:stCondLst>
                            <p:childTnLst>
                              <p:par>
                                <p:cTn id="17" presetID="10" presetClass="entr" fill="hold" nodeType="afterEffect">
                                  <p:stCondLst>
                                    <p:cond delay="0"/>
                                  </p:stCondLst>
                                  <p:childTnLst>
                                    <p:set>
                                      <p:cBhvr>
                                        <p:cTn id="18" dur="1" fill="hold">
                                          <p:stCondLst>
                                            <p:cond delay="0"/>
                                          </p:stCondLst>
                                        </p:cTn>
                                        <p:tgtEl>
                                          <p:spTgt spid="385"/>
                                        </p:tgtEl>
                                        <p:attrNameLst>
                                          <p:attrName>style.visibility</p:attrName>
                                        </p:attrNameLst>
                                      </p:cBhvr>
                                      <p:to>
                                        <p:strVal val="visible"/>
                                      </p:to>
                                    </p:set>
                                    <p:animEffect transition="in" filter="fade">
                                      <p:cBhvr additive="repl">
                                        <p:cTn id="19" dur="2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49">
                <a:solidFill>
                  <a:srgbClr val="FF0079"/>
                </a:solidFill>
                <a:uFill>
                  <a:solidFill>
                    <a:srgbClr val="FFFFFF"/>
                  </a:solidFill>
                </a:uFill>
                <a:latin typeface="Calibri"/>
              </a:rPr>
              <a:t> </a:t>
            </a:r>
            <a:r>
              <a:rPr lang="pt-PT" sz="3200" b="1" strike="noStrike" spc="49">
                <a:solidFill>
                  <a:srgbClr val="FF0079"/>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388" name="CustomShape 2"/>
          <p:cNvSpPr/>
          <p:nvPr/>
        </p:nvSpPr>
        <p:spPr>
          <a:xfrm>
            <a:off x="1714320" y="695520"/>
            <a:ext cx="7000560" cy="647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u="sng" strike="noStrike" spc="-1">
                <a:solidFill>
                  <a:srgbClr val="000000"/>
                </a:solidFill>
                <a:uFill>
                  <a:solidFill>
                    <a:srgbClr val="FFFFFF"/>
                  </a:solidFill>
                </a:uFill>
                <a:latin typeface="Cambria"/>
              </a:rPr>
              <a:t>Talheres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Colheres de sopa, de sobremesa de chá, de café, de ovos, de serviço, garfos de carne, de peixe, de sobremesa, de aperitivos, de bolos, de serviço, facas de carne, de peixe, de sobremesa, de manteiga, de serviço, espátulas, trinchantes e outros.</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Baixelas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Travessas ovais e redondas com ou sem tampa, terrinas, legumeiras, molheiras, bandejas várias, baldes para garrafas e para gelo, suportes para garrafas, cafeteiras, leiteiras, bules, etc.</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389" name="Picture 2"/>
          <p:cNvPicPr/>
          <p:nvPr/>
        </p:nvPicPr>
        <p:blipFill>
          <a:blip r:embed="rId3"/>
          <a:stretch/>
        </p:blipFill>
        <p:spPr>
          <a:xfrm>
            <a:off x="6643800" y="4572000"/>
            <a:ext cx="2071440" cy="2071440"/>
          </a:xfrm>
          <a:prstGeom prst="rect">
            <a:avLst/>
          </a:prstGeom>
          <a:ln w="38160">
            <a:solidFill>
              <a:srgbClr val="000000"/>
            </a:solidFill>
            <a:miter/>
          </a:ln>
          <a:effectLst>
            <a:outerShdw dist="37674" dir="2700000">
              <a:srgbClr val="000000">
                <a:alpha val="43000"/>
              </a:srgbClr>
            </a:outerShdw>
          </a:effectLst>
        </p:spPr>
      </p:pic>
      <p:sp>
        <p:nvSpPr>
          <p:cNvPr id="390"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 calcmode="discrete" valueType="clr">
                                      <p:cBhvr additive="repl">
                                        <p:cTn id="7" dur="80"/>
                                        <p:tgtEl>
                                          <p:spTgt spid="387"/>
                                        </p:tgtEl>
                                        <p:attrNameLst>
                                          <p:attrName/>
                                        </p:attrNameLst>
                                      </p:cBhvr>
                                      <p:tavLst>
                                        <p:tav tm="0">
                                          <p:val>
                                            <p:strVal val="rgb(122,21,-22)"/>
                                          </p:val>
                                        </p:tav>
                                        <p:tav tm="50000">
                                          <p:val>
                                            <p:strVal val="rgb(3,-120,-21)"/>
                                          </p:val>
                                        </p:tav>
                                      </p:tavLst>
                                    </p:anim>
                                    <p:anim calcmode="discrete" valueType="clr">
                                      <p:cBhvr additive="repl">
                                        <p:cTn id="8" dur="80"/>
                                        <p:tgtEl>
                                          <p:spTgt spid="387"/>
                                        </p:tgtEl>
                                        <p:attrNameLst>
                                          <p:attrName/>
                                        </p:attrNameLst>
                                      </p:cBhvr>
                                      <p:tavLst>
                                        <p:tav tm="0">
                                          <p:val>
                                            <p:strVal val="rgb(122,21,-22)"/>
                                          </p:val>
                                        </p:tav>
                                        <p:tav tm="50000">
                                          <p:val>
                                            <p:strVal val="rgb(3,-120,-21)"/>
                                          </p:val>
                                        </p:tav>
                                      </p:tavLst>
                                    </p:anim>
                                    <p:set>
                                      <p:cBhvr>
                                        <p:cTn id="9" dur="80"/>
                                        <p:tgtEl>
                                          <p:spTgt spid="38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88"/>
                                        </p:tgtEl>
                                        <p:attrNameLst>
                                          <p:attrName>style.visibility</p:attrName>
                                        </p:attrNameLst>
                                      </p:cBhvr>
                                      <p:to>
                                        <p:strVal val="visible"/>
                                      </p:to>
                                    </p:set>
                                    <p:anim calcmode="discrete" valueType="clr">
                                      <p:cBhvr additive="repl">
                                        <p:cTn id="13" dur="80"/>
                                        <p:tgtEl>
                                          <p:spTgt spid="388"/>
                                        </p:tgtEl>
                                        <p:attrNameLst>
                                          <p:attrName/>
                                        </p:attrNameLst>
                                      </p:cBhvr>
                                      <p:tavLst>
                                        <p:tav tm="0">
                                          <p:val>
                                            <p:strVal val="rgb(122,21,-22)"/>
                                          </p:val>
                                        </p:tav>
                                        <p:tav tm="50000">
                                          <p:val>
                                            <p:strVal val="rgb(3,-120,-21)"/>
                                          </p:val>
                                        </p:tav>
                                      </p:tavLst>
                                    </p:anim>
                                    <p:anim calcmode="discrete" valueType="clr">
                                      <p:cBhvr additive="repl">
                                        <p:cTn id="14" dur="80"/>
                                        <p:tgtEl>
                                          <p:spTgt spid="388"/>
                                        </p:tgtEl>
                                        <p:attrNameLst>
                                          <p:attrName/>
                                        </p:attrNameLst>
                                      </p:cBhvr>
                                      <p:tavLst>
                                        <p:tav tm="0">
                                          <p:val>
                                            <p:strVal val="rgb(122,21,-22)"/>
                                          </p:val>
                                        </p:tav>
                                        <p:tav tm="50000">
                                          <p:val>
                                            <p:strVal val="rgb(3,-120,-21)"/>
                                          </p:val>
                                        </p:tav>
                                      </p:tavLst>
                                    </p:anim>
                                    <p:set>
                                      <p:cBhvr>
                                        <p:cTn id="15" dur="80"/>
                                        <p:tgtEl>
                                          <p:spTgt spid="38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r>
              <a:rPr lang="pt-PT" sz="3200" b="1" strike="noStrike" spc="-1">
                <a:solidFill>
                  <a:srgbClr val="FFD3D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392" name="CustomShape 2"/>
          <p:cNvSpPr/>
          <p:nvPr/>
        </p:nvSpPr>
        <p:spPr>
          <a:xfrm>
            <a:off x="1714320" y="714240"/>
            <a:ext cx="7000560" cy="821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Louças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Travessas, pratos, terrinas, saladeiras e molheiras, pratos de sopa, de guardanapo, de sobremesa, de pão e ainda: chávenas e pires de consommé, de chá de café, pires ou pratinhos adequados para manteiga, para azeitonas e outros, pratos para salada, para fondue, para espargos, para caracóis, para ostras, etc.</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Nota: No ponto anterior, onde se indicam travessas, pratos terrinas, etc. Refere-se a material metálico.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393"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 calcmode="discrete" valueType="clr">
                                      <p:cBhvr additive="repl">
                                        <p:cTn id="7" dur="80"/>
                                        <p:tgtEl>
                                          <p:spTgt spid="391"/>
                                        </p:tgtEl>
                                        <p:attrNameLst>
                                          <p:attrName/>
                                        </p:attrNameLst>
                                      </p:cBhvr>
                                      <p:tavLst>
                                        <p:tav tm="0">
                                          <p:val>
                                            <p:strVal val="rgb(122,21,-22)"/>
                                          </p:val>
                                        </p:tav>
                                        <p:tav tm="50000">
                                          <p:val>
                                            <p:strVal val="rgb(3,-120,-21)"/>
                                          </p:val>
                                        </p:tav>
                                      </p:tavLst>
                                    </p:anim>
                                    <p:anim calcmode="discrete" valueType="clr">
                                      <p:cBhvr additive="repl">
                                        <p:cTn id="8" dur="80"/>
                                        <p:tgtEl>
                                          <p:spTgt spid="391"/>
                                        </p:tgtEl>
                                        <p:attrNameLst>
                                          <p:attrName/>
                                        </p:attrNameLst>
                                      </p:cBhvr>
                                      <p:tavLst>
                                        <p:tav tm="0">
                                          <p:val>
                                            <p:strVal val="rgb(122,21,-22)"/>
                                          </p:val>
                                        </p:tav>
                                        <p:tav tm="50000">
                                          <p:val>
                                            <p:strVal val="rgb(3,-120,-21)"/>
                                          </p:val>
                                        </p:tav>
                                      </p:tavLst>
                                    </p:anim>
                                    <p:set>
                                      <p:cBhvr>
                                        <p:cTn id="9" dur="80"/>
                                        <p:tgtEl>
                                          <p:spTgt spid="39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92"/>
                                        </p:tgtEl>
                                        <p:attrNameLst>
                                          <p:attrName>style.visibility</p:attrName>
                                        </p:attrNameLst>
                                      </p:cBhvr>
                                      <p:to>
                                        <p:strVal val="visible"/>
                                      </p:to>
                                    </p:set>
                                    <p:anim calcmode="discrete" valueType="clr">
                                      <p:cBhvr additive="repl">
                                        <p:cTn id="13" dur="80"/>
                                        <p:tgtEl>
                                          <p:spTgt spid="392"/>
                                        </p:tgtEl>
                                        <p:attrNameLst>
                                          <p:attrName/>
                                        </p:attrNameLst>
                                      </p:cBhvr>
                                      <p:tavLst>
                                        <p:tav tm="0">
                                          <p:val>
                                            <p:strVal val="rgb(122,21,-22)"/>
                                          </p:val>
                                        </p:tav>
                                        <p:tav tm="50000">
                                          <p:val>
                                            <p:strVal val="rgb(3,-120,-21)"/>
                                          </p:val>
                                        </p:tav>
                                      </p:tavLst>
                                    </p:anim>
                                    <p:anim calcmode="discrete" valueType="clr">
                                      <p:cBhvr additive="repl">
                                        <p:cTn id="14" dur="80"/>
                                        <p:tgtEl>
                                          <p:spTgt spid="392"/>
                                        </p:tgtEl>
                                        <p:attrNameLst>
                                          <p:attrName/>
                                        </p:attrNameLst>
                                      </p:cBhvr>
                                      <p:tavLst>
                                        <p:tav tm="0">
                                          <p:val>
                                            <p:strVal val="rgb(122,21,-22)"/>
                                          </p:val>
                                        </p:tav>
                                        <p:tav tm="50000">
                                          <p:val>
                                            <p:strVal val="rgb(3,-120,-21)"/>
                                          </p:val>
                                        </p:tav>
                                      </p:tavLst>
                                    </p:anim>
                                    <p:set>
                                      <p:cBhvr>
                                        <p:cTn id="15" dur="80"/>
                                        <p:tgtEl>
                                          <p:spTgt spid="39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395" name="CustomShape 2"/>
          <p:cNvSpPr/>
          <p:nvPr/>
        </p:nvSpPr>
        <p:spPr>
          <a:xfrm>
            <a:off x="1714320" y="714240"/>
            <a:ext cx="7000560" cy="917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u="sng" strike="noStrike" spc="-1">
                <a:solidFill>
                  <a:srgbClr val="000000"/>
                </a:solidFill>
                <a:uFill>
                  <a:solidFill>
                    <a:srgbClr val="FFFFFF"/>
                  </a:solidFill>
                </a:uFill>
                <a:latin typeface="Cambria"/>
              </a:rPr>
              <a:t>Vidros</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Copos para água, vinho tinto, vinho branco, espumante, vinhos licorosos, aguardentes, licores, whisky, refrigerantes, aperitivos, túmbler, sumos, cerveja, etc.</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Roupas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Flanelas ou bancais, toalhas vários tamanhos e formato, toalhetes, guardanapos de mesa, guardanapos de serviço (litos), guardanapos de chá, panos de serviço (limpeza), naperons, panos de carros, panos de tabuleiro, panos ou toalhetes para aparadores e outros.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396"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 calcmode="discrete" valueType="clr">
                                      <p:cBhvr additive="repl">
                                        <p:cTn id="7" dur="80"/>
                                        <p:tgtEl>
                                          <p:spTgt spid="394"/>
                                        </p:tgtEl>
                                        <p:attrNameLst>
                                          <p:attrName/>
                                        </p:attrNameLst>
                                      </p:cBhvr>
                                      <p:tavLst>
                                        <p:tav tm="0">
                                          <p:val>
                                            <p:strVal val="rgb(122,21,-22)"/>
                                          </p:val>
                                        </p:tav>
                                        <p:tav tm="50000">
                                          <p:val>
                                            <p:strVal val="rgb(3,-120,-21)"/>
                                          </p:val>
                                        </p:tav>
                                      </p:tavLst>
                                    </p:anim>
                                    <p:anim calcmode="discrete" valueType="clr">
                                      <p:cBhvr additive="repl">
                                        <p:cTn id="8" dur="80"/>
                                        <p:tgtEl>
                                          <p:spTgt spid="394"/>
                                        </p:tgtEl>
                                        <p:attrNameLst>
                                          <p:attrName/>
                                        </p:attrNameLst>
                                      </p:cBhvr>
                                      <p:tavLst>
                                        <p:tav tm="0">
                                          <p:val>
                                            <p:strVal val="rgb(122,21,-22)"/>
                                          </p:val>
                                        </p:tav>
                                        <p:tav tm="50000">
                                          <p:val>
                                            <p:strVal val="rgb(3,-120,-21)"/>
                                          </p:val>
                                        </p:tav>
                                      </p:tavLst>
                                    </p:anim>
                                    <p:set>
                                      <p:cBhvr>
                                        <p:cTn id="9" dur="80"/>
                                        <p:tgtEl>
                                          <p:spTgt spid="39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95"/>
                                        </p:tgtEl>
                                        <p:attrNameLst>
                                          <p:attrName>style.visibility</p:attrName>
                                        </p:attrNameLst>
                                      </p:cBhvr>
                                      <p:to>
                                        <p:strVal val="visible"/>
                                      </p:to>
                                    </p:set>
                                    <p:anim calcmode="discrete" valueType="clr">
                                      <p:cBhvr additive="repl">
                                        <p:cTn id="13" dur="80"/>
                                        <p:tgtEl>
                                          <p:spTgt spid="395"/>
                                        </p:tgtEl>
                                        <p:attrNameLst>
                                          <p:attrName/>
                                        </p:attrNameLst>
                                      </p:cBhvr>
                                      <p:tavLst>
                                        <p:tav tm="0">
                                          <p:val>
                                            <p:strVal val="rgb(122,21,-22)"/>
                                          </p:val>
                                        </p:tav>
                                        <p:tav tm="50000">
                                          <p:val>
                                            <p:strVal val="rgb(3,-120,-21)"/>
                                          </p:val>
                                        </p:tav>
                                      </p:tavLst>
                                    </p:anim>
                                    <p:anim calcmode="discrete" valueType="clr">
                                      <p:cBhvr additive="repl">
                                        <p:cTn id="14" dur="80"/>
                                        <p:tgtEl>
                                          <p:spTgt spid="395"/>
                                        </p:tgtEl>
                                        <p:attrNameLst>
                                          <p:attrName/>
                                        </p:attrNameLst>
                                      </p:cBhvr>
                                      <p:tavLst>
                                        <p:tav tm="0">
                                          <p:val>
                                            <p:strVal val="rgb(122,21,-22)"/>
                                          </p:val>
                                        </p:tav>
                                        <p:tav tm="50000">
                                          <p:val>
                                            <p:strVal val="rgb(3,-120,-21)"/>
                                          </p:val>
                                        </p:tav>
                                      </p:tavLst>
                                    </p:anim>
                                    <p:set>
                                      <p:cBhvr>
                                        <p:cTn id="15" dur="80"/>
                                        <p:tgtEl>
                                          <p:spTgt spid="39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398" name="CustomShape 2"/>
          <p:cNvSpPr/>
          <p:nvPr/>
        </p:nvSpPr>
        <p:spPr>
          <a:xfrm>
            <a:off x="1714320" y="714240"/>
            <a:ext cx="692928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Ofícios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Além de todo o equipamento já mencionado ainda existe o “Serviço de Ménage ou Ofícios” do qual fazem parte, galheteiros, saleiros, pimenteiros, paliteiros, recipientes para queijo ralado, para molhos, açucareiros normais e de pressão, moinhos para pimenta, etc.</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399" name="Picture 2"/>
          <p:cNvPicPr/>
          <p:nvPr/>
        </p:nvPicPr>
        <p:blipFill>
          <a:blip r:embed="rId3"/>
          <a:stretch/>
        </p:blipFill>
        <p:spPr>
          <a:xfrm>
            <a:off x="6929280" y="4929120"/>
            <a:ext cx="1928520" cy="1785600"/>
          </a:xfrm>
          <a:prstGeom prst="rect">
            <a:avLst/>
          </a:prstGeom>
          <a:ln>
            <a:noFill/>
          </a:ln>
        </p:spPr>
      </p:pic>
      <p:pic>
        <p:nvPicPr>
          <p:cNvPr id="400" name="Picture 4"/>
          <p:cNvPicPr/>
          <p:nvPr/>
        </p:nvPicPr>
        <p:blipFill>
          <a:blip r:embed="rId4"/>
          <a:stretch/>
        </p:blipFill>
        <p:spPr>
          <a:xfrm>
            <a:off x="4000320" y="4714920"/>
            <a:ext cx="2904840" cy="1885680"/>
          </a:xfrm>
          <a:prstGeom prst="rect">
            <a:avLst/>
          </a:prstGeom>
          <a:ln>
            <a:noFill/>
          </a:ln>
        </p:spPr>
      </p:pic>
      <p:pic>
        <p:nvPicPr>
          <p:cNvPr id="401" name="Picture 6"/>
          <p:cNvPicPr/>
          <p:nvPr/>
        </p:nvPicPr>
        <p:blipFill>
          <a:blip r:embed="rId5"/>
          <a:stretch/>
        </p:blipFill>
        <p:spPr>
          <a:xfrm>
            <a:off x="1857240" y="4857840"/>
            <a:ext cx="2071440" cy="1742760"/>
          </a:xfrm>
          <a:prstGeom prst="rect">
            <a:avLst/>
          </a:prstGeom>
          <a:ln>
            <a:noFill/>
          </a:ln>
        </p:spPr>
      </p:pic>
      <p:sp>
        <p:nvSpPr>
          <p:cNvPr id="402"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 calcmode="discrete" valueType="clr">
                                      <p:cBhvr additive="repl">
                                        <p:cTn id="7" dur="80"/>
                                        <p:tgtEl>
                                          <p:spTgt spid="397"/>
                                        </p:tgtEl>
                                        <p:attrNameLst>
                                          <p:attrName/>
                                        </p:attrNameLst>
                                      </p:cBhvr>
                                      <p:tavLst>
                                        <p:tav tm="0">
                                          <p:val>
                                            <p:strVal val="rgb(122,21,-22)"/>
                                          </p:val>
                                        </p:tav>
                                        <p:tav tm="50000">
                                          <p:val>
                                            <p:strVal val="rgb(3,-120,-21)"/>
                                          </p:val>
                                        </p:tav>
                                      </p:tavLst>
                                    </p:anim>
                                    <p:anim calcmode="discrete" valueType="clr">
                                      <p:cBhvr additive="repl">
                                        <p:cTn id="8" dur="80"/>
                                        <p:tgtEl>
                                          <p:spTgt spid="397"/>
                                        </p:tgtEl>
                                        <p:attrNameLst>
                                          <p:attrName/>
                                        </p:attrNameLst>
                                      </p:cBhvr>
                                      <p:tavLst>
                                        <p:tav tm="0">
                                          <p:val>
                                            <p:strVal val="rgb(122,21,-22)"/>
                                          </p:val>
                                        </p:tav>
                                        <p:tav tm="50000">
                                          <p:val>
                                            <p:strVal val="rgb(3,-120,-21)"/>
                                          </p:val>
                                        </p:tav>
                                      </p:tavLst>
                                    </p:anim>
                                    <p:set>
                                      <p:cBhvr>
                                        <p:cTn id="9" dur="80"/>
                                        <p:tgtEl>
                                          <p:spTgt spid="39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398"/>
                                        </p:tgtEl>
                                        <p:attrNameLst>
                                          <p:attrName>style.visibility</p:attrName>
                                        </p:attrNameLst>
                                      </p:cBhvr>
                                      <p:to>
                                        <p:strVal val="visible"/>
                                      </p:to>
                                    </p:set>
                                    <p:anim calcmode="discrete" valueType="clr">
                                      <p:cBhvr additive="repl">
                                        <p:cTn id="13" dur="80"/>
                                        <p:tgtEl>
                                          <p:spTgt spid="398"/>
                                        </p:tgtEl>
                                        <p:attrNameLst>
                                          <p:attrName/>
                                        </p:attrNameLst>
                                      </p:cBhvr>
                                      <p:tavLst>
                                        <p:tav tm="0">
                                          <p:val>
                                            <p:strVal val="rgb(122,21,-22)"/>
                                          </p:val>
                                        </p:tav>
                                        <p:tav tm="50000">
                                          <p:val>
                                            <p:strVal val="rgb(3,-120,-21)"/>
                                          </p:val>
                                        </p:tav>
                                      </p:tavLst>
                                    </p:anim>
                                    <p:anim calcmode="discrete" valueType="clr">
                                      <p:cBhvr additive="repl">
                                        <p:cTn id="14" dur="80"/>
                                        <p:tgtEl>
                                          <p:spTgt spid="398"/>
                                        </p:tgtEl>
                                        <p:attrNameLst>
                                          <p:attrName/>
                                        </p:attrNameLst>
                                      </p:cBhvr>
                                      <p:tavLst>
                                        <p:tav tm="0">
                                          <p:val>
                                            <p:strVal val="rgb(122,21,-22)"/>
                                          </p:val>
                                        </p:tav>
                                        <p:tav tm="50000">
                                          <p:val>
                                            <p:strVal val="rgb(3,-120,-21)"/>
                                          </p:val>
                                        </p:tav>
                                      </p:tavLst>
                                    </p:anim>
                                    <p:set>
                                      <p:cBhvr>
                                        <p:cTn id="15" dur="80"/>
                                        <p:tgtEl>
                                          <p:spTgt spid="39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04" name="CustomShape 2"/>
          <p:cNvSpPr/>
          <p:nvPr/>
        </p:nvSpPr>
        <p:spPr>
          <a:xfrm>
            <a:off x="1714320" y="714240"/>
            <a:ext cx="7000560" cy="501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Outros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E sem estarem incluídos no título ménage ou ofício, existem outras peças de equipamento como: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Números para as mesas, cinzeiros, pinças diversas para lagosta, espargos, caracóis, quebra-nozes, garfos especiais para marisco, suporte para presunto, suporte para garrafas, peanhas para balde de gelo, frigideiras para flamejados, fuzis, tábuas e trinchantes adequados, recipientes para flores, apanha migalhas, cestos metálicos para pão, para torradas, etc.</a:t>
            </a:r>
            <a:endParaRPr lang="pt-PT" sz="1800" b="0" strike="noStrike" spc="-1">
              <a:solidFill>
                <a:srgbClr val="000000"/>
              </a:solidFill>
              <a:uFill>
                <a:solidFill>
                  <a:srgbClr val="FFFFFF"/>
                </a:solidFill>
              </a:uFill>
              <a:latin typeface="Arial"/>
            </a:endParaRPr>
          </a:p>
        </p:txBody>
      </p:sp>
      <p:sp>
        <p:nvSpPr>
          <p:cNvPr id="405"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discrete" valueType="clr">
                                      <p:cBhvr additive="repl">
                                        <p:cTn id="7" dur="80"/>
                                        <p:tgtEl>
                                          <p:spTgt spid="403"/>
                                        </p:tgtEl>
                                        <p:attrNameLst>
                                          <p:attrName/>
                                        </p:attrNameLst>
                                      </p:cBhvr>
                                      <p:tavLst>
                                        <p:tav tm="0">
                                          <p:val>
                                            <p:strVal val="rgb(122,21,-22)"/>
                                          </p:val>
                                        </p:tav>
                                        <p:tav tm="50000">
                                          <p:val>
                                            <p:strVal val="rgb(3,-120,-21)"/>
                                          </p:val>
                                        </p:tav>
                                      </p:tavLst>
                                    </p:anim>
                                    <p:anim calcmode="discrete" valueType="clr">
                                      <p:cBhvr additive="repl">
                                        <p:cTn id="8" dur="80"/>
                                        <p:tgtEl>
                                          <p:spTgt spid="403"/>
                                        </p:tgtEl>
                                        <p:attrNameLst>
                                          <p:attrName/>
                                        </p:attrNameLst>
                                      </p:cBhvr>
                                      <p:tavLst>
                                        <p:tav tm="0">
                                          <p:val>
                                            <p:strVal val="rgb(122,21,-22)"/>
                                          </p:val>
                                        </p:tav>
                                        <p:tav tm="50000">
                                          <p:val>
                                            <p:strVal val="rgb(3,-120,-21)"/>
                                          </p:val>
                                        </p:tav>
                                      </p:tavLst>
                                    </p:anim>
                                    <p:set>
                                      <p:cBhvr>
                                        <p:cTn id="9" dur="80"/>
                                        <p:tgtEl>
                                          <p:spTgt spid="403"/>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04"/>
                                        </p:tgtEl>
                                        <p:attrNameLst>
                                          <p:attrName>style.visibility</p:attrName>
                                        </p:attrNameLst>
                                      </p:cBhvr>
                                      <p:to>
                                        <p:strVal val="visible"/>
                                      </p:to>
                                    </p:set>
                                    <p:anim calcmode="discrete" valueType="clr">
                                      <p:cBhvr additive="repl">
                                        <p:cTn id="13" dur="80"/>
                                        <p:tgtEl>
                                          <p:spTgt spid="404"/>
                                        </p:tgtEl>
                                        <p:attrNameLst>
                                          <p:attrName/>
                                        </p:attrNameLst>
                                      </p:cBhvr>
                                      <p:tavLst>
                                        <p:tav tm="0">
                                          <p:val>
                                            <p:strVal val="rgb(122,21,-22)"/>
                                          </p:val>
                                        </p:tav>
                                        <p:tav tm="50000">
                                          <p:val>
                                            <p:strVal val="rgb(3,-120,-21)"/>
                                          </p:val>
                                        </p:tav>
                                      </p:tavLst>
                                    </p:anim>
                                    <p:anim calcmode="discrete" valueType="clr">
                                      <p:cBhvr additive="repl">
                                        <p:cTn id="14" dur="80"/>
                                        <p:tgtEl>
                                          <p:spTgt spid="404"/>
                                        </p:tgtEl>
                                        <p:attrNameLst>
                                          <p:attrName/>
                                        </p:attrNameLst>
                                      </p:cBhvr>
                                      <p:tavLst>
                                        <p:tav tm="0">
                                          <p:val>
                                            <p:strVal val="rgb(122,21,-22)"/>
                                          </p:val>
                                        </p:tav>
                                        <p:tav tm="50000">
                                          <p:val>
                                            <p:strVal val="rgb(3,-120,-21)"/>
                                          </p:val>
                                        </p:tav>
                                      </p:tavLst>
                                    </p:anim>
                                    <p:set>
                                      <p:cBhvr>
                                        <p:cTn id="15" dur="80"/>
                                        <p:tgtEl>
                                          <p:spTgt spid="40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07" name="CustomShape 2"/>
          <p:cNvSpPr/>
          <p:nvPr/>
        </p:nvSpPr>
        <p:spPr>
          <a:xfrm>
            <a:off x="1714320" y="714240"/>
            <a:ext cx="7000560" cy="551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No respeitante à utilização do equipamento, há pouco a dizer, portanto a prática quase basta para o efeito, pelo que nos limitamos ao seguinte:</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r>
              <a:rPr lang="pt-PT" sz="2000" b="1" u="sng" strike="noStrike" spc="-1">
                <a:solidFill>
                  <a:srgbClr val="000000"/>
                </a:solidFill>
                <a:uFill>
                  <a:solidFill>
                    <a:srgbClr val="FFFFFF"/>
                  </a:solidFill>
                </a:uFill>
                <a:latin typeface="Cambria"/>
              </a:rPr>
              <a:t>Banquetas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Para apoio de bebidas e outros complementos da refeição como: galheteiros, mostardeiras, molhos saladas, etc.., que ali podem permanecer a pedido dos clientes.</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Carros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De diversos tipos para: acepipes, bebidas, serviço, trinchagem, flamejados, queijos, sobremesas, etc.</a:t>
            </a:r>
            <a:endParaRPr lang="pt-PT" sz="1800" b="0" strike="noStrike" spc="-1">
              <a:solidFill>
                <a:srgbClr val="000000"/>
              </a:solidFill>
              <a:uFill>
                <a:solidFill>
                  <a:srgbClr val="FFFFFF"/>
                </a:solidFill>
              </a:uFill>
              <a:latin typeface="Arial"/>
            </a:endParaRPr>
          </a:p>
        </p:txBody>
      </p:sp>
      <p:sp>
        <p:nvSpPr>
          <p:cNvPr id="408"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 calcmode="discrete" valueType="clr">
                                      <p:cBhvr additive="repl">
                                        <p:cTn id="7" dur="80"/>
                                        <p:tgtEl>
                                          <p:spTgt spid="406"/>
                                        </p:tgtEl>
                                        <p:attrNameLst>
                                          <p:attrName/>
                                        </p:attrNameLst>
                                      </p:cBhvr>
                                      <p:tavLst>
                                        <p:tav tm="0">
                                          <p:val>
                                            <p:strVal val="rgb(122,21,-22)"/>
                                          </p:val>
                                        </p:tav>
                                        <p:tav tm="50000">
                                          <p:val>
                                            <p:strVal val="rgb(3,-120,-21)"/>
                                          </p:val>
                                        </p:tav>
                                      </p:tavLst>
                                    </p:anim>
                                    <p:anim calcmode="discrete" valueType="clr">
                                      <p:cBhvr additive="repl">
                                        <p:cTn id="8" dur="80"/>
                                        <p:tgtEl>
                                          <p:spTgt spid="406"/>
                                        </p:tgtEl>
                                        <p:attrNameLst>
                                          <p:attrName/>
                                        </p:attrNameLst>
                                      </p:cBhvr>
                                      <p:tavLst>
                                        <p:tav tm="0">
                                          <p:val>
                                            <p:strVal val="rgb(122,21,-22)"/>
                                          </p:val>
                                        </p:tav>
                                        <p:tav tm="50000">
                                          <p:val>
                                            <p:strVal val="rgb(3,-120,-21)"/>
                                          </p:val>
                                        </p:tav>
                                      </p:tavLst>
                                    </p:anim>
                                    <p:set>
                                      <p:cBhvr>
                                        <p:cTn id="9" dur="80"/>
                                        <p:tgtEl>
                                          <p:spTgt spid="406"/>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07"/>
                                        </p:tgtEl>
                                        <p:attrNameLst>
                                          <p:attrName>style.visibility</p:attrName>
                                        </p:attrNameLst>
                                      </p:cBhvr>
                                      <p:to>
                                        <p:strVal val="visible"/>
                                      </p:to>
                                    </p:set>
                                    <p:anim calcmode="discrete" valueType="clr">
                                      <p:cBhvr additive="repl">
                                        <p:cTn id="13" dur="80"/>
                                        <p:tgtEl>
                                          <p:spTgt spid="407"/>
                                        </p:tgtEl>
                                        <p:attrNameLst>
                                          <p:attrName/>
                                        </p:attrNameLst>
                                      </p:cBhvr>
                                      <p:tavLst>
                                        <p:tav tm="0">
                                          <p:val>
                                            <p:strVal val="rgb(122,21,-22)"/>
                                          </p:val>
                                        </p:tav>
                                        <p:tav tm="50000">
                                          <p:val>
                                            <p:strVal val="rgb(3,-120,-21)"/>
                                          </p:val>
                                        </p:tav>
                                      </p:tavLst>
                                    </p:anim>
                                    <p:anim calcmode="discrete" valueType="clr">
                                      <p:cBhvr additive="repl">
                                        <p:cTn id="14" dur="80"/>
                                        <p:tgtEl>
                                          <p:spTgt spid="407"/>
                                        </p:tgtEl>
                                        <p:attrNameLst>
                                          <p:attrName/>
                                        </p:attrNameLst>
                                      </p:cBhvr>
                                      <p:tavLst>
                                        <p:tav tm="0">
                                          <p:val>
                                            <p:strVal val="rgb(122,21,-22)"/>
                                          </p:val>
                                        </p:tav>
                                        <p:tav tm="50000">
                                          <p:val>
                                            <p:strVal val="rgb(3,-120,-21)"/>
                                          </p:val>
                                        </p:tav>
                                      </p:tavLst>
                                    </p:anim>
                                    <p:set>
                                      <p:cBhvr>
                                        <p:cTn id="15" dur="80"/>
                                        <p:tgtEl>
                                          <p:spTgt spid="40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1353240" y="648000"/>
            <a:ext cx="6638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36" name="CustomShape 2"/>
          <p:cNvSpPr/>
          <p:nvPr/>
        </p:nvSpPr>
        <p:spPr>
          <a:xfrm>
            <a:off x="1278720" y="2232000"/>
            <a:ext cx="692928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A partir da década 50 a 60 verificou-se uma transformação fundamental na hotelaria determinada pelo aparecimento do chamado “turismo de massas” devido às novas possibilidades de transporte, particularmente o avião a jacto coadjuvado pelo automóvel, este transformado em veículo utilitário e ao alcance das populações.</a:t>
            </a:r>
            <a:endParaRPr lang="pt-PT" sz="1800" b="0" strike="noStrike" spc="-1">
              <a:solidFill>
                <a:srgbClr val="000000"/>
              </a:solidFill>
              <a:uFill>
                <a:solidFill>
                  <a:srgbClr val="FFFFFF"/>
                </a:solidFill>
              </a:uFill>
              <a:latin typeface="Arial"/>
            </a:endParaRPr>
          </a:p>
        </p:txBody>
      </p:sp>
      <p:sp>
        <p:nvSpPr>
          <p:cNvPr id="137" name="CustomShape 3"/>
          <p:cNvSpPr/>
          <p:nvPr/>
        </p:nvSpPr>
        <p:spPr>
          <a:xfrm>
            <a:off x="429840" y="5054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discrete" valueType="clr">
                                      <p:cBhvr additive="repl">
                                        <p:cTn id="7" dur="80"/>
                                        <p:tgtEl>
                                          <p:spTgt spid="135"/>
                                        </p:tgtEl>
                                        <p:attrNameLst>
                                          <p:attrName/>
                                        </p:attrNameLst>
                                      </p:cBhvr>
                                      <p:tavLst>
                                        <p:tav tm="0">
                                          <p:val>
                                            <p:strVal val="rgb(122,21,-22)"/>
                                          </p:val>
                                        </p:tav>
                                        <p:tav tm="50000">
                                          <p:val>
                                            <p:strVal val="rgb(3,-120,-21)"/>
                                          </p:val>
                                        </p:tav>
                                      </p:tavLst>
                                    </p:anim>
                                    <p:anim calcmode="discrete" valueType="clr">
                                      <p:cBhvr additive="repl">
                                        <p:cTn id="8" dur="80"/>
                                        <p:tgtEl>
                                          <p:spTgt spid="135"/>
                                        </p:tgtEl>
                                        <p:attrNameLst>
                                          <p:attrName/>
                                        </p:attrNameLst>
                                      </p:cBhvr>
                                      <p:tavLst>
                                        <p:tav tm="0">
                                          <p:val>
                                            <p:strVal val="rgb(122,21,-22)"/>
                                          </p:val>
                                        </p:tav>
                                        <p:tav tm="50000">
                                          <p:val>
                                            <p:strVal val="rgb(3,-120,-21)"/>
                                          </p:val>
                                        </p:tav>
                                      </p:tavLst>
                                    </p:anim>
                                    <p:set>
                                      <p:cBhvr>
                                        <p:cTn id="9" dur="80"/>
                                        <p:tgtEl>
                                          <p:spTgt spid="135"/>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36"/>
                                        </p:tgtEl>
                                        <p:attrNameLst>
                                          <p:attrName>style.visibility</p:attrName>
                                        </p:attrNameLst>
                                      </p:cBhvr>
                                      <p:to>
                                        <p:strVal val="visible"/>
                                      </p:to>
                                    </p:set>
                                    <p:anim calcmode="discrete" valueType="clr">
                                      <p:cBhvr additive="repl">
                                        <p:cTn id="13" dur="80"/>
                                        <p:tgtEl>
                                          <p:spTgt spid="136"/>
                                        </p:tgtEl>
                                        <p:attrNameLst>
                                          <p:attrName/>
                                        </p:attrNameLst>
                                      </p:cBhvr>
                                      <p:tavLst>
                                        <p:tav tm="0">
                                          <p:val>
                                            <p:strVal val="rgb(122,21,-22)"/>
                                          </p:val>
                                        </p:tav>
                                        <p:tav tm="50000">
                                          <p:val>
                                            <p:strVal val="rgb(3,-120,-21)"/>
                                          </p:val>
                                        </p:tav>
                                      </p:tavLst>
                                    </p:anim>
                                    <p:anim calcmode="discrete" valueType="clr">
                                      <p:cBhvr additive="repl">
                                        <p:cTn id="14" dur="80"/>
                                        <p:tgtEl>
                                          <p:spTgt spid="136"/>
                                        </p:tgtEl>
                                        <p:attrNameLst>
                                          <p:attrName/>
                                        </p:attrNameLst>
                                      </p:cBhvr>
                                      <p:tavLst>
                                        <p:tav tm="0">
                                          <p:val>
                                            <p:strVal val="rgb(122,21,-22)"/>
                                          </p:val>
                                        </p:tav>
                                        <p:tav tm="50000">
                                          <p:val>
                                            <p:strVal val="rgb(3,-120,-21)"/>
                                          </p:val>
                                        </p:tav>
                                      </p:tavLst>
                                    </p:anim>
                                    <p:set>
                                      <p:cBhvr>
                                        <p:cTn id="15" dur="80"/>
                                        <p:tgtEl>
                                          <p:spTgt spid="13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10" name="CustomShape 2"/>
          <p:cNvSpPr/>
          <p:nvPr/>
        </p:nvSpPr>
        <p:spPr>
          <a:xfrm>
            <a:off x="1714320" y="714240"/>
            <a:ext cx="6929280" cy="515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Estufas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Para aquecimento dos pratos, nos quais se devem servir as iguarias quentes.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Rechauds (ou placas eléctricas)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Para sobre elas se colocarem as travessas ou recipientes, que contenham certas iguarias quentes, para que estas não esfriem durante o serviço, e possam manter-se junto dos clientes, até que lhes seja oferecida repetição.</a:t>
            </a:r>
            <a:endParaRPr lang="pt-PT" sz="1800" b="0" strike="noStrike" spc="-1">
              <a:solidFill>
                <a:srgbClr val="000000"/>
              </a:solidFill>
              <a:uFill>
                <a:solidFill>
                  <a:srgbClr val="FFFFFF"/>
                </a:solidFill>
              </a:uFill>
              <a:latin typeface="Arial"/>
            </a:endParaRPr>
          </a:p>
        </p:txBody>
      </p:sp>
      <p:sp>
        <p:nvSpPr>
          <p:cNvPr id="411"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discrete" valueType="clr">
                                      <p:cBhvr additive="repl">
                                        <p:cTn id="7" dur="80"/>
                                        <p:tgtEl>
                                          <p:spTgt spid="409"/>
                                        </p:tgtEl>
                                        <p:attrNameLst>
                                          <p:attrName/>
                                        </p:attrNameLst>
                                      </p:cBhvr>
                                      <p:tavLst>
                                        <p:tav tm="0">
                                          <p:val>
                                            <p:strVal val="rgb(122,21,-22)"/>
                                          </p:val>
                                        </p:tav>
                                        <p:tav tm="50000">
                                          <p:val>
                                            <p:strVal val="rgb(3,-120,-21)"/>
                                          </p:val>
                                        </p:tav>
                                      </p:tavLst>
                                    </p:anim>
                                    <p:anim calcmode="discrete" valueType="clr">
                                      <p:cBhvr additive="repl">
                                        <p:cTn id="8" dur="80"/>
                                        <p:tgtEl>
                                          <p:spTgt spid="409"/>
                                        </p:tgtEl>
                                        <p:attrNameLst>
                                          <p:attrName/>
                                        </p:attrNameLst>
                                      </p:cBhvr>
                                      <p:tavLst>
                                        <p:tav tm="0">
                                          <p:val>
                                            <p:strVal val="rgb(122,21,-22)"/>
                                          </p:val>
                                        </p:tav>
                                        <p:tav tm="50000">
                                          <p:val>
                                            <p:strVal val="rgb(3,-120,-21)"/>
                                          </p:val>
                                        </p:tav>
                                      </p:tavLst>
                                    </p:anim>
                                    <p:set>
                                      <p:cBhvr>
                                        <p:cTn id="9" dur="80"/>
                                        <p:tgtEl>
                                          <p:spTgt spid="409"/>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10"/>
                                        </p:tgtEl>
                                        <p:attrNameLst>
                                          <p:attrName>style.visibility</p:attrName>
                                        </p:attrNameLst>
                                      </p:cBhvr>
                                      <p:to>
                                        <p:strVal val="visible"/>
                                      </p:to>
                                    </p:set>
                                    <p:anim calcmode="discrete" valueType="clr">
                                      <p:cBhvr additive="repl">
                                        <p:cTn id="13" dur="80"/>
                                        <p:tgtEl>
                                          <p:spTgt spid="410"/>
                                        </p:tgtEl>
                                        <p:attrNameLst>
                                          <p:attrName/>
                                        </p:attrNameLst>
                                      </p:cBhvr>
                                      <p:tavLst>
                                        <p:tav tm="0">
                                          <p:val>
                                            <p:strVal val="rgb(122,21,-22)"/>
                                          </p:val>
                                        </p:tav>
                                        <p:tav tm="50000">
                                          <p:val>
                                            <p:strVal val="rgb(3,-120,-21)"/>
                                          </p:val>
                                        </p:tav>
                                      </p:tavLst>
                                    </p:anim>
                                    <p:anim calcmode="discrete" valueType="clr">
                                      <p:cBhvr additive="repl">
                                        <p:cTn id="14" dur="80"/>
                                        <p:tgtEl>
                                          <p:spTgt spid="410"/>
                                        </p:tgtEl>
                                        <p:attrNameLst>
                                          <p:attrName/>
                                        </p:attrNameLst>
                                      </p:cBhvr>
                                      <p:tavLst>
                                        <p:tav tm="0">
                                          <p:val>
                                            <p:strVal val="rgb(122,21,-22)"/>
                                          </p:val>
                                        </p:tav>
                                        <p:tav tm="50000">
                                          <p:val>
                                            <p:strVal val="rgb(3,-120,-21)"/>
                                          </p:val>
                                        </p:tav>
                                      </p:tavLst>
                                    </p:anim>
                                    <p:set>
                                      <p:cBhvr>
                                        <p:cTn id="15" dur="80"/>
                                        <p:tgtEl>
                                          <p:spTgt spid="41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13" name="CustomShape 2"/>
          <p:cNvSpPr/>
          <p:nvPr/>
        </p:nvSpPr>
        <p:spPr>
          <a:xfrm>
            <a:off x="1714320" y="714240"/>
            <a:ext cx="7000560" cy="501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u="sng" strike="noStrike" spc="-1">
                <a:solidFill>
                  <a:srgbClr val="000000"/>
                </a:solidFill>
                <a:uFill>
                  <a:solidFill>
                    <a:srgbClr val="FFFFFF"/>
                  </a:solidFill>
                </a:uFill>
                <a:latin typeface="Cambria"/>
              </a:rPr>
              <a:t>Suportes ou peanhas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São peças do género tripé ou com um tubo central, ligado a um disco metálico, que assentam no chão e servem para manter junto à mesa dos clientes, o balde com mistura de gelo e água, no qual se colocam as garrafas de vinhos, que devem ser servidos frescos.</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Trinchantes, tábuas e fuzis</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Utilizam-se quando são apresentadas peças inteiras e tendo em conta, que o seu corte seja efectuado com material adequado, o que resultará mais fácil, vistoso e económico.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Nota: O fuzil não deve ser utilizado à vista do cliente.</a:t>
            </a:r>
            <a:endParaRPr lang="pt-PT" sz="1800" b="0" strike="noStrike" spc="-1">
              <a:solidFill>
                <a:srgbClr val="000000"/>
              </a:solidFill>
              <a:uFill>
                <a:solidFill>
                  <a:srgbClr val="FFFFFF"/>
                </a:solidFill>
              </a:uFill>
              <a:latin typeface="Arial"/>
            </a:endParaRPr>
          </a:p>
        </p:txBody>
      </p:sp>
      <p:sp>
        <p:nvSpPr>
          <p:cNvPr id="414"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 calcmode="discrete" valueType="clr">
                                      <p:cBhvr additive="repl">
                                        <p:cTn id="7" dur="80"/>
                                        <p:tgtEl>
                                          <p:spTgt spid="412"/>
                                        </p:tgtEl>
                                        <p:attrNameLst>
                                          <p:attrName/>
                                        </p:attrNameLst>
                                      </p:cBhvr>
                                      <p:tavLst>
                                        <p:tav tm="0">
                                          <p:val>
                                            <p:strVal val="rgb(122,21,-22)"/>
                                          </p:val>
                                        </p:tav>
                                        <p:tav tm="50000">
                                          <p:val>
                                            <p:strVal val="rgb(3,-120,-21)"/>
                                          </p:val>
                                        </p:tav>
                                      </p:tavLst>
                                    </p:anim>
                                    <p:anim calcmode="discrete" valueType="clr">
                                      <p:cBhvr additive="repl">
                                        <p:cTn id="8" dur="80"/>
                                        <p:tgtEl>
                                          <p:spTgt spid="412"/>
                                        </p:tgtEl>
                                        <p:attrNameLst>
                                          <p:attrName/>
                                        </p:attrNameLst>
                                      </p:cBhvr>
                                      <p:tavLst>
                                        <p:tav tm="0">
                                          <p:val>
                                            <p:strVal val="rgb(122,21,-22)"/>
                                          </p:val>
                                        </p:tav>
                                        <p:tav tm="50000">
                                          <p:val>
                                            <p:strVal val="rgb(3,-120,-21)"/>
                                          </p:val>
                                        </p:tav>
                                      </p:tavLst>
                                    </p:anim>
                                    <p:set>
                                      <p:cBhvr>
                                        <p:cTn id="9" dur="80"/>
                                        <p:tgtEl>
                                          <p:spTgt spid="41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13"/>
                                        </p:tgtEl>
                                        <p:attrNameLst>
                                          <p:attrName>style.visibility</p:attrName>
                                        </p:attrNameLst>
                                      </p:cBhvr>
                                      <p:to>
                                        <p:strVal val="visible"/>
                                      </p:to>
                                    </p:set>
                                    <p:anim calcmode="discrete" valueType="clr">
                                      <p:cBhvr additive="repl">
                                        <p:cTn id="13" dur="80"/>
                                        <p:tgtEl>
                                          <p:spTgt spid="413"/>
                                        </p:tgtEl>
                                        <p:attrNameLst>
                                          <p:attrName/>
                                        </p:attrNameLst>
                                      </p:cBhvr>
                                      <p:tavLst>
                                        <p:tav tm="0">
                                          <p:val>
                                            <p:strVal val="rgb(122,21,-22)"/>
                                          </p:val>
                                        </p:tav>
                                        <p:tav tm="50000">
                                          <p:val>
                                            <p:strVal val="rgb(3,-120,-21)"/>
                                          </p:val>
                                        </p:tav>
                                      </p:tavLst>
                                    </p:anim>
                                    <p:anim calcmode="discrete" valueType="clr">
                                      <p:cBhvr additive="repl">
                                        <p:cTn id="14" dur="80"/>
                                        <p:tgtEl>
                                          <p:spTgt spid="413"/>
                                        </p:tgtEl>
                                        <p:attrNameLst>
                                          <p:attrName/>
                                        </p:attrNameLst>
                                      </p:cBhvr>
                                      <p:tavLst>
                                        <p:tav tm="0">
                                          <p:val>
                                            <p:strVal val="rgb(122,21,-22)"/>
                                          </p:val>
                                        </p:tav>
                                        <p:tav tm="50000">
                                          <p:val>
                                            <p:strVal val="rgb(3,-120,-21)"/>
                                          </p:val>
                                        </p:tav>
                                      </p:tavLst>
                                    </p:anim>
                                    <p:set>
                                      <p:cBhvr>
                                        <p:cTn id="15" dur="80"/>
                                        <p:tgtEl>
                                          <p:spTgt spid="41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1714320" y="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16" name="CustomShape 2"/>
          <p:cNvSpPr/>
          <p:nvPr/>
        </p:nvSpPr>
        <p:spPr>
          <a:xfrm>
            <a:off x="1928880" y="785880"/>
            <a:ext cx="671472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u="sng" strike="noStrike" spc="-1">
                <a:solidFill>
                  <a:srgbClr val="000000"/>
                </a:solidFill>
                <a:uFill>
                  <a:solidFill>
                    <a:srgbClr val="FFFFFF"/>
                  </a:solidFill>
                </a:uFill>
                <a:latin typeface="Cambria"/>
              </a:rPr>
              <a:t>Suporte para presunto e tábua para salmão fumado</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São auxiliares, para o serviço a efectuar à vista dos clientes. Permite ao trinchador um corte mais fácil, económico e vistoso, pela forma como a peça se encontra firme e colocada ao jeito do corte.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417" name="Picture 2"/>
          <p:cNvPicPr/>
          <p:nvPr/>
        </p:nvPicPr>
        <p:blipFill>
          <a:blip r:embed="rId3"/>
          <a:stretch/>
        </p:blipFill>
        <p:spPr>
          <a:xfrm>
            <a:off x="5715000" y="3957120"/>
            <a:ext cx="2942280" cy="2686320"/>
          </a:xfrm>
          <a:prstGeom prst="rect">
            <a:avLst/>
          </a:prstGeom>
          <a:ln w="190440">
            <a:solidFill>
              <a:srgbClr val="C8C6BD"/>
            </a:solidFill>
            <a:round/>
          </a:ln>
          <a:effectLst>
            <a:outerShdw dist="50636" dir="7190755">
              <a:srgbClr val="000000">
                <a:alpha val="45000"/>
              </a:srgbClr>
            </a:outerShdw>
          </a:effectLst>
        </p:spPr>
      </p:pic>
      <p:sp>
        <p:nvSpPr>
          <p:cNvPr id="418" name="CustomShape 3"/>
          <p:cNvSpPr/>
          <p:nvPr/>
        </p:nvSpPr>
        <p:spPr>
          <a:xfrm>
            <a:off x="430200" y="153864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discrete" valueType="clr">
                                      <p:cBhvr additive="repl">
                                        <p:cTn id="7" dur="80"/>
                                        <p:tgtEl>
                                          <p:spTgt spid="415"/>
                                        </p:tgtEl>
                                        <p:attrNameLst>
                                          <p:attrName/>
                                        </p:attrNameLst>
                                      </p:cBhvr>
                                      <p:tavLst>
                                        <p:tav tm="0">
                                          <p:val>
                                            <p:strVal val="rgb(122,21,-22)"/>
                                          </p:val>
                                        </p:tav>
                                        <p:tav tm="50000">
                                          <p:val>
                                            <p:strVal val="rgb(3,-120,-21)"/>
                                          </p:val>
                                        </p:tav>
                                      </p:tavLst>
                                    </p:anim>
                                    <p:anim calcmode="discrete" valueType="clr">
                                      <p:cBhvr additive="repl">
                                        <p:cTn id="8" dur="80"/>
                                        <p:tgtEl>
                                          <p:spTgt spid="415"/>
                                        </p:tgtEl>
                                        <p:attrNameLst>
                                          <p:attrName/>
                                        </p:attrNameLst>
                                      </p:cBhvr>
                                      <p:tavLst>
                                        <p:tav tm="0">
                                          <p:val>
                                            <p:strVal val="rgb(122,21,-22)"/>
                                          </p:val>
                                        </p:tav>
                                        <p:tav tm="50000">
                                          <p:val>
                                            <p:strVal val="rgb(3,-120,-21)"/>
                                          </p:val>
                                        </p:tav>
                                      </p:tavLst>
                                    </p:anim>
                                    <p:set>
                                      <p:cBhvr>
                                        <p:cTn id="9" dur="80"/>
                                        <p:tgtEl>
                                          <p:spTgt spid="415"/>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16"/>
                                        </p:tgtEl>
                                        <p:attrNameLst>
                                          <p:attrName>style.visibility</p:attrName>
                                        </p:attrNameLst>
                                      </p:cBhvr>
                                      <p:to>
                                        <p:strVal val="visible"/>
                                      </p:to>
                                    </p:set>
                                    <p:anim calcmode="discrete" valueType="clr">
                                      <p:cBhvr additive="repl">
                                        <p:cTn id="13" dur="80"/>
                                        <p:tgtEl>
                                          <p:spTgt spid="416"/>
                                        </p:tgtEl>
                                        <p:attrNameLst>
                                          <p:attrName/>
                                        </p:attrNameLst>
                                      </p:cBhvr>
                                      <p:tavLst>
                                        <p:tav tm="0">
                                          <p:val>
                                            <p:strVal val="rgb(122,21,-22)"/>
                                          </p:val>
                                        </p:tav>
                                        <p:tav tm="50000">
                                          <p:val>
                                            <p:strVal val="rgb(3,-120,-21)"/>
                                          </p:val>
                                        </p:tav>
                                      </p:tavLst>
                                    </p:anim>
                                    <p:anim calcmode="discrete" valueType="clr">
                                      <p:cBhvr additive="repl">
                                        <p:cTn id="14" dur="80"/>
                                        <p:tgtEl>
                                          <p:spTgt spid="416"/>
                                        </p:tgtEl>
                                        <p:attrNameLst>
                                          <p:attrName/>
                                        </p:attrNameLst>
                                      </p:cBhvr>
                                      <p:tavLst>
                                        <p:tav tm="0">
                                          <p:val>
                                            <p:strVal val="rgb(122,21,-22)"/>
                                          </p:val>
                                        </p:tav>
                                        <p:tav tm="50000">
                                          <p:val>
                                            <p:strVal val="rgb(3,-120,-21)"/>
                                          </p:val>
                                        </p:tav>
                                      </p:tavLst>
                                    </p:anim>
                                    <p:set>
                                      <p:cBhvr>
                                        <p:cTn id="15" dur="80"/>
                                        <p:tgtEl>
                                          <p:spTgt spid="41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1584000" y="574200"/>
            <a:ext cx="6480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1" strike="noStrike" spc="-1">
                <a:solidFill>
                  <a:srgbClr val="FF095D"/>
                </a:solidFill>
                <a:uFill>
                  <a:solidFill>
                    <a:srgbClr val="FFFFFF"/>
                  </a:solidFill>
                </a:uFill>
                <a:latin typeface="Calibri"/>
              </a:rPr>
              <a:t> </a:t>
            </a:r>
            <a:r>
              <a:rPr lang="pt-PT" sz="3200" b="1" strike="noStrike" spc="-1">
                <a:solidFill>
                  <a:srgbClr val="FF095D"/>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20" name="CustomShape 2"/>
          <p:cNvSpPr/>
          <p:nvPr/>
        </p:nvSpPr>
        <p:spPr>
          <a:xfrm>
            <a:off x="504000" y="1584000"/>
            <a:ext cx="5921640" cy="455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u="sng" strike="noStrike" spc="-1">
                <a:solidFill>
                  <a:srgbClr val="000000"/>
                </a:solidFill>
                <a:uFill>
                  <a:solidFill>
                    <a:srgbClr val="FFFFFF"/>
                  </a:solidFill>
                </a:uFill>
                <a:latin typeface="Cambria"/>
              </a:rPr>
              <a:t>Suportes para garrafas (cestos)</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Podem ser de vários tipos e de material diverso (prata, Cristoffle, aço, vime, madeira, etc.) e utilizam-se para colocar garrafas de vinho, para que estas mantenham os resíduos no fundo, o que permite servir os mesmos com mais facilidade e melhor apresentação.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O material como sertãs e outros, para confeccionar iguarias à vista dos clientes deve ser exclusivamente para uso na sala, pois seria inestético utilizar uma frigideira ou um tacho de cozinha.</a:t>
            </a:r>
            <a:endParaRPr lang="pt-PT" sz="1800" b="0" strike="noStrike" spc="-1">
              <a:solidFill>
                <a:srgbClr val="000000"/>
              </a:solidFill>
              <a:uFill>
                <a:solidFill>
                  <a:srgbClr val="FFFFFF"/>
                </a:solidFill>
              </a:uFill>
              <a:latin typeface="Arial"/>
            </a:endParaRPr>
          </a:p>
        </p:txBody>
      </p:sp>
      <p:sp>
        <p:nvSpPr>
          <p:cNvPr id="421" name="CustomShape 3"/>
          <p:cNvSpPr/>
          <p:nvPr/>
        </p:nvSpPr>
        <p:spPr>
          <a:xfrm>
            <a:off x="573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23" name="CustomShape 2"/>
          <p:cNvSpPr/>
          <p:nvPr/>
        </p:nvSpPr>
        <p:spPr>
          <a:xfrm>
            <a:off x="1714320" y="714240"/>
            <a:ext cx="692928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1800" b="1" strike="noStrike" spc="-1">
                <a:solidFill>
                  <a:srgbClr val="000000"/>
                </a:solidFill>
                <a:uFill>
                  <a:solidFill>
                    <a:srgbClr val="FFFFFF"/>
                  </a:solidFill>
                </a:uFill>
                <a:latin typeface="Cambria"/>
              </a:rPr>
              <a:t>Os quebra-nozes, as pinças para lagosta ou lavagante, os açucareiros de pressão, os saleiros, os pimenteiros, os paliteiros, os cinzeiros, os números de mesa, etc.., são objectos que fazem parte do equipamento de secção, mas que dispensam explicações. Apenas, se recomenda, que se devem estar sempre, em perfeito estado de higiene, pelo que alguns exigem cuidados diários. </a:t>
            </a:r>
            <a:endParaRPr lang="pt-PT" sz="1800" b="0" strike="noStrike" spc="-1">
              <a:solidFill>
                <a:srgbClr val="000000"/>
              </a:solidFill>
              <a:uFill>
                <a:solidFill>
                  <a:srgbClr val="FFFFFF"/>
                </a:solidFill>
              </a:uFill>
              <a:latin typeface="Arial"/>
            </a:endParaRPr>
          </a:p>
        </p:txBody>
      </p:sp>
      <p:pic>
        <p:nvPicPr>
          <p:cNvPr id="424" name="Picture 2"/>
          <p:cNvPicPr/>
          <p:nvPr/>
        </p:nvPicPr>
        <p:blipFill>
          <a:blip r:embed="rId3"/>
          <a:stretch/>
        </p:blipFill>
        <p:spPr>
          <a:xfrm>
            <a:off x="5715000" y="3143160"/>
            <a:ext cx="2666520" cy="2666520"/>
          </a:xfrm>
          <a:prstGeom prst="rect">
            <a:avLst/>
          </a:prstGeom>
          <a:ln>
            <a:noFill/>
          </a:ln>
          <a:effectLst>
            <a:outerShdw dist="11525" dir="868217">
              <a:srgbClr val="000000">
                <a:alpha val="30000"/>
              </a:srgbClr>
            </a:outerShdw>
          </a:effectLst>
        </p:spPr>
      </p:pic>
      <p:pic>
        <p:nvPicPr>
          <p:cNvPr id="425" name="Picture 4"/>
          <p:cNvPicPr/>
          <p:nvPr/>
        </p:nvPicPr>
        <p:blipFill>
          <a:blip r:embed="rId4"/>
          <a:stretch/>
        </p:blipFill>
        <p:spPr>
          <a:xfrm>
            <a:off x="2786040" y="4071960"/>
            <a:ext cx="2381040" cy="2381040"/>
          </a:xfrm>
          <a:prstGeom prst="rect">
            <a:avLst/>
          </a:prstGeom>
          <a:ln w="88920">
            <a:solidFill>
              <a:srgbClr val="FFFFFF"/>
            </a:solidFill>
            <a:miter/>
          </a:ln>
          <a:effectLst>
            <a:outerShdw>
              <a:srgbClr val="000000">
                <a:alpha val="45000"/>
              </a:srgbClr>
            </a:outerShdw>
          </a:effectLst>
        </p:spPr>
      </p:pic>
      <p:sp>
        <p:nvSpPr>
          <p:cNvPr id="426"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 calcmode="discrete" valueType="clr">
                                      <p:cBhvr additive="repl">
                                        <p:cTn id="7" dur="80"/>
                                        <p:tgtEl>
                                          <p:spTgt spid="422"/>
                                        </p:tgtEl>
                                        <p:attrNameLst>
                                          <p:attrName/>
                                        </p:attrNameLst>
                                      </p:cBhvr>
                                      <p:tavLst>
                                        <p:tav tm="0">
                                          <p:val>
                                            <p:strVal val="rgb(122,21,-22)"/>
                                          </p:val>
                                        </p:tav>
                                        <p:tav tm="50000">
                                          <p:val>
                                            <p:strVal val="rgb(3,-120,-21)"/>
                                          </p:val>
                                        </p:tav>
                                      </p:tavLst>
                                    </p:anim>
                                    <p:anim calcmode="discrete" valueType="clr">
                                      <p:cBhvr additive="repl">
                                        <p:cTn id="8" dur="80"/>
                                        <p:tgtEl>
                                          <p:spTgt spid="422"/>
                                        </p:tgtEl>
                                        <p:attrNameLst>
                                          <p:attrName/>
                                        </p:attrNameLst>
                                      </p:cBhvr>
                                      <p:tavLst>
                                        <p:tav tm="0">
                                          <p:val>
                                            <p:strVal val="rgb(122,21,-22)"/>
                                          </p:val>
                                        </p:tav>
                                        <p:tav tm="50000">
                                          <p:val>
                                            <p:strVal val="rgb(3,-120,-21)"/>
                                          </p:val>
                                        </p:tav>
                                      </p:tavLst>
                                    </p:anim>
                                    <p:set>
                                      <p:cBhvr>
                                        <p:cTn id="9" dur="80"/>
                                        <p:tgtEl>
                                          <p:spTgt spid="422"/>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23"/>
                                        </p:tgtEl>
                                        <p:attrNameLst>
                                          <p:attrName>style.visibility</p:attrName>
                                        </p:attrNameLst>
                                      </p:cBhvr>
                                      <p:to>
                                        <p:strVal val="visible"/>
                                      </p:to>
                                    </p:set>
                                    <p:anim calcmode="discrete" valueType="clr">
                                      <p:cBhvr additive="repl">
                                        <p:cTn id="13" dur="80"/>
                                        <p:tgtEl>
                                          <p:spTgt spid="423"/>
                                        </p:tgtEl>
                                        <p:attrNameLst>
                                          <p:attrName/>
                                        </p:attrNameLst>
                                      </p:cBhvr>
                                      <p:tavLst>
                                        <p:tav tm="0">
                                          <p:val>
                                            <p:strVal val="rgb(122,21,-22)"/>
                                          </p:val>
                                        </p:tav>
                                        <p:tav tm="50000">
                                          <p:val>
                                            <p:strVal val="rgb(3,-120,-21)"/>
                                          </p:val>
                                        </p:tav>
                                      </p:tavLst>
                                    </p:anim>
                                    <p:anim calcmode="discrete" valueType="clr">
                                      <p:cBhvr additive="repl">
                                        <p:cTn id="14" dur="80"/>
                                        <p:tgtEl>
                                          <p:spTgt spid="423"/>
                                        </p:tgtEl>
                                        <p:attrNameLst>
                                          <p:attrName/>
                                        </p:attrNameLst>
                                      </p:cBhvr>
                                      <p:tavLst>
                                        <p:tav tm="0">
                                          <p:val>
                                            <p:strVal val="rgb(122,21,-22)"/>
                                          </p:val>
                                        </p:tav>
                                        <p:tav tm="50000">
                                          <p:val>
                                            <p:strVal val="rgb(3,-120,-21)"/>
                                          </p:val>
                                        </p:tav>
                                      </p:tavLst>
                                    </p:anim>
                                    <p:set>
                                      <p:cBhvr>
                                        <p:cTn id="15" dur="80"/>
                                        <p:tgtEl>
                                          <p:spTgt spid="42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28" name="CustomShape 2"/>
          <p:cNvSpPr/>
          <p:nvPr/>
        </p:nvSpPr>
        <p:spPr>
          <a:xfrm>
            <a:off x="1714320" y="714240"/>
            <a:ext cx="6929280" cy="370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Fazem ainda parte do equipamento, os vários tipos de talheres, que são utilizados, segundo as diversas iguarias a servir.</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A sua utilização, independentemente do tipo ou da iguaria, deve ser rodeada dos cuidados higiénicos e profissionais devidos. Os móveis do restaurante, são auxiliares para a execução dos vários serviços, devendo ser mantidos no melhor estado de limpeza, arrumação e conservação possível.</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p:txBody>
      </p:sp>
      <p:pic>
        <p:nvPicPr>
          <p:cNvPr id="429" name="Picture 4"/>
          <p:cNvPicPr/>
          <p:nvPr/>
        </p:nvPicPr>
        <p:blipFill>
          <a:blip r:embed="rId3"/>
          <a:stretch/>
        </p:blipFill>
        <p:spPr>
          <a:xfrm>
            <a:off x="4429080" y="4357800"/>
            <a:ext cx="3696480" cy="2499840"/>
          </a:xfrm>
          <a:prstGeom prst="rect">
            <a:avLst/>
          </a:prstGeom>
          <a:ln>
            <a:noFill/>
          </a:ln>
        </p:spPr>
      </p:pic>
      <p:sp>
        <p:nvSpPr>
          <p:cNvPr id="430" name="CustomShape 3"/>
          <p:cNvSpPr/>
          <p:nvPr/>
        </p:nvSpPr>
        <p:spPr>
          <a:xfrm>
            <a:off x="573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 calcmode="discrete" valueType="clr">
                                      <p:cBhvr additive="repl">
                                        <p:cTn id="7" dur="80"/>
                                        <p:tgtEl>
                                          <p:spTgt spid="427"/>
                                        </p:tgtEl>
                                        <p:attrNameLst>
                                          <p:attrName/>
                                        </p:attrNameLst>
                                      </p:cBhvr>
                                      <p:tavLst>
                                        <p:tav tm="0">
                                          <p:val>
                                            <p:strVal val="rgb(122,21,-22)"/>
                                          </p:val>
                                        </p:tav>
                                        <p:tav tm="50000">
                                          <p:val>
                                            <p:strVal val="rgb(3,-120,-21)"/>
                                          </p:val>
                                        </p:tav>
                                      </p:tavLst>
                                    </p:anim>
                                    <p:anim calcmode="discrete" valueType="clr">
                                      <p:cBhvr additive="repl">
                                        <p:cTn id="8" dur="80"/>
                                        <p:tgtEl>
                                          <p:spTgt spid="427"/>
                                        </p:tgtEl>
                                        <p:attrNameLst>
                                          <p:attrName/>
                                        </p:attrNameLst>
                                      </p:cBhvr>
                                      <p:tavLst>
                                        <p:tav tm="0">
                                          <p:val>
                                            <p:strVal val="rgb(122,21,-22)"/>
                                          </p:val>
                                        </p:tav>
                                        <p:tav tm="50000">
                                          <p:val>
                                            <p:strVal val="rgb(3,-120,-21)"/>
                                          </p:val>
                                        </p:tav>
                                      </p:tavLst>
                                    </p:anim>
                                    <p:set>
                                      <p:cBhvr>
                                        <p:cTn id="9" dur="80"/>
                                        <p:tgtEl>
                                          <p:spTgt spid="42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28"/>
                                        </p:tgtEl>
                                        <p:attrNameLst>
                                          <p:attrName>style.visibility</p:attrName>
                                        </p:attrNameLst>
                                      </p:cBhvr>
                                      <p:to>
                                        <p:strVal val="visible"/>
                                      </p:to>
                                    </p:set>
                                    <p:anim calcmode="discrete" valueType="clr">
                                      <p:cBhvr additive="repl">
                                        <p:cTn id="13" dur="80"/>
                                        <p:tgtEl>
                                          <p:spTgt spid="428"/>
                                        </p:tgtEl>
                                        <p:attrNameLst>
                                          <p:attrName/>
                                        </p:attrNameLst>
                                      </p:cBhvr>
                                      <p:tavLst>
                                        <p:tav tm="0">
                                          <p:val>
                                            <p:strVal val="rgb(122,21,-22)"/>
                                          </p:val>
                                        </p:tav>
                                        <p:tav tm="50000">
                                          <p:val>
                                            <p:strVal val="rgb(3,-120,-21)"/>
                                          </p:val>
                                        </p:tav>
                                      </p:tavLst>
                                    </p:anim>
                                    <p:anim calcmode="discrete" valueType="clr">
                                      <p:cBhvr additive="repl">
                                        <p:cTn id="14" dur="80"/>
                                        <p:tgtEl>
                                          <p:spTgt spid="428"/>
                                        </p:tgtEl>
                                        <p:attrNameLst>
                                          <p:attrName/>
                                        </p:attrNameLst>
                                      </p:cBhvr>
                                      <p:tavLst>
                                        <p:tav tm="0">
                                          <p:val>
                                            <p:strVal val="rgb(122,21,-22)"/>
                                          </p:val>
                                        </p:tav>
                                        <p:tav tm="50000">
                                          <p:val>
                                            <p:strVal val="rgb(3,-120,-21)"/>
                                          </p:val>
                                        </p:tav>
                                      </p:tavLst>
                                    </p:anim>
                                    <p:set>
                                      <p:cBhvr>
                                        <p:cTn id="15" dur="80"/>
                                        <p:tgtEl>
                                          <p:spTgt spid="42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32" name="CustomShape 2"/>
          <p:cNvSpPr/>
          <p:nvPr/>
        </p:nvSpPr>
        <p:spPr>
          <a:xfrm>
            <a:off x="1714320" y="714240"/>
            <a:ext cx="7000560" cy="460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00000"/>
                </a:solidFill>
                <a:uFill>
                  <a:solidFill>
                    <a:srgbClr val="FFFFFF"/>
                  </a:solidFill>
                </a:uFill>
                <a:latin typeface="Cambria"/>
              </a:rPr>
              <a:t>Aparador</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O aparador é uma peça móvel de grande utilidade pela ajuda que dá ao empregado de mesa durante a hora das refeições. Nele pode o empregado manter um conjunto de elementos componentes da pré-preparação (mise-en-place) que muito auxiliarão durante o serviço, facilitando a missão do empregado.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00000"/>
                </a:solidFill>
                <a:uFill>
                  <a:solidFill>
                    <a:srgbClr val="FFFFFF"/>
                  </a:solidFill>
                </a:uFill>
                <a:latin typeface="Cambria"/>
              </a:rPr>
              <a:t>Todos os materiais guardados no aparador, devem ser mantidos em perfeito estado de higiene, para que possam ser utilizados a qualquer momento e sem receio.</a:t>
            </a:r>
            <a:endParaRPr lang="pt-PT" sz="1800" b="0" strike="noStrike" spc="-1">
              <a:solidFill>
                <a:srgbClr val="000000"/>
              </a:solidFill>
              <a:uFill>
                <a:solidFill>
                  <a:srgbClr val="FFFFFF"/>
                </a:solidFill>
              </a:uFill>
              <a:latin typeface="Arial"/>
            </a:endParaRPr>
          </a:p>
        </p:txBody>
      </p:sp>
      <p:sp>
        <p:nvSpPr>
          <p:cNvPr id="433" name="CustomShape 3"/>
          <p:cNvSpPr/>
          <p:nvPr/>
        </p:nvSpPr>
        <p:spPr>
          <a:xfrm>
            <a:off x="43200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 calcmode="discrete" valueType="clr">
                                      <p:cBhvr additive="repl">
                                        <p:cTn id="7" dur="80"/>
                                        <p:tgtEl>
                                          <p:spTgt spid="431"/>
                                        </p:tgtEl>
                                        <p:attrNameLst>
                                          <p:attrName/>
                                        </p:attrNameLst>
                                      </p:cBhvr>
                                      <p:tavLst>
                                        <p:tav tm="0">
                                          <p:val>
                                            <p:strVal val="rgb(122,21,-22)"/>
                                          </p:val>
                                        </p:tav>
                                        <p:tav tm="50000">
                                          <p:val>
                                            <p:strVal val="rgb(3,-120,-21)"/>
                                          </p:val>
                                        </p:tav>
                                      </p:tavLst>
                                    </p:anim>
                                    <p:anim calcmode="discrete" valueType="clr">
                                      <p:cBhvr additive="repl">
                                        <p:cTn id="8" dur="80"/>
                                        <p:tgtEl>
                                          <p:spTgt spid="431"/>
                                        </p:tgtEl>
                                        <p:attrNameLst>
                                          <p:attrName/>
                                        </p:attrNameLst>
                                      </p:cBhvr>
                                      <p:tavLst>
                                        <p:tav tm="0">
                                          <p:val>
                                            <p:strVal val="rgb(122,21,-22)"/>
                                          </p:val>
                                        </p:tav>
                                        <p:tav tm="50000">
                                          <p:val>
                                            <p:strVal val="rgb(3,-120,-21)"/>
                                          </p:val>
                                        </p:tav>
                                      </p:tavLst>
                                    </p:anim>
                                    <p:set>
                                      <p:cBhvr>
                                        <p:cTn id="9" dur="80"/>
                                        <p:tgtEl>
                                          <p:spTgt spid="43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32"/>
                                        </p:tgtEl>
                                        <p:attrNameLst>
                                          <p:attrName>style.visibility</p:attrName>
                                        </p:attrNameLst>
                                      </p:cBhvr>
                                      <p:to>
                                        <p:strVal val="visible"/>
                                      </p:to>
                                    </p:set>
                                    <p:anim calcmode="discrete" valueType="clr">
                                      <p:cBhvr additive="repl">
                                        <p:cTn id="13" dur="80"/>
                                        <p:tgtEl>
                                          <p:spTgt spid="432"/>
                                        </p:tgtEl>
                                        <p:attrNameLst>
                                          <p:attrName/>
                                        </p:attrNameLst>
                                      </p:cBhvr>
                                      <p:tavLst>
                                        <p:tav tm="0">
                                          <p:val>
                                            <p:strVal val="rgb(122,21,-22)"/>
                                          </p:val>
                                        </p:tav>
                                        <p:tav tm="50000">
                                          <p:val>
                                            <p:strVal val="rgb(3,-120,-21)"/>
                                          </p:val>
                                        </p:tav>
                                      </p:tavLst>
                                    </p:anim>
                                    <p:anim calcmode="discrete" valueType="clr">
                                      <p:cBhvr additive="repl">
                                        <p:cTn id="14" dur="80"/>
                                        <p:tgtEl>
                                          <p:spTgt spid="432"/>
                                        </p:tgtEl>
                                        <p:attrNameLst>
                                          <p:attrName/>
                                        </p:attrNameLst>
                                      </p:cBhvr>
                                      <p:tavLst>
                                        <p:tav tm="0">
                                          <p:val>
                                            <p:strVal val="rgb(122,21,-22)"/>
                                          </p:val>
                                        </p:tav>
                                        <p:tav tm="50000">
                                          <p:val>
                                            <p:strVal val="rgb(3,-120,-21)"/>
                                          </p:val>
                                        </p:tav>
                                      </p:tavLst>
                                    </p:anim>
                                    <p:set>
                                      <p:cBhvr>
                                        <p:cTn id="15" dur="80"/>
                                        <p:tgtEl>
                                          <p:spTgt spid="43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35" name="CustomShape 2"/>
          <p:cNvSpPr/>
          <p:nvPr/>
        </p:nvSpPr>
        <p:spPr>
          <a:xfrm>
            <a:off x="1714320" y="714240"/>
            <a:ext cx="7000560" cy="268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u="sng" strike="noStrike" spc="-1">
                <a:solidFill>
                  <a:srgbClr val="000000"/>
                </a:solidFill>
                <a:uFill>
                  <a:solidFill>
                    <a:srgbClr val="FFFFFF"/>
                  </a:solidFill>
                </a:uFill>
                <a:latin typeface="Cambria"/>
              </a:rPr>
              <a:t>Aparador</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00000"/>
                </a:solidFill>
                <a:uFill>
                  <a:solidFill>
                    <a:srgbClr val="FFFFFF"/>
                  </a:solidFill>
                </a:uFill>
                <a:latin typeface="Cambria"/>
              </a:rPr>
              <a:t>Os talheres devem estar no aparador ordenadamente segundo a lógica da sua utilização e em especial respeitando esquemas estabelecidos dentro da brigada para que todos componentes sigam o mesmo processo.</a:t>
            </a:r>
            <a:endParaRPr lang="pt-PT" sz="1800" b="0" strike="noStrike" spc="-1">
              <a:solidFill>
                <a:srgbClr val="000000"/>
              </a:solidFill>
              <a:uFill>
                <a:solidFill>
                  <a:srgbClr val="FFFFFF"/>
                </a:solidFill>
              </a:uFill>
              <a:latin typeface="Arial"/>
            </a:endParaRPr>
          </a:p>
        </p:txBody>
      </p:sp>
      <p:pic>
        <p:nvPicPr>
          <p:cNvPr id="436" name="Picture 2"/>
          <p:cNvPicPr/>
          <p:nvPr/>
        </p:nvPicPr>
        <p:blipFill>
          <a:blip r:embed="rId3"/>
          <a:stretch/>
        </p:blipFill>
        <p:spPr>
          <a:xfrm>
            <a:off x="4071960" y="3857760"/>
            <a:ext cx="3530160" cy="2349000"/>
          </a:xfrm>
          <a:prstGeom prst="rect">
            <a:avLst/>
          </a:prstGeom>
          <a:ln w="190440">
            <a:solidFill>
              <a:srgbClr val="C8C6BD"/>
            </a:solidFill>
            <a:miter/>
          </a:ln>
          <a:effectLst>
            <a:outerShdw>
              <a:srgbClr val="000000">
                <a:alpha val="43000"/>
              </a:srgbClr>
            </a:outerShdw>
          </a:effectLst>
        </p:spPr>
      </p:pic>
      <p:sp>
        <p:nvSpPr>
          <p:cNvPr id="437"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 calcmode="discrete" valueType="clr">
                                      <p:cBhvr additive="repl">
                                        <p:cTn id="7" dur="80"/>
                                        <p:tgtEl>
                                          <p:spTgt spid="434"/>
                                        </p:tgtEl>
                                        <p:attrNameLst>
                                          <p:attrName/>
                                        </p:attrNameLst>
                                      </p:cBhvr>
                                      <p:tavLst>
                                        <p:tav tm="0">
                                          <p:val>
                                            <p:strVal val="rgb(122,21,-22)"/>
                                          </p:val>
                                        </p:tav>
                                        <p:tav tm="50000">
                                          <p:val>
                                            <p:strVal val="rgb(3,-120,-21)"/>
                                          </p:val>
                                        </p:tav>
                                      </p:tavLst>
                                    </p:anim>
                                    <p:anim calcmode="discrete" valueType="clr">
                                      <p:cBhvr additive="repl">
                                        <p:cTn id="8" dur="80"/>
                                        <p:tgtEl>
                                          <p:spTgt spid="434"/>
                                        </p:tgtEl>
                                        <p:attrNameLst>
                                          <p:attrName/>
                                        </p:attrNameLst>
                                      </p:cBhvr>
                                      <p:tavLst>
                                        <p:tav tm="0">
                                          <p:val>
                                            <p:strVal val="rgb(122,21,-22)"/>
                                          </p:val>
                                        </p:tav>
                                        <p:tav tm="50000">
                                          <p:val>
                                            <p:strVal val="rgb(3,-120,-21)"/>
                                          </p:val>
                                        </p:tav>
                                      </p:tavLst>
                                    </p:anim>
                                    <p:set>
                                      <p:cBhvr>
                                        <p:cTn id="9" dur="80"/>
                                        <p:tgtEl>
                                          <p:spTgt spid="43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35"/>
                                        </p:tgtEl>
                                        <p:attrNameLst>
                                          <p:attrName>style.visibility</p:attrName>
                                        </p:attrNameLst>
                                      </p:cBhvr>
                                      <p:to>
                                        <p:strVal val="visible"/>
                                      </p:to>
                                    </p:set>
                                    <p:anim calcmode="discrete" valueType="clr">
                                      <p:cBhvr additive="repl">
                                        <p:cTn id="13" dur="80"/>
                                        <p:tgtEl>
                                          <p:spTgt spid="435"/>
                                        </p:tgtEl>
                                        <p:attrNameLst>
                                          <p:attrName/>
                                        </p:attrNameLst>
                                      </p:cBhvr>
                                      <p:tavLst>
                                        <p:tav tm="0">
                                          <p:val>
                                            <p:strVal val="rgb(122,21,-22)"/>
                                          </p:val>
                                        </p:tav>
                                        <p:tav tm="50000">
                                          <p:val>
                                            <p:strVal val="rgb(3,-120,-21)"/>
                                          </p:val>
                                        </p:tav>
                                      </p:tavLst>
                                    </p:anim>
                                    <p:anim calcmode="discrete" valueType="clr">
                                      <p:cBhvr additive="repl">
                                        <p:cTn id="14" dur="80"/>
                                        <p:tgtEl>
                                          <p:spTgt spid="435"/>
                                        </p:tgtEl>
                                        <p:attrNameLst>
                                          <p:attrName/>
                                        </p:attrNameLst>
                                      </p:cBhvr>
                                      <p:tavLst>
                                        <p:tav tm="0">
                                          <p:val>
                                            <p:strVal val="rgb(122,21,-22)"/>
                                          </p:val>
                                        </p:tav>
                                        <p:tav tm="50000">
                                          <p:val>
                                            <p:strVal val="rgb(3,-120,-21)"/>
                                          </p:val>
                                        </p:tav>
                                      </p:tavLst>
                                    </p:anim>
                                    <p:set>
                                      <p:cBhvr>
                                        <p:cTn id="15" dur="80"/>
                                        <p:tgtEl>
                                          <p:spTgt spid="43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39" name="CustomShape 2"/>
          <p:cNvSpPr/>
          <p:nvPr/>
        </p:nvSpPr>
        <p:spPr>
          <a:xfrm>
            <a:off x="1714320" y="714240"/>
            <a:ext cx="6929280" cy="41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u="sng" strike="noStrike" spc="-1">
                <a:solidFill>
                  <a:srgbClr val="0D0D0D"/>
                </a:solidFill>
                <a:uFill>
                  <a:solidFill>
                    <a:srgbClr val="FFFFFF"/>
                  </a:solidFill>
                </a:uFill>
                <a:latin typeface="Cambria"/>
              </a:rPr>
              <a:t>Carros de serviço</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Não se deve sobrecarregar com peso exagerado, nem colocar sobre eles objectos que pela sua dureza destruam ou deterioram.</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Devem ser lubrificados periodicamente para que as suas rodas deslizem sem dificuldade embora acautelando a sua utilização segundo o piso de que se dispõe e que nalguns casos é absolutamente impróprio.</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440" name="CustomShape 3"/>
          <p:cNvSpPr/>
          <p:nvPr/>
        </p:nvSpPr>
        <p:spPr>
          <a:xfrm>
            <a:off x="360000" y="46800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 calcmode="discrete" valueType="clr">
                                      <p:cBhvr additive="repl">
                                        <p:cTn id="7" dur="80"/>
                                        <p:tgtEl>
                                          <p:spTgt spid="438"/>
                                        </p:tgtEl>
                                        <p:attrNameLst>
                                          <p:attrName/>
                                        </p:attrNameLst>
                                      </p:cBhvr>
                                      <p:tavLst>
                                        <p:tav tm="0">
                                          <p:val>
                                            <p:strVal val="rgb(122,21,-22)"/>
                                          </p:val>
                                        </p:tav>
                                        <p:tav tm="50000">
                                          <p:val>
                                            <p:strVal val="rgb(3,-120,-21)"/>
                                          </p:val>
                                        </p:tav>
                                      </p:tavLst>
                                    </p:anim>
                                    <p:anim calcmode="discrete" valueType="clr">
                                      <p:cBhvr additive="repl">
                                        <p:cTn id="8" dur="80"/>
                                        <p:tgtEl>
                                          <p:spTgt spid="438"/>
                                        </p:tgtEl>
                                        <p:attrNameLst>
                                          <p:attrName/>
                                        </p:attrNameLst>
                                      </p:cBhvr>
                                      <p:tavLst>
                                        <p:tav tm="0">
                                          <p:val>
                                            <p:strVal val="rgb(122,21,-22)"/>
                                          </p:val>
                                        </p:tav>
                                        <p:tav tm="50000">
                                          <p:val>
                                            <p:strVal val="rgb(3,-120,-21)"/>
                                          </p:val>
                                        </p:tav>
                                      </p:tavLst>
                                    </p:anim>
                                    <p:set>
                                      <p:cBhvr>
                                        <p:cTn id="9" dur="80"/>
                                        <p:tgtEl>
                                          <p:spTgt spid="43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39"/>
                                        </p:tgtEl>
                                        <p:attrNameLst>
                                          <p:attrName>style.visibility</p:attrName>
                                        </p:attrNameLst>
                                      </p:cBhvr>
                                      <p:to>
                                        <p:strVal val="visible"/>
                                      </p:to>
                                    </p:set>
                                    <p:anim calcmode="discrete" valueType="clr">
                                      <p:cBhvr additive="repl">
                                        <p:cTn id="13" dur="80"/>
                                        <p:tgtEl>
                                          <p:spTgt spid="439"/>
                                        </p:tgtEl>
                                        <p:attrNameLst>
                                          <p:attrName/>
                                        </p:attrNameLst>
                                      </p:cBhvr>
                                      <p:tavLst>
                                        <p:tav tm="0">
                                          <p:val>
                                            <p:strVal val="rgb(122,21,-22)"/>
                                          </p:val>
                                        </p:tav>
                                        <p:tav tm="50000">
                                          <p:val>
                                            <p:strVal val="rgb(3,-120,-21)"/>
                                          </p:val>
                                        </p:tav>
                                      </p:tavLst>
                                    </p:anim>
                                    <p:anim calcmode="discrete" valueType="clr">
                                      <p:cBhvr additive="repl">
                                        <p:cTn id="14" dur="80"/>
                                        <p:tgtEl>
                                          <p:spTgt spid="439"/>
                                        </p:tgtEl>
                                        <p:attrNameLst>
                                          <p:attrName/>
                                        </p:attrNameLst>
                                      </p:cBhvr>
                                      <p:tavLst>
                                        <p:tav tm="0">
                                          <p:val>
                                            <p:strVal val="rgb(122,21,-22)"/>
                                          </p:val>
                                        </p:tav>
                                        <p:tav tm="50000">
                                          <p:val>
                                            <p:strVal val="rgb(3,-120,-21)"/>
                                          </p:val>
                                        </p:tav>
                                      </p:tavLst>
                                    </p:anim>
                                    <p:set>
                                      <p:cBhvr>
                                        <p:cTn id="15" dur="80"/>
                                        <p:tgtEl>
                                          <p:spTgt spid="43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42" name="CustomShape 2"/>
          <p:cNvSpPr/>
          <p:nvPr/>
        </p:nvSpPr>
        <p:spPr>
          <a:xfrm>
            <a:off x="1714320" y="714240"/>
            <a:ext cx="7000560" cy="547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D0D0D"/>
                </a:solidFill>
                <a:uFill>
                  <a:solidFill>
                    <a:srgbClr val="FFFFFF"/>
                  </a:solidFill>
                </a:uFill>
                <a:latin typeface="Cambria"/>
              </a:rPr>
              <a:t>Banquetas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 utilidade das banquetas é a de permitir a colocação dos vinhos ou outras bebidas ao alcance e vista dos clientes sem necessidades de os colocar sobre a mesa da refeição. São também utilizadas para nelas colocar qualquer complemento, guarnição, molho ou outro, de certas iguarias, razões pelas quais se devem apresentar devidamente ordenadas e limpas para serem usadas, já que as mesmas são sempre colocadas junto aos clientes, que naturalmente apreciarão o seu ordenamento e higiene.</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443" name="CustomShape 3"/>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 calcmode="discrete" valueType="clr">
                                      <p:cBhvr additive="repl">
                                        <p:cTn id="7" dur="80"/>
                                        <p:tgtEl>
                                          <p:spTgt spid="441"/>
                                        </p:tgtEl>
                                        <p:attrNameLst>
                                          <p:attrName/>
                                        </p:attrNameLst>
                                      </p:cBhvr>
                                      <p:tavLst>
                                        <p:tav tm="0">
                                          <p:val>
                                            <p:strVal val="rgb(122,21,-22)"/>
                                          </p:val>
                                        </p:tav>
                                        <p:tav tm="50000">
                                          <p:val>
                                            <p:strVal val="rgb(3,-120,-21)"/>
                                          </p:val>
                                        </p:tav>
                                      </p:tavLst>
                                    </p:anim>
                                    <p:anim calcmode="discrete" valueType="clr">
                                      <p:cBhvr additive="repl">
                                        <p:cTn id="8" dur="80"/>
                                        <p:tgtEl>
                                          <p:spTgt spid="441"/>
                                        </p:tgtEl>
                                        <p:attrNameLst>
                                          <p:attrName/>
                                        </p:attrNameLst>
                                      </p:cBhvr>
                                      <p:tavLst>
                                        <p:tav tm="0">
                                          <p:val>
                                            <p:strVal val="rgb(122,21,-22)"/>
                                          </p:val>
                                        </p:tav>
                                        <p:tav tm="50000">
                                          <p:val>
                                            <p:strVal val="rgb(3,-120,-21)"/>
                                          </p:val>
                                        </p:tav>
                                      </p:tavLst>
                                    </p:anim>
                                    <p:set>
                                      <p:cBhvr>
                                        <p:cTn id="9" dur="80"/>
                                        <p:tgtEl>
                                          <p:spTgt spid="44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42"/>
                                        </p:tgtEl>
                                        <p:attrNameLst>
                                          <p:attrName>style.visibility</p:attrName>
                                        </p:attrNameLst>
                                      </p:cBhvr>
                                      <p:to>
                                        <p:strVal val="visible"/>
                                      </p:to>
                                    </p:set>
                                    <p:anim calcmode="discrete" valueType="clr">
                                      <p:cBhvr additive="repl">
                                        <p:cTn id="13" dur="80"/>
                                        <p:tgtEl>
                                          <p:spTgt spid="442"/>
                                        </p:tgtEl>
                                        <p:attrNameLst>
                                          <p:attrName/>
                                        </p:attrNameLst>
                                      </p:cBhvr>
                                      <p:tavLst>
                                        <p:tav tm="0">
                                          <p:val>
                                            <p:strVal val="rgb(122,21,-22)"/>
                                          </p:val>
                                        </p:tav>
                                        <p:tav tm="50000">
                                          <p:val>
                                            <p:strVal val="rgb(3,-120,-21)"/>
                                          </p:val>
                                        </p:tav>
                                      </p:tavLst>
                                    </p:anim>
                                    <p:anim calcmode="discrete" valueType="clr">
                                      <p:cBhvr additive="repl">
                                        <p:cTn id="14" dur="80"/>
                                        <p:tgtEl>
                                          <p:spTgt spid="442"/>
                                        </p:tgtEl>
                                        <p:attrNameLst>
                                          <p:attrName/>
                                        </p:attrNameLst>
                                      </p:cBhvr>
                                      <p:tavLst>
                                        <p:tav tm="0">
                                          <p:val>
                                            <p:strVal val="rgb(122,21,-22)"/>
                                          </p:val>
                                        </p:tav>
                                        <p:tav tm="50000">
                                          <p:val>
                                            <p:strVal val="rgb(3,-120,-21)"/>
                                          </p:val>
                                        </p:tav>
                                      </p:tavLst>
                                    </p:anim>
                                    <p:set>
                                      <p:cBhvr>
                                        <p:cTn id="15" dur="80"/>
                                        <p:tgtEl>
                                          <p:spTgt spid="442"/>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368000" y="623880"/>
            <a:ext cx="6552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Evolução histórica da hotelaria</a:t>
            </a:r>
            <a:endParaRPr lang="pt-PT" sz="1800" b="0" strike="noStrike" spc="-1">
              <a:solidFill>
                <a:srgbClr val="000000"/>
              </a:solidFill>
              <a:uFill>
                <a:solidFill>
                  <a:srgbClr val="FFFFFF"/>
                </a:solidFill>
              </a:uFill>
              <a:latin typeface="Arial"/>
            </a:endParaRPr>
          </a:p>
        </p:txBody>
      </p:sp>
      <p:sp>
        <p:nvSpPr>
          <p:cNvPr id="139" name="CustomShape 2"/>
          <p:cNvSpPr/>
          <p:nvPr/>
        </p:nvSpPr>
        <p:spPr>
          <a:xfrm>
            <a:off x="1512000" y="2304000"/>
            <a:ext cx="692928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1" strike="noStrike" spc="-1">
                <a:solidFill>
                  <a:srgbClr val="0D0D0D"/>
                </a:solidFill>
                <a:uFill>
                  <a:solidFill>
                    <a:srgbClr val="FFFFFF"/>
                  </a:solidFill>
                </a:uFill>
                <a:latin typeface="Cambria"/>
              </a:rPr>
              <a:t>Resultou portanto uma total revolução nas estruturas hoteleiras porque entretanto também as condições se alteraram no que respeita à produção de serviços, que em resposta ao constante aumento da procura, foi correspondendo a criação de unidades cada vez maiores e mais bem apetrechadas chegando à geração dos nossos dias com hotéis para 800 a 1000 ou mais pessoas.</a:t>
            </a:r>
            <a:endParaRPr lang="pt-PT" sz="1800" b="0" strike="noStrike" spc="-1">
              <a:solidFill>
                <a:srgbClr val="000000"/>
              </a:solidFill>
              <a:uFill>
                <a:solidFill>
                  <a:srgbClr val="FFFFFF"/>
                </a:solidFill>
              </a:uFill>
              <a:latin typeface="Arial"/>
            </a:endParaRPr>
          </a:p>
        </p:txBody>
      </p:sp>
      <p:sp>
        <p:nvSpPr>
          <p:cNvPr id="140" name="CustomShape 3"/>
          <p:cNvSpPr/>
          <p:nvPr/>
        </p:nvSpPr>
        <p:spPr>
          <a:xfrm>
            <a:off x="429840" y="504000"/>
            <a:ext cx="866160" cy="79056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discrete" valueType="clr">
                                      <p:cBhvr additive="repl">
                                        <p:cTn id="7" dur="80"/>
                                        <p:tgtEl>
                                          <p:spTgt spid="138"/>
                                        </p:tgtEl>
                                        <p:attrNameLst>
                                          <p:attrName/>
                                        </p:attrNameLst>
                                      </p:cBhvr>
                                      <p:tavLst>
                                        <p:tav tm="0">
                                          <p:val>
                                            <p:strVal val="rgb(122,21,-22)"/>
                                          </p:val>
                                        </p:tav>
                                        <p:tav tm="50000">
                                          <p:val>
                                            <p:strVal val="rgb(3,-120,-21)"/>
                                          </p:val>
                                        </p:tav>
                                      </p:tavLst>
                                    </p:anim>
                                    <p:anim calcmode="discrete" valueType="clr">
                                      <p:cBhvr additive="repl">
                                        <p:cTn id="8" dur="80"/>
                                        <p:tgtEl>
                                          <p:spTgt spid="138"/>
                                        </p:tgtEl>
                                        <p:attrNameLst>
                                          <p:attrName/>
                                        </p:attrNameLst>
                                      </p:cBhvr>
                                      <p:tavLst>
                                        <p:tav tm="0">
                                          <p:val>
                                            <p:strVal val="rgb(122,21,-22)"/>
                                          </p:val>
                                        </p:tav>
                                        <p:tav tm="50000">
                                          <p:val>
                                            <p:strVal val="rgb(3,-120,-21)"/>
                                          </p:val>
                                        </p:tav>
                                      </p:tavLst>
                                    </p:anim>
                                    <p:set>
                                      <p:cBhvr>
                                        <p:cTn id="9" dur="80"/>
                                        <p:tgtEl>
                                          <p:spTgt spid="13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139"/>
                                        </p:tgtEl>
                                        <p:attrNameLst>
                                          <p:attrName>style.visibility</p:attrName>
                                        </p:attrNameLst>
                                      </p:cBhvr>
                                      <p:to>
                                        <p:strVal val="visible"/>
                                      </p:to>
                                    </p:set>
                                    <p:anim calcmode="discrete" valueType="clr">
                                      <p:cBhvr additive="repl">
                                        <p:cTn id="13" dur="80"/>
                                        <p:tgtEl>
                                          <p:spTgt spid="139"/>
                                        </p:tgtEl>
                                        <p:attrNameLst>
                                          <p:attrName/>
                                        </p:attrNameLst>
                                      </p:cBhvr>
                                      <p:tavLst>
                                        <p:tav tm="0">
                                          <p:val>
                                            <p:strVal val="rgb(122,21,-22)"/>
                                          </p:val>
                                        </p:tav>
                                        <p:tav tm="50000">
                                          <p:val>
                                            <p:strVal val="rgb(3,-120,-21)"/>
                                          </p:val>
                                        </p:tav>
                                      </p:tavLst>
                                    </p:anim>
                                    <p:anim calcmode="discrete" valueType="clr">
                                      <p:cBhvr additive="repl">
                                        <p:cTn id="14" dur="80"/>
                                        <p:tgtEl>
                                          <p:spTgt spid="139"/>
                                        </p:tgtEl>
                                        <p:attrNameLst>
                                          <p:attrName/>
                                        </p:attrNameLst>
                                      </p:cBhvr>
                                      <p:tavLst>
                                        <p:tav tm="0">
                                          <p:val>
                                            <p:strVal val="rgb(122,21,-22)"/>
                                          </p:val>
                                        </p:tav>
                                        <p:tav tm="50000">
                                          <p:val>
                                            <p:strVal val="rgb(3,-120,-21)"/>
                                          </p:val>
                                        </p:tav>
                                      </p:tavLst>
                                    </p:anim>
                                    <p:set>
                                      <p:cBhvr>
                                        <p:cTn id="15" dur="80"/>
                                        <p:tgtEl>
                                          <p:spTgt spid="13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45" name="CustomShape 2"/>
          <p:cNvSpPr/>
          <p:nvPr/>
        </p:nvSpPr>
        <p:spPr>
          <a:xfrm>
            <a:off x="1714320" y="714240"/>
            <a:ext cx="7000560" cy="45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D0D0D"/>
                </a:solidFill>
                <a:uFill>
                  <a:solidFill>
                    <a:srgbClr val="FFFFFF"/>
                  </a:solidFill>
                </a:uFill>
                <a:latin typeface="Cambria"/>
              </a:rPr>
              <a:t>Suportes ou Peanhas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Suportes ou peanhas resume-se praticamente na mesma coisa, dependendo genericamente do seu formato. Estes suportes são adequados para colocar os frappés (baldes) com gelo e água para refrescar ou manter frescos os vinhos, espumantes ou outros, que devem ser servidos a temperaturas baixas.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446" name="CustomShape 3"/>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 calcmode="discrete" valueType="clr">
                                      <p:cBhvr additive="repl">
                                        <p:cTn id="7" dur="80"/>
                                        <p:tgtEl>
                                          <p:spTgt spid="444"/>
                                        </p:tgtEl>
                                        <p:attrNameLst>
                                          <p:attrName/>
                                        </p:attrNameLst>
                                      </p:cBhvr>
                                      <p:tavLst>
                                        <p:tav tm="0">
                                          <p:val>
                                            <p:strVal val="rgb(122,21,-22)"/>
                                          </p:val>
                                        </p:tav>
                                        <p:tav tm="50000">
                                          <p:val>
                                            <p:strVal val="rgb(3,-120,-21)"/>
                                          </p:val>
                                        </p:tav>
                                      </p:tavLst>
                                    </p:anim>
                                    <p:anim calcmode="discrete" valueType="clr">
                                      <p:cBhvr additive="repl">
                                        <p:cTn id="8" dur="80"/>
                                        <p:tgtEl>
                                          <p:spTgt spid="444"/>
                                        </p:tgtEl>
                                        <p:attrNameLst>
                                          <p:attrName/>
                                        </p:attrNameLst>
                                      </p:cBhvr>
                                      <p:tavLst>
                                        <p:tav tm="0">
                                          <p:val>
                                            <p:strVal val="rgb(122,21,-22)"/>
                                          </p:val>
                                        </p:tav>
                                        <p:tav tm="50000">
                                          <p:val>
                                            <p:strVal val="rgb(3,-120,-21)"/>
                                          </p:val>
                                        </p:tav>
                                      </p:tavLst>
                                    </p:anim>
                                    <p:set>
                                      <p:cBhvr>
                                        <p:cTn id="9" dur="80"/>
                                        <p:tgtEl>
                                          <p:spTgt spid="444"/>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45"/>
                                        </p:tgtEl>
                                        <p:attrNameLst>
                                          <p:attrName>style.visibility</p:attrName>
                                        </p:attrNameLst>
                                      </p:cBhvr>
                                      <p:to>
                                        <p:strVal val="visible"/>
                                      </p:to>
                                    </p:set>
                                    <p:anim calcmode="discrete" valueType="clr">
                                      <p:cBhvr additive="repl">
                                        <p:cTn id="13" dur="80"/>
                                        <p:tgtEl>
                                          <p:spTgt spid="445"/>
                                        </p:tgtEl>
                                        <p:attrNameLst>
                                          <p:attrName/>
                                        </p:attrNameLst>
                                      </p:cBhvr>
                                      <p:tavLst>
                                        <p:tav tm="0">
                                          <p:val>
                                            <p:strVal val="rgb(122,21,-22)"/>
                                          </p:val>
                                        </p:tav>
                                        <p:tav tm="50000">
                                          <p:val>
                                            <p:strVal val="rgb(3,-120,-21)"/>
                                          </p:val>
                                        </p:tav>
                                      </p:tavLst>
                                    </p:anim>
                                    <p:anim calcmode="discrete" valueType="clr">
                                      <p:cBhvr additive="repl">
                                        <p:cTn id="14" dur="80"/>
                                        <p:tgtEl>
                                          <p:spTgt spid="445"/>
                                        </p:tgtEl>
                                        <p:attrNameLst>
                                          <p:attrName/>
                                        </p:attrNameLst>
                                      </p:cBhvr>
                                      <p:tavLst>
                                        <p:tav tm="0">
                                          <p:val>
                                            <p:strVal val="rgb(122,21,-22)"/>
                                          </p:val>
                                        </p:tav>
                                        <p:tav tm="50000">
                                          <p:val>
                                            <p:strVal val="rgb(3,-120,-21)"/>
                                          </p:val>
                                        </p:tav>
                                      </p:tavLst>
                                    </p:anim>
                                    <p:set>
                                      <p:cBhvr>
                                        <p:cTn id="15" dur="80"/>
                                        <p:tgtEl>
                                          <p:spTgt spid="445"/>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48" name="CustomShape 2"/>
          <p:cNvSpPr/>
          <p:nvPr/>
        </p:nvSpPr>
        <p:spPr>
          <a:xfrm>
            <a:off x="1714320" y="714240"/>
            <a:ext cx="685764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D0D0D"/>
                </a:solidFill>
                <a:uFill>
                  <a:solidFill>
                    <a:srgbClr val="FFFFFF"/>
                  </a:solidFill>
                </a:uFill>
                <a:latin typeface="Cambria"/>
              </a:rPr>
              <a:t>Suportes ou Peanhas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Estas peças devem ser mantidas em estado de conservação e higiene, dado que tal como as banquetas, a sua utilização é sempre junto à mesa dos clientes. </a:t>
            </a: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449" name="Picture 2"/>
          <p:cNvPicPr/>
          <p:nvPr/>
        </p:nvPicPr>
        <p:blipFill>
          <a:blip r:embed="rId3"/>
          <a:stretch/>
        </p:blipFill>
        <p:spPr>
          <a:xfrm>
            <a:off x="6643800" y="3714840"/>
            <a:ext cx="2034720" cy="2895480"/>
          </a:xfrm>
          <a:prstGeom prst="rect">
            <a:avLst/>
          </a:prstGeom>
          <a:ln w="38160">
            <a:solidFill>
              <a:srgbClr val="000000"/>
            </a:solidFill>
            <a:miter/>
          </a:ln>
          <a:effectLst>
            <a:outerShdw dist="37674" dir="2700000">
              <a:srgbClr val="000000">
                <a:alpha val="43000"/>
              </a:srgbClr>
            </a:outerShdw>
          </a:effectLst>
        </p:spPr>
      </p:pic>
      <p:sp>
        <p:nvSpPr>
          <p:cNvPr id="450" name="CustomShape 3"/>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discrete" valueType="clr">
                                      <p:cBhvr additive="repl">
                                        <p:cTn id="7" dur="80"/>
                                        <p:tgtEl>
                                          <p:spTgt spid="447"/>
                                        </p:tgtEl>
                                        <p:attrNameLst>
                                          <p:attrName/>
                                        </p:attrNameLst>
                                      </p:cBhvr>
                                      <p:tavLst>
                                        <p:tav tm="0">
                                          <p:val>
                                            <p:strVal val="rgb(122,21,-22)"/>
                                          </p:val>
                                        </p:tav>
                                        <p:tav tm="50000">
                                          <p:val>
                                            <p:strVal val="rgb(3,-120,-21)"/>
                                          </p:val>
                                        </p:tav>
                                      </p:tavLst>
                                    </p:anim>
                                    <p:anim calcmode="discrete" valueType="clr">
                                      <p:cBhvr additive="repl">
                                        <p:cTn id="8" dur="80"/>
                                        <p:tgtEl>
                                          <p:spTgt spid="447"/>
                                        </p:tgtEl>
                                        <p:attrNameLst>
                                          <p:attrName/>
                                        </p:attrNameLst>
                                      </p:cBhvr>
                                      <p:tavLst>
                                        <p:tav tm="0">
                                          <p:val>
                                            <p:strVal val="rgb(122,21,-22)"/>
                                          </p:val>
                                        </p:tav>
                                        <p:tav tm="50000">
                                          <p:val>
                                            <p:strVal val="rgb(3,-120,-21)"/>
                                          </p:val>
                                        </p:tav>
                                      </p:tavLst>
                                    </p:anim>
                                    <p:set>
                                      <p:cBhvr>
                                        <p:cTn id="9" dur="80"/>
                                        <p:tgtEl>
                                          <p:spTgt spid="447"/>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48"/>
                                        </p:tgtEl>
                                        <p:attrNameLst>
                                          <p:attrName>style.visibility</p:attrName>
                                        </p:attrNameLst>
                                      </p:cBhvr>
                                      <p:to>
                                        <p:strVal val="visible"/>
                                      </p:to>
                                    </p:set>
                                    <p:anim calcmode="discrete" valueType="clr">
                                      <p:cBhvr additive="repl">
                                        <p:cTn id="13" dur="80"/>
                                        <p:tgtEl>
                                          <p:spTgt spid="448"/>
                                        </p:tgtEl>
                                        <p:attrNameLst>
                                          <p:attrName/>
                                        </p:attrNameLst>
                                      </p:cBhvr>
                                      <p:tavLst>
                                        <p:tav tm="0">
                                          <p:val>
                                            <p:strVal val="rgb(122,21,-22)"/>
                                          </p:val>
                                        </p:tav>
                                        <p:tav tm="50000">
                                          <p:val>
                                            <p:strVal val="rgb(3,-120,-21)"/>
                                          </p:val>
                                        </p:tav>
                                      </p:tavLst>
                                    </p:anim>
                                    <p:anim calcmode="discrete" valueType="clr">
                                      <p:cBhvr additive="repl">
                                        <p:cTn id="14" dur="80"/>
                                        <p:tgtEl>
                                          <p:spTgt spid="448"/>
                                        </p:tgtEl>
                                        <p:attrNameLst>
                                          <p:attrName/>
                                        </p:attrNameLst>
                                      </p:cBhvr>
                                      <p:tavLst>
                                        <p:tav tm="0">
                                          <p:val>
                                            <p:strVal val="rgb(122,21,-22)"/>
                                          </p:val>
                                        </p:tav>
                                        <p:tav tm="50000">
                                          <p:val>
                                            <p:strVal val="rgb(3,-120,-21)"/>
                                          </p:val>
                                        </p:tav>
                                      </p:tavLst>
                                    </p:anim>
                                    <p:set>
                                      <p:cBhvr>
                                        <p:cTn id="15" dur="80"/>
                                        <p:tgtEl>
                                          <p:spTgt spid="448"/>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52" name="CustomShape 2"/>
          <p:cNvSpPr/>
          <p:nvPr/>
        </p:nvSpPr>
        <p:spPr>
          <a:xfrm>
            <a:off x="1714320" y="714240"/>
            <a:ext cx="7000560" cy="382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D0D0D"/>
                </a:solidFill>
                <a:uFill>
                  <a:solidFill>
                    <a:srgbClr val="FFFFFF"/>
                  </a:solidFill>
                </a:uFill>
                <a:latin typeface="Cambria"/>
              </a:rPr>
              <a:t>Frigoríficos, Trituradores e outros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Tal como se tem indicado nos pontos anteriores, este móveis auxiliares de serviço devem manter-se sob constante controlo de higiene e cuidados de manutenção, sendo limpas as vezes necessárias, descongelado periodicamente e desligado quando não sejam necessários. </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pic>
        <p:nvPicPr>
          <p:cNvPr id="453" name="Picture 11"/>
          <p:cNvPicPr/>
          <p:nvPr/>
        </p:nvPicPr>
        <p:blipFill>
          <a:blip r:embed="rId3"/>
          <a:stretch/>
        </p:blipFill>
        <p:spPr>
          <a:xfrm>
            <a:off x="6715080" y="4011480"/>
            <a:ext cx="1872720" cy="2703240"/>
          </a:xfrm>
          <a:prstGeom prst="rect">
            <a:avLst/>
          </a:prstGeom>
          <a:ln w="88920">
            <a:solidFill>
              <a:srgbClr val="000000"/>
            </a:solidFill>
            <a:miter/>
          </a:ln>
        </p:spPr>
      </p:pic>
      <p:sp>
        <p:nvSpPr>
          <p:cNvPr id="454" name="CustomShape 3"/>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 calcmode="discrete" valueType="clr">
                                      <p:cBhvr additive="repl">
                                        <p:cTn id="7" dur="80"/>
                                        <p:tgtEl>
                                          <p:spTgt spid="451"/>
                                        </p:tgtEl>
                                        <p:attrNameLst>
                                          <p:attrName/>
                                        </p:attrNameLst>
                                      </p:cBhvr>
                                      <p:tavLst>
                                        <p:tav tm="0">
                                          <p:val>
                                            <p:strVal val="rgb(122,21,-22)"/>
                                          </p:val>
                                        </p:tav>
                                        <p:tav tm="50000">
                                          <p:val>
                                            <p:strVal val="rgb(3,-120,-21)"/>
                                          </p:val>
                                        </p:tav>
                                      </p:tavLst>
                                    </p:anim>
                                    <p:anim calcmode="discrete" valueType="clr">
                                      <p:cBhvr additive="repl">
                                        <p:cTn id="8" dur="80"/>
                                        <p:tgtEl>
                                          <p:spTgt spid="451"/>
                                        </p:tgtEl>
                                        <p:attrNameLst>
                                          <p:attrName/>
                                        </p:attrNameLst>
                                      </p:cBhvr>
                                      <p:tavLst>
                                        <p:tav tm="0">
                                          <p:val>
                                            <p:strVal val="rgb(122,21,-22)"/>
                                          </p:val>
                                        </p:tav>
                                        <p:tav tm="50000">
                                          <p:val>
                                            <p:strVal val="rgb(3,-120,-21)"/>
                                          </p:val>
                                        </p:tav>
                                      </p:tavLst>
                                    </p:anim>
                                    <p:set>
                                      <p:cBhvr>
                                        <p:cTn id="9" dur="80"/>
                                        <p:tgtEl>
                                          <p:spTgt spid="451"/>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52"/>
                                        </p:tgtEl>
                                        <p:attrNameLst>
                                          <p:attrName>style.visibility</p:attrName>
                                        </p:attrNameLst>
                                      </p:cBhvr>
                                      <p:to>
                                        <p:strVal val="visible"/>
                                      </p:to>
                                    </p:set>
                                    <p:anim calcmode="discrete" valueType="clr">
                                      <p:cBhvr additive="repl">
                                        <p:cTn id="13" dur="80"/>
                                        <p:tgtEl>
                                          <p:spTgt spid="452"/>
                                        </p:tgtEl>
                                        <p:attrNameLst>
                                          <p:attrName/>
                                        </p:attrNameLst>
                                      </p:cBhvr>
                                      <p:tavLst>
                                        <p:tav tm="0">
                                          <p:val>
                                            <p:strVal val="rgb(122,21,-22)"/>
                                          </p:val>
                                        </p:tav>
                                        <p:tav tm="50000">
                                          <p:val>
                                            <p:strVal val="rgb(3,-120,-21)"/>
                                          </p:val>
                                        </p:tav>
                                      </p:tavLst>
                                    </p:anim>
                                    <p:anim calcmode="discrete" valueType="clr">
                                      <p:cBhvr additive="repl">
                                        <p:cTn id="14" dur="80"/>
                                        <p:tgtEl>
                                          <p:spTgt spid="452"/>
                                        </p:tgtEl>
                                        <p:attrNameLst>
                                          <p:attrName/>
                                        </p:attrNameLst>
                                      </p:cBhvr>
                                      <p:tavLst>
                                        <p:tav tm="0">
                                          <p:val>
                                            <p:strVal val="rgb(122,21,-22)"/>
                                          </p:val>
                                        </p:tav>
                                        <p:tav tm="50000">
                                          <p:val>
                                            <p:strVal val="rgb(3,-120,-21)"/>
                                          </p:val>
                                        </p:tav>
                                      </p:tavLst>
                                    </p:anim>
                                    <p:set>
                                      <p:cBhvr>
                                        <p:cTn id="15" dur="80"/>
                                        <p:tgtEl>
                                          <p:spTgt spid="452"/>
                                        </p:tgtEl>
                                        <p:attrNameLst>
                                          <p:attrName/>
                                        </p:attrNameLst>
                                      </p:cBhvr>
                                    </p:set>
                                  </p:childTnLst>
                                </p:cTn>
                              </p:par>
                            </p:childTnLst>
                          </p:cTn>
                        </p:par>
                        <p:par>
                          <p:cTn id="16" fill="freeze">
                            <p:stCondLst>
                              <p:cond delay="160"/>
                            </p:stCondLst>
                            <p:childTnLst>
                              <p:par>
                                <p:cTn id="17" presetID="8" presetClass="entr" presetSubtype="16" fill="hold" nodeType="afterEffect">
                                  <p:stCondLst>
                                    <p:cond delay="0"/>
                                  </p:stCondLst>
                                  <p:childTnLst>
                                    <p:set>
                                      <p:cBhvr>
                                        <p:cTn id="18" dur="1" fill="hold">
                                          <p:stCondLst>
                                            <p:cond delay="0"/>
                                          </p:stCondLst>
                                        </p:cTn>
                                        <p:tgtEl>
                                          <p:spTgt spid="453"/>
                                        </p:tgtEl>
                                        <p:attrNameLst>
                                          <p:attrName>style.visibility</p:attrName>
                                        </p:attrNameLst>
                                      </p:cBhvr>
                                      <p:to>
                                        <p:strVal val="visible"/>
                                      </p:to>
                                    </p:set>
                                    <p:animEffect transition="out" filter="diamond(in)">
                                      <p:cBhvr additive="repl">
                                        <p:cTn id="19" dur="2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1714320" y="0"/>
            <a:ext cx="721476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PT" sz="2000" b="0" strike="noStrike" spc="-1">
                <a:solidFill>
                  <a:srgbClr val="FFFFFF"/>
                </a:solidFill>
                <a:uFill>
                  <a:solidFill>
                    <a:srgbClr val="FFFFFF"/>
                  </a:solidFill>
                </a:uFill>
                <a:latin typeface="Calibri"/>
              </a:rPr>
              <a:t> </a:t>
            </a:r>
            <a:endParaRPr lang="pt-PT" sz="1800" b="0" strike="noStrike" spc="-1">
              <a:solidFill>
                <a:srgbClr val="000000"/>
              </a:solidFill>
              <a:uFill>
                <a:solidFill>
                  <a:srgbClr val="FFFFFF"/>
                </a:solidFill>
              </a:uFill>
              <a:latin typeface="Arial"/>
            </a:endParaRPr>
          </a:p>
          <a:p>
            <a:pPr algn="ctr">
              <a:lnSpc>
                <a:spcPct val="100000"/>
              </a:lnSpc>
            </a:pP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56" name="CustomShape 2"/>
          <p:cNvSpPr/>
          <p:nvPr/>
        </p:nvSpPr>
        <p:spPr>
          <a:xfrm>
            <a:off x="1714320" y="714240"/>
            <a:ext cx="7000560" cy="505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D0D0D"/>
                </a:solidFill>
                <a:uFill>
                  <a:solidFill>
                    <a:srgbClr val="FFFFFF"/>
                  </a:solidFill>
                </a:uFill>
                <a:latin typeface="Cambria"/>
              </a:rPr>
              <a:t>Frigoríficos, Trituradores e outros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Também a colocação de produtos dentro dos frigoríficos, deve ser devidamente acautelada de modo que se utilizem sempre os que lá se encontrem há mais tempo.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No caso dos trituradores, máquinas de cortar carnes, moinhos de café e outras máquinas devem os empregados de mesa, não só ter cuidado com a sua manutenção, limpeza e utilização como ainda com a sua segurança pessoal contra possíveis mas sempre prejudiciais acidentes.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457" name="CustomShape 3"/>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discrete" valueType="clr">
                                      <p:cBhvr additive="repl">
                                        <p:cTn id="7" dur="80"/>
                                        <p:tgtEl>
                                          <p:spTgt spid="455"/>
                                        </p:tgtEl>
                                        <p:attrNameLst>
                                          <p:attrName/>
                                        </p:attrNameLst>
                                      </p:cBhvr>
                                      <p:tavLst>
                                        <p:tav tm="0">
                                          <p:val>
                                            <p:strVal val="rgb(122,21,-22)"/>
                                          </p:val>
                                        </p:tav>
                                        <p:tav tm="50000">
                                          <p:val>
                                            <p:strVal val="rgb(3,-120,-21)"/>
                                          </p:val>
                                        </p:tav>
                                      </p:tavLst>
                                    </p:anim>
                                    <p:anim calcmode="discrete" valueType="clr">
                                      <p:cBhvr additive="repl">
                                        <p:cTn id="8" dur="80"/>
                                        <p:tgtEl>
                                          <p:spTgt spid="455"/>
                                        </p:tgtEl>
                                        <p:attrNameLst>
                                          <p:attrName/>
                                        </p:attrNameLst>
                                      </p:cBhvr>
                                      <p:tavLst>
                                        <p:tav tm="0">
                                          <p:val>
                                            <p:strVal val="rgb(122,21,-22)"/>
                                          </p:val>
                                        </p:tav>
                                        <p:tav tm="50000">
                                          <p:val>
                                            <p:strVal val="rgb(3,-120,-21)"/>
                                          </p:val>
                                        </p:tav>
                                      </p:tavLst>
                                    </p:anim>
                                    <p:set>
                                      <p:cBhvr>
                                        <p:cTn id="9" dur="80"/>
                                        <p:tgtEl>
                                          <p:spTgt spid="455"/>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56"/>
                                        </p:tgtEl>
                                        <p:attrNameLst>
                                          <p:attrName>style.visibility</p:attrName>
                                        </p:attrNameLst>
                                      </p:cBhvr>
                                      <p:to>
                                        <p:strVal val="visible"/>
                                      </p:to>
                                    </p:set>
                                    <p:anim calcmode="discrete" valueType="clr">
                                      <p:cBhvr additive="repl">
                                        <p:cTn id="13" dur="80"/>
                                        <p:tgtEl>
                                          <p:spTgt spid="456"/>
                                        </p:tgtEl>
                                        <p:attrNameLst>
                                          <p:attrName/>
                                        </p:attrNameLst>
                                      </p:cBhvr>
                                      <p:tavLst>
                                        <p:tav tm="0">
                                          <p:val>
                                            <p:strVal val="rgb(122,21,-22)"/>
                                          </p:val>
                                        </p:tav>
                                        <p:tav tm="50000">
                                          <p:val>
                                            <p:strVal val="rgb(3,-120,-21)"/>
                                          </p:val>
                                        </p:tav>
                                      </p:tavLst>
                                    </p:anim>
                                    <p:anim calcmode="discrete" valueType="clr">
                                      <p:cBhvr additive="repl">
                                        <p:cTn id="14" dur="80"/>
                                        <p:tgtEl>
                                          <p:spTgt spid="456"/>
                                        </p:tgtEl>
                                        <p:attrNameLst>
                                          <p:attrName/>
                                        </p:attrNameLst>
                                      </p:cBhvr>
                                      <p:tavLst>
                                        <p:tav tm="0">
                                          <p:val>
                                            <p:strVal val="rgb(122,21,-22)"/>
                                          </p:val>
                                        </p:tav>
                                        <p:tav tm="50000">
                                          <p:val>
                                            <p:strVal val="rgb(3,-120,-21)"/>
                                          </p:val>
                                        </p:tav>
                                      </p:tavLst>
                                    </p:anim>
                                    <p:set>
                                      <p:cBhvr>
                                        <p:cTn id="15" dur="80"/>
                                        <p:tgtEl>
                                          <p:spTgt spid="456"/>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ustomShape 1"/>
          <p:cNvSpPr/>
          <p:nvPr/>
        </p:nvSpPr>
        <p:spPr>
          <a:xfrm>
            <a:off x="1425240" y="623880"/>
            <a:ext cx="67107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0" strike="noStrike" spc="-1">
                <a:solidFill>
                  <a:srgbClr val="FFFFFF"/>
                </a:solidFill>
                <a:uFill>
                  <a:solidFill>
                    <a:srgbClr val="FFFFFF"/>
                  </a:solidFill>
                </a:uFill>
                <a:latin typeface="Calibri"/>
              </a:rPr>
              <a:t> </a:t>
            </a:r>
            <a:r>
              <a:rPr lang="pt-PT" sz="2400" b="1" strike="noStrike" spc="-1">
                <a:solidFill>
                  <a:srgbClr val="FF0066"/>
                </a:solidFill>
                <a:uFill>
                  <a:solidFill>
                    <a:srgbClr val="FFFFFF"/>
                  </a:solidFill>
                </a:uFill>
                <a:latin typeface="Calibri"/>
              </a:rPr>
              <a:t>O equipamento e material da secção</a:t>
            </a:r>
            <a:endParaRPr lang="pt-PT" sz="1800" b="0" strike="noStrike" spc="-1">
              <a:solidFill>
                <a:srgbClr val="000000"/>
              </a:solidFill>
              <a:uFill>
                <a:solidFill>
                  <a:srgbClr val="FFFFFF"/>
                </a:solidFill>
              </a:uFill>
              <a:latin typeface="Arial"/>
            </a:endParaRPr>
          </a:p>
        </p:txBody>
      </p:sp>
      <p:sp>
        <p:nvSpPr>
          <p:cNvPr id="459" name="CustomShape 2"/>
          <p:cNvSpPr/>
          <p:nvPr/>
        </p:nvSpPr>
        <p:spPr>
          <a:xfrm>
            <a:off x="1208160" y="1596240"/>
            <a:ext cx="7071840" cy="423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2000" b="1" u="sng" strike="noStrike" spc="-1">
                <a:solidFill>
                  <a:srgbClr val="0D0D0D"/>
                </a:solidFill>
                <a:uFill>
                  <a:solidFill>
                    <a:srgbClr val="FFFFFF"/>
                  </a:solidFill>
                </a:uFill>
                <a:latin typeface="Cambria"/>
              </a:rPr>
              <a:t>Frigoríficos, Trituradores e outros</a:t>
            </a:r>
            <a:endParaRPr lang="pt-PT" sz="1800" b="0" strike="noStrike" spc="-1">
              <a:solidFill>
                <a:srgbClr val="000000"/>
              </a:solidFill>
              <a:uFill>
                <a:solidFill>
                  <a:srgbClr val="FFFFFF"/>
                </a:solidFill>
              </a:uFill>
              <a:latin typeface="Arial"/>
            </a:endParaRPr>
          </a:p>
          <a:p>
            <a:pPr algn="just">
              <a:lnSpc>
                <a:spcPct val="150000"/>
              </a:lnSpc>
            </a:pP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Assim, não se deve ligar ou desligar qualquer máquina eléctrica com as mãos molhadas, não se devem cortar carnes, sem o auxílio do dispositivo protector, não se deve forçar o grão de café dentro do moinho, com as mão em suma em qualquer caso de avaria ou mau funcionamento, antes de tentar remediar a avaria deve-se acautelar a segurança pessoal em todos os várias aspectos atrás descritos e outros.</a:t>
            </a:r>
            <a:r>
              <a:rPr lang="pt-PT" sz="2000" b="0" strike="noStrike" spc="-1">
                <a:solidFill>
                  <a:srgbClr val="0D0D0D"/>
                </a:solidFill>
                <a:uFill>
                  <a:solidFill>
                    <a:srgbClr val="FFFFFF"/>
                  </a:solidFill>
                </a:uFill>
                <a:latin typeface="Cambria"/>
              </a:rPr>
              <a:t> </a:t>
            </a:r>
            <a:endParaRPr lang="pt-PT" sz="1800" b="0" strike="noStrike" spc="-1">
              <a:solidFill>
                <a:srgbClr val="000000"/>
              </a:solidFill>
              <a:uFill>
                <a:solidFill>
                  <a:srgbClr val="FFFFFF"/>
                </a:solidFill>
              </a:uFill>
              <a:latin typeface="Arial"/>
            </a:endParaRPr>
          </a:p>
        </p:txBody>
      </p:sp>
      <p:sp>
        <p:nvSpPr>
          <p:cNvPr id="460" name="CustomShape 3"/>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7" presetClass="entr"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 calcmode="discrete" valueType="clr">
                                      <p:cBhvr additive="repl">
                                        <p:cTn id="7" dur="80"/>
                                        <p:tgtEl>
                                          <p:spTgt spid="458"/>
                                        </p:tgtEl>
                                        <p:attrNameLst>
                                          <p:attrName/>
                                        </p:attrNameLst>
                                      </p:cBhvr>
                                      <p:tavLst>
                                        <p:tav tm="0">
                                          <p:val>
                                            <p:strVal val="rgb(122,21,-22)"/>
                                          </p:val>
                                        </p:tav>
                                        <p:tav tm="50000">
                                          <p:val>
                                            <p:strVal val="rgb(3,-120,-21)"/>
                                          </p:val>
                                        </p:tav>
                                      </p:tavLst>
                                    </p:anim>
                                    <p:anim calcmode="discrete" valueType="clr">
                                      <p:cBhvr additive="repl">
                                        <p:cTn id="8" dur="80"/>
                                        <p:tgtEl>
                                          <p:spTgt spid="458"/>
                                        </p:tgtEl>
                                        <p:attrNameLst>
                                          <p:attrName/>
                                        </p:attrNameLst>
                                      </p:cBhvr>
                                      <p:tavLst>
                                        <p:tav tm="0">
                                          <p:val>
                                            <p:strVal val="rgb(122,21,-22)"/>
                                          </p:val>
                                        </p:tav>
                                        <p:tav tm="50000">
                                          <p:val>
                                            <p:strVal val="rgb(3,-120,-21)"/>
                                          </p:val>
                                        </p:tav>
                                      </p:tavLst>
                                    </p:anim>
                                    <p:set>
                                      <p:cBhvr>
                                        <p:cTn id="9" dur="80"/>
                                        <p:tgtEl>
                                          <p:spTgt spid="458"/>
                                        </p:tgtEl>
                                        <p:attrNameLst>
                                          <p:attrName/>
                                        </p:attrNameLst>
                                      </p:cBhvr>
                                    </p:set>
                                  </p:childTnLst>
                                </p:cTn>
                              </p:par>
                            </p:childTnLst>
                          </p:cTn>
                        </p:par>
                        <p:par>
                          <p:cTn id="10" fill="freeze">
                            <p:stCondLst>
                              <p:cond delay="80"/>
                            </p:stCondLst>
                            <p:childTnLst>
                              <p:par>
                                <p:cTn id="11" presetID="27" presetClass="entr" fill="hold" nodeType="afterEffect">
                                  <p:stCondLst>
                                    <p:cond delay="0"/>
                                  </p:stCondLst>
                                  <p:childTnLst>
                                    <p:set>
                                      <p:cBhvr>
                                        <p:cTn id="12" dur="1" fill="hold">
                                          <p:stCondLst>
                                            <p:cond delay="0"/>
                                          </p:stCondLst>
                                        </p:cTn>
                                        <p:tgtEl>
                                          <p:spTgt spid="459"/>
                                        </p:tgtEl>
                                        <p:attrNameLst>
                                          <p:attrName>style.visibility</p:attrName>
                                        </p:attrNameLst>
                                      </p:cBhvr>
                                      <p:to>
                                        <p:strVal val="visible"/>
                                      </p:to>
                                    </p:set>
                                    <p:anim calcmode="discrete" valueType="clr">
                                      <p:cBhvr additive="repl">
                                        <p:cTn id="13" dur="80"/>
                                        <p:tgtEl>
                                          <p:spTgt spid="459"/>
                                        </p:tgtEl>
                                        <p:attrNameLst>
                                          <p:attrName/>
                                        </p:attrNameLst>
                                      </p:cBhvr>
                                      <p:tavLst>
                                        <p:tav tm="0">
                                          <p:val>
                                            <p:strVal val="rgb(122,21,-22)"/>
                                          </p:val>
                                        </p:tav>
                                        <p:tav tm="50000">
                                          <p:val>
                                            <p:strVal val="rgb(3,-120,-21)"/>
                                          </p:val>
                                        </p:tav>
                                      </p:tavLst>
                                    </p:anim>
                                    <p:anim calcmode="discrete" valueType="clr">
                                      <p:cBhvr additive="repl">
                                        <p:cTn id="14" dur="80"/>
                                        <p:tgtEl>
                                          <p:spTgt spid="459"/>
                                        </p:tgtEl>
                                        <p:attrNameLst>
                                          <p:attrName/>
                                        </p:attrNameLst>
                                      </p:cBhvr>
                                      <p:tavLst>
                                        <p:tav tm="0">
                                          <p:val>
                                            <p:strVal val="rgb(122,21,-22)"/>
                                          </p:val>
                                        </p:tav>
                                        <p:tav tm="50000">
                                          <p:val>
                                            <p:strVal val="rgb(3,-120,-21)"/>
                                          </p:val>
                                        </p:tav>
                                      </p:tavLst>
                                    </p:anim>
                                    <p:set>
                                      <p:cBhvr>
                                        <p:cTn id="15" dur="80"/>
                                        <p:tgtEl>
                                          <p:spTgt spid="459"/>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1080000" y="1718280"/>
            <a:ext cx="7000560" cy="41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pt-PT" sz="1800" b="1" strike="noStrike" spc="-1">
                <a:solidFill>
                  <a:srgbClr val="0D0D0D"/>
                </a:solidFill>
                <a:uFill>
                  <a:solidFill>
                    <a:srgbClr val="FFFFFF"/>
                  </a:solidFill>
                </a:uFill>
                <a:latin typeface="Cambria"/>
              </a:rPr>
              <a:t>O restaurante é apoiado e abastecido por diversas secções que a seguir se especificam segundo as suas funções. </a:t>
            </a:r>
            <a:endParaRPr lang="pt-PT" sz="1800" b="0" strike="noStrike" spc="-1">
              <a:solidFill>
                <a:srgbClr val="000000"/>
              </a:solidFill>
              <a:uFill>
                <a:solidFill>
                  <a:srgbClr val="FFFFFF"/>
                </a:solidFill>
              </a:uFill>
              <a:latin typeface="Arial"/>
            </a:endParaRPr>
          </a:p>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Cozinha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 cozinha é a secção abastecedora que mais ligação tem com restaurante.</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É a secção transformadora dos inúmeros produtos, carnes, peixes, legumes, etc.., em iguarias que na sua maioria são consumidas no restaurante, pelo que pode classificar-se como transformadora e abastecedora. </a:t>
            </a:r>
            <a:endParaRPr lang="pt-PT" sz="1800" b="0" strike="noStrike" spc="-1">
              <a:solidFill>
                <a:srgbClr val="000000"/>
              </a:solidFill>
              <a:uFill>
                <a:solidFill>
                  <a:srgbClr val="FFFFFF"/>
                </a:solidFill>
              </a:uFill>
              <a:latin typeface="Arial"/>
            </a:endParaRPr>
          </a:p>
        </p:txBody>
      </p:sp>
      <p:sp>
        <p:nvSpPr>
          <p:cNvPr id="462"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63"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61"/>
                                        </p:tgtEl>
                                        <p:attrNameLst>
                                          <p:attrName>style.visibility</p:attrName>
                                        </p:attrNameLst>
                                      </p:cBhvr>
                                      <p:to>
                                        <p:strVal val="visible"/>
                                      </p:to>
                                    </p:set>
                                    <p:anim calcmode="discrete" valueType="clr">
                                      <p:cBhvr additive="repl">
                                        <p:cTn id="7" dur="80"/>
                                        <p:tgtEl>
                                          <p:spTgt spid="461"/>
                                        </p:tgtEl>
                                        <p:attrNameLst>
                                          <p:attrName/>
                                        </p:attrNameLst>
                                      </p:cBhvr>
                                      <p:tavLst>
                                        <p:tav tm="0">
                                          <p:val>
                                            <p:strVal val="rgb(122,21,-22)"/>
                                          </p:val>
                                        </p:tav>
                                        <p:tav tm="50000">
                                          <p:val>
                                            <p:strVal val="rgb(3,-120,-21)"/>
                                          </p:val>
                                        </p:tav>
                                      </p:tavLst>
                                    </p:anim>
                                    <p:anim calcmode="discrete" valueType="clr">
                                      <p:cBhvr additive="repl">
                                        <p:cTn id="8" dur="80"/>
                                        <p:tgtEl>
                                          <p:spTgt spid="461"/>
                                        </p:tgtEl>
                                        <p:attrNameLst>
                                          <p:attrName/>
                                        </p:attrNameLst>
                                      </p:cBhvr>
                                      <p:tavLst>
                                        <p:tav tm="0">
                                          <p:val>
                                            <p:strVal val="rgb(122,21,-22)"/>
                                          </p:val>
                                        </p:tav>
                                        <p:tav tm="50000">
                                          <p:val>
                                            <p:strVal val="rgb(3,-120,-21)"/>
                                          </p:val>
                                        </p:tav>
                                      </p:tavLst>
                                    </p:anim>
                                    <p:set>
                                      <p:cBhvr>
                                        <p:cTn id="9" dur="80"/>
                                        <p:tgtEl>
                                          <p:spTgt spid="461"/>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1714320" y="1214280"/>
            <a:ext cx="7000560" cy="370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Cozinha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 trabalho de ambas as secções completa-se, pois nem o restaurante pode servir as iguarias sem a cozinha as confeccionar, nem a cozinha as terá de confeccionar se não haver consumo no restaurante.</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Das melhores relações existentes entre o pessoal das duas secções beneficiarão nomeadamente os clientes, a entidade patronal e os respectivos trabalhadores das mesmas.</a:t>
            </a:r>
            <a:endParaRPr lang="pt-PT" sz="1800" b="0" strike="noStrike" spc="-1">
              <a:solidFill>
                <a:srgbClr val="000000"/>
              </a:solidFill>
              <a:uFill>
                <a:solidFill>
                  <a:srgbClr val="FFFFFF"/>
                </a:solidFill>
              </a:uFill>
              <a:latin typeface="Arial"/>
            </a:endParaRPr>
          </a:p>
        </p:txBody>
      </p:sp>
      <p:sp>
        <p:nvSpPr>
          <p:cNvPr id="465"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66"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64"/>
                                        </p:tgtEl>
                                        <p:attrNameLst>
                                          <p:attrName>style.visibility</p:attrName>
                                        </p:attrNameLst>
                                      </p:cBhvr>
                                      <p:to>
                                        <p:strVal val="visible"/>
                                      </p:to>
                                    </p:set>
                                    <p:anim calcmode="discrete" valueType="clr">
                                      <p:cBhvr additive="repl">
                                        <p:cTn id="7" dur="80"/>
                                        <p:tgtEl>
                                          <p:spTgt spid="464"/>
                                        </p:tgtEl>
                                        <p:attrNameLst>
                                          <p:attrName/>
                                        </p:attrNameLst>
                                      </p:cBhvr>
                                      <p:tavLst>
                                        <p:tav tm="0">
                                          <p:val>
                                            <p:strVal val="rgb(122,21,-22)"/>
                                          </p:val>
                                        </p:tav>
                                        <p:tav tm="50000">
                                          <p:val>
                                            <p:strVal val="rgb(3,-120,-21)"/>
                                          </p:val>
                                        </p:tav>
                                      </p:tavLst>
                                    </p:anim>
                                    <p:anim calcmode="discrete" valueType="clr">
                                      <p:cBhvr additive="repl">
                                        <p:cTn id="8" dur="80"/>
                                        <p:tgtEl>
                                          <p:spTgt spid="464"/>
                                        </p:tgtEl>
                                        <p:attrNameLst>
                                          <p:attrName/>
                                        </p:attrNameLst>
                                      </p:cBhvr>
                                      <p:tavLst>
                                        <p:tav tm="0">
                                          <p:val>
                                            <p:strVal val="rgb(122,21,-22)"/>
                                          </p:val>
                                        </p:tav>
                                        <p:tav tm="50000">
                                          <p:val>
                                            <p:strVal val="rgb(3,-120,-21)"/>
                                          </p:val>
                                        </p:tav>
                                      </p:tavLst>
                                    </p:anim>
                                    <p:set>
                                      <p:cBhvr>
                                        <p:cTn id="9" dur="80"/>
                                        <p:tgtEl>
                                          <p:spTgt spid="464"/>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1714320" y="1214280"/>
            <a:ext cx="7000560" cy="287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Pastelaria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 pastelaria é a secção que mais se assemelha à anterior no respeitante aos produtos que transforma e bem assim à necessidade das boas relações e colaboração entre os trabalhadores das mesmas, das quais dependerão em parte o êxito ou fracasso dos serviços.</a:t>
            </a:r>
            <a:endParaRPr lang="pt-PT" sz="1800" b="0" strike="noStrike" spc="-1">
              <a:solidFill>
                <a:srgbClr val="000000"/>
              </a:solidFill>
              <a:uFill>
                <a:solidFill>
                  <a:srgbClr val="FFFFFF"/>
                </a:solidFill>
              </a:uFill>
              <a:latin typeface="Arial"/>
            </a:endParaRPr>
          </a:p>
        </p:txBody>
      </p:sp>
      <p:sp>
        <p:nvSpPr>
          <p:cNvPr id="468"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69"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67"/>
                                        </p:tgtEl>
                                        <p:attrNameLst>
                                          <p:attrName>style.visibility</p:attrName>
                                        </p:attrNameLst>
                                      </p:cBhvr>
                                      <p:to>
                                        <p:strVal val="visible"/>
                                      </p:to>
                                    </p:set>
                                    <p:anim calcmode="discrete" valueType="clr">
                                      <p:cBhvr additive="repl">
                                        <p:cTn id="7" dur="80"/>
                                        <p:tgtEl>
                                          <p:spTgt spid="467"/>
                                        </p:tgtEl>
                                        <p:attrNameLst>
                                          <p:attrName/>
                                        </p:attrNameLst>
                                      </p:cBhvr>
                                      <p:tavLst>
                                        <p:tav tm="0">
                                          <p:val>
                                            <p:strVal val="rgb(122,21,-22)"/>
                                          </p:val>
                                        </p:tav>
                                        <p:tav tm="50000">
                                          <p:val>
                                            <p:strVal val="rgb(3,-120,-21)"/>
                                          </p:val>
                                        </p:tav>
                                      </p:tavLst>
                                    </p:anim>
                                    <p:anim calcmode="discrete" valueType="clr">
                                      <p:cBhvr additive="repl">
                                        <p:cTn id="8" dur="80"/>
                                        <p:tgtEl>
                                          <p:spTgt spid="467"/>
                                        </p:tgtEl>
                                        <p:attrNameLst>
                                          <p:attrName/>
                                        </p:attrNameLst>
                                      </p:cBhvr>
                                      <p:tavLst>
                                        <p:tav tm="0">
                                          <p:val>
                                            <p:strVal val="rgb(122,21,-22)"/>
                                          </p:val>
                                        </p:tav>
                                        <p:tav tm="50000">
                                          <p:val>
                                            <p:strVal val="rgb(3,-120,-21)"/>
                                          </p:val>
                                        </p:tav>
                                      </p:tavLst>
                                    </p:anim>
                                    <p:set>
                                      <p:cBhvr>
                                        <p:cTn id="9" dur="80"/>
                                        <p:tgtEl>
                                          <p:spTgt spid="467"/>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1714320" y="1214280"/>
            <a:ext cx="7000560" cy="205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Cafetaria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A cafetaria, embora o seu funcionamento esteja de certo modo ligado a funcionamento do Room-service, não deixa de constituir uma secção de abastecimento e respectivo apoio ao Restaurante.</a:t>
            </a:r>
            <a:endParaRPr lang="pt-PT" sz="1800" b="0" strike="noStrike" spc="-1">
              <a:solidFill>
                <a:srgbClr val="000000"/>
              </a:solidFill>
              <a:uFill>
                <a:solidFill>
                  <a:srgbClr val="FFFFFF"/>
                </a:solidFill>
              </a:uFill>
              <a:latin typeface="Arial"/>
            </a:endParaRPr>
          </a:p>
        </p:txBody>
      </p:sp>
      <p:sp>
        <p:nvSpPr>
          <p:cNvPr id="471"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72"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70"/>
                                        </p:tgtEl>
                                        <p:attrNameLst>
                                          <p:attrName>style.visibility</p:attrName>
                                        </p:attrNameLst>
                                      </p:cBhvr>
                                      <p:to>
                                        <p:strVal val="visible"/>
                                      </p:to>
                                    </p:set>
                                    <p:anim calcmode="discrete" valueType="clr">
                                      <p:cBhvr additive="repl">
                                        <p:cTn id="7" dur="80"/>
                                        <p:tgtEl>
                                          <p:spTgt spid="470"/>
                                        </p:tgtEl>
                                        <p:attrNameLst>
                                          <p:attrName/>
                                        </p:attrNameLst>
                                      </p:cBhvr>
                                      <p:tavLst>
                                        <p:tav tm="0">
                                          <p:val>
                                            <p:strVal val="rgb(122,21,-22)"/>
                                          </p:val>
                                        </p:tav>
                                        <p:tav tm="50000">
                                          <p:val>
                                            <p:strVal val="rgb(3,-120,-21)"/>
                                          </p:val>
                                        </p:tav>
                                      </p:tavLst>
                                    </p:anim>
                                    <p:anim calcmode="discrete" valueType="clr">
                                      <p:cBhvr additive="repl">
                                        <p:cTn id="8" dur="80"/>
                                        <p:tgtEl>
                                          <p:spTgt spid="470"/>
                                        </p:tgtEl>
                                        <p:attrNameLst>
                                          <p:attrName/>
                                        </p:attrNameLst>
                                      </p:cBhvr>
                                      <p:tavLst>
                                        <p:tav tm="0">
                                          <p:val>
                                            <p:strVal val="rgb(122,21,-22)"/>
                                          </p:val>
                                        </p:tav>
                                        <p:tav tm="50000">
                                          <p:val>
                                            <p:strVal val="rgb(3,-120,-21)"/>
                                          </p:val>
                                        </p:tav>
                                      </p:tavLst>
                                    </p:anim>
                                    <p:set>
                                      <p:cBhvr>
                                        <p:cTn id="9" dur="80"/>
                                        <p:tgtEl>
                                          <p:spTgt spid="470"/>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1714320" y="1214280"/>
            <a:ext cx="7000560" cy="41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endParaRPr lang="pt-PT" sz="1800" b="0" strike="noStrike" spc="-1">
              <a:solidFill>
                <a:srgbClr val="000000"/>
              </a:solidFill>
              <a:uFill>
                <a:solidFill>
                  <a:srgbClr val="FFFFFF"/>
                </a:solidFill>
              </a:uFill>
              <a:latin typeface="Arial"/>
            </a:endParaRPr>
          </a:p>
          <a:p>
            <a:pPr algn="just">
              <a:lnSpc>
                <a:spcPct val="150000"/>
              </a:lnSpc>
            </a:pPr>
            <a:r>
              <a:rPr lang="pt-PT" sz="2000" b="1" strike="noStrike" spc="-1">
                <a:solidFill>
                  <a:srgbClr val="FFD3DD"/>
                </a:solidFill>
                <a:uFill>
                  <a:solidFill>
                    <a:srgbClr val="FFFFFF"/>
                  </a:solidFill>
                </a:uFill>
                <a:latin typeface="Cambria"/>
              </a:rPr>
              <a:t>Cafetaria</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Nesta secção são preparadas, as várias bebidas quentes como: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Café, chã, chocolate, infusões várias e ainda farinhas, flocos de aveia, corn-flakes, etc.</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Varias preparações culinárias destinadas aos pequenos-almoços como:</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Ovos, carnes, peixes, torradas, tostas e na maioria dos casos, sandes, tapas, etc.</a:t>
            </a:r>
            <a:endParaRPr lang="pt-PT" sz="1800" b="0" strike="noStrike" spc="-1">
              <a:solidFill>
                <a:srgbClr val="000000"/>
              </a:solidFill>
              <a:uFill>
                <a:solidFill>
                  <a:srgbClr val="FFFFFF"/>
                </a:solidFill>
              </a:uFill>
              <a:latin typeface="Arial"/>
            </a:endParaRPr>
          </a:p>
          <a:p>
            <a:pPr algn="just">
              <a:lnSpc>
                <a:spcPct val="150000"/>
              </a:lnSpc>
            </a:pPr>
            <a:r>
              <a:rPr lang="pt-PT" sz="1800" b="1" strike="noStrike" spc="-1">
                <a:solidFill>
                  <a:srgbClr val="0D0D0D"/>
                </a:solidFill>
                <a:uFill>
                  <a:solidFill>
                    <a:srgbClr val="FFFFFF"/>
                  </a:solidFill>
                </a:uFill>
                <a:latin typeface="Cambria"/>
              </a:rPr>
              <a:t>Cafés, chás, infusões, chocolates, etc.</a:t>
            </a:r>
            <a:endParaRPr lang="pt-PT" sz="1800" b="0" strike="noStrike" spc="-1">
              <a:solidFill>
                <a:srgbClr val="000000"/>
              </a:solidFill>
              <a:uFill>
                <a:solidFill>
                  <a:srgbClr val="FFFFFF"/>
                </a:solidFill>
              </a:uFill>
              <a:latin typeface="Arial"/>
            </a:endParaRPr>
          </a:p>
        </p:txBody>
      </p:sp>
      <p:sp>
        <p:nvSpPr>
          <p:cNvPr id="474" name="CustomShape 2"/>
          <p:cNvSpPr/>
          <p:nvPr/>
        </p:nvSpPr>
        <p:spPr>
          <a:xfrm>
            <a:off x="360360" y="468360"/>
            <a:ext cx="864000" cy="792000"/>
          </a:xfrm>
          <a:prstGeom prst="ellipse">
            <a:avLst/>
          </a:prstGeom>
          <a:solidFill>
            <a:srgbClr val="7FD13B"/>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PT" sz="1600" b="1" strike="noStrike" spc="-1">
                <a:solidFill>
                  <a:srgbClr val="FFFFFF"/>
                </a:solidFill>
                <a:uFill>
                  <a:solidFill>
                    <a:srgbClr val="FFFFFF"/>
                  </a:solidFill>
                </a:uFill>
                <a:latin typeface="Cambria"/>
              </a:rPr>
              <a:t>SMB</a:t>
            </a:r>
            <a:endParaRPr lang="pt-PT" sz="1800" b="0" strike="noStrike" spc="-1">
              <a:solidFill>
                <a:srgbClr val="000000"/>
              </a:solidFill>
              <a:uFill>
                <a:solidFill>
                  <a:srgbClr val="FFFFFF"/>
                </a:solidFill>
              </a:uFill>
              <a:latin typeface="Arial"/>
            </a:endParaRPr>
          </a:p>
        </p:txBody>
      </p:sp>
      <p:sp>
        <p:nvSpPr>
          <p:cNvPr id="475" name="CustomShape 3"/>
          <p:cNvSpPr/>
          <p:nvPr/>
        </p:nvSpPr>
        <p:spPr>
          <a:xfrm>
            <a:off x="1584000" y="623880"/>
            <a:ext cx="648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2000" b="1" strike="noStrike" spc="-1">
                <a:solidFill>
                  <a:srgbClr val="000000"/>
                </a:solidFill>
                <a:uFill>
                  <a:solidFill>
                    <a:srgbClr val="FFFFFF"/>
                  </a:solidFill>
                </a:uFill>
                <a:latin typeface="Calibri"/>
              </a:rPr>
              <a:t> </a:t>
            </a:r>
            <a:r>
              <a:rPr lang="pt-PT" sz="2400" b="1" strike="noStrike" spc="-1">
                <a:solidFill>
                  <a:srgbClr val="000000"/>
                </a:solidFill>
                <a:uFill>
                  <a:solidFill>
                    <a:srgbClr val="FFFFFF"/>
                  </a:solidFill>
                </a:uFill>
                <a:latin typeface="Calibri"/>
              </a:rPr>
              <a:t>Secções abastecedoras e de apoio ao restaurante</a:t>
            </a:r>
            <a:endParaRPr lang="pt-PT" sz="18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27" presetClass="entr" fill="hold" nodeType="afterEffect">
                                  <p:stCondLst>
                                    <p:cond delay="0"/>
                                  </p:stCondLst>
                                  <p:childTnLst>
                                    <p:set>
                                      <p:cBhvr>
                                        <p:cTn id="6" dur="1" fill="hold">
                                          <p:stCondLst>
                                            <p:cond delay="0"/>
                                          </p:stCondLst>
                                        </p:cTn>
                                        <p:tgtEl>
                                          <p:spTgt spid="473"/>
                                        </p:tgtEl>
                                        <p:attrNameLst>
                                          <p:attrName>style.visibility</p:attrName>
                                        </p:attrNameLst>
                                      </p:cBhvr>
                                      <p:to>
                                        <p:strVal val="visible"/>
                                      </p:to>
                                    </p:set>
                                    <p:anim calcmode="discrete" valueType="clr">
                                      <p:cBhvr additive="repl">
                                        <p:cTn id="7" dur="80"/>
                                        <p:tgtEl>
                                          <p:spTgt spid="473"/>
                                        </p:tgtEl>
                                        <p:attrNameLst>
                                          <p:attrName/>
                                        </p:attrNameLst>
                                      </p:cBhvr>
                                      <p:tavLst>
                                        <p:tav tm="0">
                                          <p:val>
                                            <p:strVal val="rgb(122,21,-22)"/>
                                          </p:val>
                                        </p:tav>
                                        <p:tav tm="50000">
                                          <p:val>
                                            <p:strVal val="rgb(3,-120,-21)"/>
                                          </p:val>
                                        </p:tav>
                                      </p:tavLst>
                                    </p:anim>
                                    <p:anim calcmode="discrete" valueType="clr">
                                      <p:cBhvr additive="repl">
                                        <p:cTn id="8" dur="80"/>
                                        <p:tgtEl>
                                          <p:spTgt spid="473"/>
                                        </p:tgtEl>
                                        <p:attrNameLst>
                                          <p:attrName/>
                                        </p:attrNameLst>
                                      </p:cBhvr>
                                      <p:tavLst>
                                        <p:tav tm="0">
                                          <p:val>
                                            <p:strVal val="rgb(122,21,-22)"/>
                                          </p:val>
                                        </p:tav>
                                        <p:tav tm="50000">
                                          <p:val>
                                            <p:strVal val="rgb(3,-120,-21)"/>
                                          </p:val>
                                        </p:tav>
                                      </p:tavLst>
                                    </p:anim>
                                    <p:set>
                                      <p:cBhvr>
                                        <p:cTn id="9" dur="80"/>
                                        <p:tgtEl>
                                          <p:spTgt spid="473"/>
                                        </p:tgtEl>
                                        <p:attrNameLst>
                                          <p:attrName/>
                                        </p:attrNameLst>
                                      </p:cBhvr>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5303</Words>
  <Application>Microsoft Office PowerPoint</Application>
  <PresentationFormat>Apresentação no Ecrã (4:3)</PresentationFormat>
  <Paragraphs>862</Paragraphs>
  <Slides>112</Slides>
  <Notes>93</Notes>
  <HiddenSlides>0</HiddenSlides>
  <MMClips>0</MMClips>
  <ScaleCrop>false</ScaleCrop>
  <HeadingPairs>
    <vt:vector size="6" baseType="variant">
      <vt:variant>
        <vt:lpstr>Tipos de letra usados</vt:lpstr>
      </vt:variant>
      <vt:variant>
        <vt:i4>8</vt:i4>
      </vt:variant>
      <vt:variant>
        <vt:lpstr>Tema</vt:lpstr>
      </vt:variant>
      <vt:variant>
        <vt:i4>2</vt:i4>
      </vt:variant>
      <vt:variant>
        <vt:lpstr>Títulos dos diapositivos</vt:lpstr>
      </vt:variant>
      <vt:variant>
        <vt:i4>112</vt:i4>
      </vt:variant>
    </vt:vector>
  </HeadingPairs>
  <TitlesOfParts>
    <vt:vector size="122" baseType="lpstr">
      <vt:lpstr>Arial</vt:lpstr>
      <vt:lpstr>Calibri</vt:lpstr>
      <vt:lpstr>Cambria</vt:lpstr>
      <vt:lpstr>DejaVu Sans</vt:lpstr>
      <vt:lpstr>StarSymbol</vt:lpstr>
      <vt:lpstr>Symbol</vt:lpstr>
      <vt:lpstr>Times New Roman</vt:lpstr>
      <vt:lpstr>Wingdings</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subject/>
  <dc:creator>Utilizador</dc:creator>
  <dc:description/>
  <cp:lastModifiedBy>Utilizador</cp:lastModifiedBy>
  <cp:revision>179</cp:revision>
  <dcterms:created xsi:type="dcterms:W3CDTF">2017-02-19T16:36:33Z</dcterms:created>
  <dcterms:modified xsi:type="dcterms:W3CDTF">2017-11-20T15:04:01Z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94</vt:i4>
  </property>
  <property fmtid="{D5CDD505-2E9C-101B-9397-08002B2CF9AE}" pid="8" name="PresentationFormat">
    <vt:lpwstr>Apresentação no Ecrã (4:3)</vt:lpwstr>
  </property>
  <property fmtid="{D5CDD505-2E9C-101B-9397-08002B2CF9AE}" pid="9" name="ScaleCrop">
    <vt:bool>false</vt:bool>
  </property>
  <property fmtid="{D5CDD505-2E9C-101B-9397-08002B2CF9AE}" pid="10" name="ShareDoc">
    <vt:bool>false</vt:bool>
  </property>
  <property fmtid="{D5CDD505-2E9C-101B-9397-08002B2CF9AE}" pid="11" name="Slides">
    <vt:i4>113</vt:i4>
  </property>
</Properties>
</file>