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7" r:id="rId62"/>
    <p:sldId id="316"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p:scale>
          <a:sx n="80" d="100"/>
          <a:sy n="80" d="100"/>
        </p:scale>
        <p:origin x="-864" y="-78"/>
      </p:cViewPr>
      <p:guideLst>
        <p:guide orient="horz" pos="2160"/>
        <p:guide pos="2880"/>
      </p:guideLst>
    </p:cSldViewPr>
  </p:slideViewPr>
  <p:outlineViewPr>
    <p:cViewPr>
      <p:scale>
        <a:sx n="33" d="100"/>
        <a:sy n="33" d="100"/>
      </p:scale>
      <p:origin x="0" y="12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9FFB7-688A-4233-8F1A-14BFEF1D8FE9}" type="datetimeFigureOut">
              <a:rPr lang="pt-BR" smtClean="0"/>
              <a:pPr/>
              <a:t>24/12/2010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752E3-0177-4C73-9F90-AA958D2FD7FD}"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D4752E3-0177-4C73-9F90-AA958D2FD7FD}"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381000" y="4853411"/>
            <a:ext cx="8458200" cy="1222375"/>
          </a:xfrm>
        </p:spPr>
        <p:txBody>
          <a:bodyPr anchor="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2" name="Espaço Reservado para Rodapé 1"/>
          <p:cNvSpPr>
            <a:spLocks noGrp="1"/>
          </p:cNvSpPr>
          <p:nvPr>
            <p:ph type="ftr" sz="quarter" idx="11"/>
          </p:nvPr>
        </p:nvSpPr>
        <p:spPr/>
        <p:txBody>
          <a:bodyPr/>
          <a:lstStyle/>
          <a:p>
            <a:endParaRPr lang="pt-BR"/>
          </a:p>
        </p:txBody>
      </p:sp>
      <p:sp>
        <p:nvSpPr>
          <p:cNvPr id="15" name="Espaço Reservado para Número de Slide 14"/>
          <p:cNvSpPr>
            <a:spLocks noGrp="1"/>
          </p:cNvSpPr>
          <p:nvPr>
            <p:ph type="sldNum" sz="quarter" idx="12"/>
          </p:nvPr>
        </p:nvSpPr>
        <p:spPr>
          <a:xfrm>
            <a:off x="8229600" y="6473952"/>
            <a:ext cx="758952" cy="246888"/>
          </a:xfrm>
        </p:spPr>
        <p:txBody>
          <a:bodyPr/>
          <a:lstStyle/>
          <a:p>
            <a:fld id="{5A471441-3517-49CA-AD77-E8E3FF3F24DB}"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471441-3517-49CA-AD77-E8E3FF3F24D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471441-3517-49CA-AD77-E8E3FF3F24D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smtClean="0"/>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19" name="Espaço Reservado para Rodapé 18"/>
          <p:cNvSpPr>
            <a:spLocks noGrp="1"/>
          </p:cNvSpPr>
          <p:nvPr>
            <p:ph type="ftr" sz="quarter" idx="11"/>
          </p:nvPr>
        </p:nvSpPr>
        <p:spPr>
          <a:xfrm>
            <a:off x="3581400" y="76200"/>
            <a:ext cx="2895600" cy="288925"/>
          </a:xfrm>
        </p:spPr>
        <p:txBody>
          <a:bodyPr/>
          <a:lstStyle/>
          <a:p>
            <a:endParaRPr lang="pt-BR"/>
          </a:p>
        </p:txBody>
      </p:sp>
      <p:sp>
        <p:nvSpPr>
          <p:cNvPr id="16" name="Espaço Reservado para Número de Slide 15"/>
          <p:cNvSpPr>
            <a:spLocks noGrp="1"/>
          </p:cNvSpPr>
          <p:nvPr>
            <p:ph type="sldNum" sz="quarter" idx="12"/>
          </p:nvPr>
        </p:nvSpPr>
        <p:spPr>
          <a:xfrm>
            <a:off x="8229600" y="6473952"/>
            <a:ext cx="758952" cy="246888"/>
          </a:xfrm>
        </p:spPr>
        <p:txBody>
          <a:bodyPr/>
          <a:lstStyle/>
          <a:p>
            <a:fld id="{5A471441-3517-49CA-AD77-E8E3FF3F24D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9" name="Espaço Reservado para Data 18"/>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11" name="Espaço Reservado para Rodapé 10"/>
          <p:cNvSpPr>
            <a:spLocks noGrp="1"/>
          </p:cNvSpPr>
          <p:nvPr>
            <p:ph type="ftr" sz="quarter" idx="11"/>
          </p:nvPr>
        </p:nvSpPr>
        <p:spPr/>
        <p:txBody>
          <a:bodyPr/>
          <a:lstStyle/>
          <a:p>
            <a:endParaRPr lang="pt-BR"/>
          </a:p>
        </p:txBody>
      </p:sp>
      <p:sp>
        <p:nvSpPr>
          <p:cNvPr id="16" name="Espaço Reservado para Número de Slide 15"/>
          <p:cNvSpPr>
            <a:spLocks noGrp="1"/>
          </p:cNvSpPr>
          <p:nvPr>
            <p:ph type="sldNum" sz="quarter" idx="12"/>
          </p:nvPr>
        </p:nvSpPr>
        <p:spPr/>
        <p:txBody>
          <a:bodyPr/>
          <a:lstStyle/>
          <a:p>
            <a:fld id="{5A471441-3517-49CA-AD77-E8E3FF3F24DB}" type="slidenum">
              <a:rPr lang="pt-BR" smtClean="0"/>
              <a:pPr/>
              <a:t>‹nº›</a:t>
            </a:fld>
            <a:endParaRPr lang="pt-B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10" name="Espaço Reservado para Rodapé 9"/>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5A471441-3517-49CA-AD77-E8E3FF3F24D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229600" y="6477000"/>
            <a:ext cx="762000" cy="246888"/>
          </a:xfrm>
        </p:spPr>
        <p:txBody>
          <a:bodyPr/>
          <a:lstStyle/>
          <a:p>
            <a:fld id="{5A471441-3517-49CA-AD77-E8E3FF3F24DB}" type="slidenum">
              <a:rPr lang="pt-BR" smtClean="0"/>
              <a:pPr/>
              <a:t>‹nº›</a:t>
            </a:fld>
            <a:endParaRPr lang="pt-BR"/>
          </a:p>
        </p:txBody>
      </p:sp>
      <p:sp>
        <p:nvSpPr>
          <p:cNvPr id="11" name="Conector reto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21" name="Espaço Reservado para Rodapé 20"/>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471441-3517-49CA-AD77-E8E3FF3F24D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24" name="Espaço Reservado para Rodapé 23"/>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471441-3517-49CA-AD77-E8E3FF3F24D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29" name="Espaço Reservado para Rodapé 28"/>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471441-3517-49CA-AD77-E8E3FF3F24D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smtClean="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2E184FF5-CC1D-406C-B4E1-6C8F6A41A776}" type="datetimeFigureOut">
              <a:rPr lang="pt-BR" smtClean="0"/>
              <a:pPr/>
              <a:t>24/12/2010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5A471441-3517-49CA-AD77-E8E3FF3F24DB}" type="slidenum">
              <a:rPr lang="pt-BR" smtClean="0"/>
              <a:pPr/>
              <a:t>‹nº›</a:t>
            </a:fld>
            <a:endParaRPr lang="pt-BR"/>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184FF5-CC1D-406C-B4E1-6C8F6A41A776}" type="datetimeFigureOut">
              <a:rPr lang="pt-BR" smtClean="0"/>
              <a:pPr/>
              <a:t>24/12/2010</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A471441-3517-49CA-AD77-E8E3FF3F24DB}" type="slidenum">
              <a:rPr lang="pt-BR" smtClean="0"/>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kumimoji="0" lang="pt-BR" smtClean="0"/>
              <a:t>Clique para editar o estilo do título mestre</a:t>
            </a:r>
            <a:endParaRPr kumimoji="0" lang="en-US"/>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nkslog.googlepages.com/Drinkslog_Bronx.jpg" TargetMode="External"/><Relationship Id="rId2" Type="http://schemas.openxmlformats.org/officeDocument/2006/relationships/hyperlink" Target="http://www.drinkslog.com/2008/03/bronx.html" TargetMode="Externa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drinkslog.googlepages.com/Drinkslog_BucksFizz.jpg" TargetMode="External"/><Relationship Id="rId2" Type="http://schemas.openxmlformats.org/officeDocument/2006/relationships/hyperlink" Target="http://www.drinkslog.com/2008/03/bucks-fizz.html" TargetMode="Externa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drinkslog.blogspot.com/2008/03/bloody-mary.html" TargetMode="External"/><Relationship Id="rId2" Type="http://schemas.openxmlformats.org/officeDocument/2006/relationships/hyperlink" Target="http://www.drinkslog.com/2008/03/bull-shot.html" TargetMode="Externa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hyperlink" Target="http://drinkslog.googlepages.com/Drinkslog_BullShot.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rinkslog.googlepages.com/Drinkslog_Caipirinha.jpg" TargetMode="External"/><Relationship Id="rId2" Type="http://schemas.openxmlformats.org/officeDocument/2006/relationships/hyperlink" Target="http://www.drinkslog.com/2008/03/caipirinha.html" TargetMode="Externa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drinkslog.googlepages.com/Drinkslog_ChampagneCocktail.jpg" TargetMode="External"/><Relationship Id="rId2" Type="http://schemas.openxmlformats.org/officeDocument/2006/relationships/hyperlink" Target="http://www.drinkslog.com/2008/03/champagne-cocktail.html" TargetMode="Externa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drinkslog.googlepages.com/Drinkslog_Cosmopolitan.jpg" TargetMode="External"/><Relationship Id="rId2" Type="http://schemas.openxmlformats.org/officeDocument/2006/relationships/hyperlink" Target="http://www.drinkslog.com/2008/03/cosmopolitan.html" TargetMode="Externa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drinkslog.googlepages.com/Drinkslog_CubaLibre.jpg" TargetMode="External"/><Relationship Id="rId2" Type="http://schemas.openxmlformats.org/officeDocument/2006/relationships/hyperlink" Target="http://www.drinkslog.com/2008/03/cuba-libre.html" TargetMode="Externa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drinkslog.com/2008/03/daiquiri.htm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drinkslog.googlepages.com/Drinkslog_BananaDaiquiri.jpg" TargetMode="External"/><Relationship Id="rId2" Type="http://schemas.openxmlformats.org/officeDocument/2006/relationships/hyperlink" Target="http://www.drinkslog.com/2008/03/banana-frozen-daiquiri.html" TargetMode="Externa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drinkslog.googlepages.com/Drinkslog_FrozenDaiquiri.jpg" TargetMode="External"/><Relationship Id="rId2" Type="http://schemas.openxmlformats.org/officeDocument/2006/relationships/hyperlink" Target="http://www.drinkslog.com/2008/03/frozen-daiquiri.html" TargetMode="Externa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rinkslog.googlepages.com/Drinkslog_Americano.jpg"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drinkslog.googlepages.com/Drinkslog_FrenchConnection.jpg" TargetMode="External"/><Relationship Id="rId2" Type="http://schemas.openxmlformats.org/officeDocument/2006/relationships/hyperlink" Target="http://www.drinkslog.com/2008/03/french-connection.html" TargetMode="Externa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drinkslog.googlepages.com/Drinkslog_Gibson.jpg" TargetMode="External"/><Relationship Id="rId2" Type="http://schemas.openxmlformats.org/officeDocument/2006/relationships/hyperlink" Target="http://www.drinkslog.com/2008/03/gibson.html" TargetMode="Externa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hyperlink" Target="http://drinkslog.googlepages.com/Drinkslog_GinFizz.jpg" TargetMode="External"/><Relationship Id="rId2" Type="http://schemas.openxmlformats.org/officeDocument/2006/relationships/hyperlink" Target="http://www.drinkslog.com/2008/03/gin-fizz.html" TargetMode="Externa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drinkslog.googlepages.com/Drinkslog_GodFather.jpg" TargetMode="External"/><Relationship Id="rId2" Type="http://schemas.openxmlformats.org/officeDocument/2006/relationships/hyperlink" Target="http://www.drinkslog.com/2008/04/god-father.html" TargetMode="Externa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drinkslog.googlepages.com/Drinkslog_GodMother.jpg" TargetMode="External"/><Relationship Id="rId2" Type="http://schemas.openxmlformats.org/officeDocument/2006/relationships/hyperlink" Target="http://www.drinkslog.com/2008/03/god-mother.html" TargetMode="Externa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hyperlink" Target="http://drinkslog.googlepages.com/Drinkslog_GoldenCadillac.jpg" TargetMode="External"/><Relationship Id="rId2" Type="http://schemas.openxmlformats.org/officeDocument/2006/relationships/hyperlink" Target="http://www.drinkslog.com/2008/03/golden-cadillac.html" TargetMode="Externa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drinkslog.googlepages.com/Drinkslog_GoldenDream.jpg" TargetMode="External"/><Relationship Id="rId2" Type="http://schemas.openxmlformats.org/officeDocument/2006/relationships/hyperlink" Target="http://www.drinkslog.com/2008/04/golden-dream.html" TargetMode="Externa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hyperlink" Target="http://drinkslog.googlepages.com/Drinkslog_GrassHopper.jpg" TargetMode="External"/><Relationship Id="rId2" Type="http://schemas.openxmlformats.org/officeDocument/2006/relationships/hyperlink" Target="http://www.drinkslog.com/2008/03/grasshopper.html" TargetMode="Externa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hyperlink" Target="http://drinkslog.googlepages.com/Drinkslog_HarveyWallbanger.jpg" TargetMode="External"/><Relationship Id="rId2" Type="http://schemas.openxmlformats.org/officeDocument/2006/relationships/hyperlink" Target="http://www.drinkslog.com/2008/03/harvey-wallbanger.html" TargetMode="Externa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hyperlink" Target="http://drinkslog.googlepages.com/Drinkslog_HorsesNeck.jpg" TargetMode="External"/><Relationship Id="rId2" Type="http://schemas.openxmlformats.org/officeDocument/2006/relationships/hyperlink" Target="http://www.drinkslog.com/2008/03/horses-neck.html" TargetMode="Externa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hyperlink" Target="http://drinkslog.googlepages.com/Drinkslog_Alexander.jpg" TargetMode="External"/><Relationship Id="rId2" Type="http://schemas.openxmlformats.org/officeDocument/2006/relationships/hyperlink" Target="http://www.drinkslog.com/2008/03/brandy-alexander.html" TargetMode="Externa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drinkslog.com/2008/03/irish-coffee.html"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drinkslog.com/2008/03/japanese-slipper.html"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drinkslog.googlepages.com/Drinkslog_JohnCollins.jpg" TargetMode="External"/><Relationship Id="rId2" Type="http://schemas.openxmlformats.org/officeDocument/2006/relationships/hyperlink" Target="http://www.drinkslog.com/2008/03/john-collins.html" TargetMode="Externa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drinkslog.com/2008/03/kamikaze.html"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drinkslog.blogspot.com/2008/03/kir-royal.html" TargetMode="External"/><Relationship Id="rId2" Type="http://schemas.openxmlformats.org/officeDocument/2006/relationships/hyperlink" Target="http://www.drinkslog.com/2008/03/kir.html" TargetMode="Externa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hyperlink" Target="http://drinkslog.googlepages.com/Drinkslog_Kir.jp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drinkslog.blogspot.com/2008/03/kir.html" TargetMode="External"/><Relationship Id="rId2" Type="http://schemas.openxmlformats.org/officeDocument/2006/relationships/hyperlink" Target="http://www.drinkslog.com/2008/03/kir-royal.html" TargetMode="Externa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hyperlink" Target="http://drinkslog.googlepages.com/Drinkslog_KirRoyal.jp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drinkslog.googlepages.com/Drinkslog_LongIslandIceTea.jpg" TargetMode="External"/><Relationship Id="rId2" Type="http://schemas.openxmlformats.org/officeDocument/2006/relationships/hyperlink" Target="http://www.drinkslog.com/2008/03/long-island-iced-tea.html" TargetMode="Externa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hyperlink" Target="http://drinkslog.googlepages.com/Drinkslog_MaiTai.jpg" TargetMode="External"/><Relationship Id="rId2" Type="http://schemas.openxmlformats.org/officeDocument/2006/relationships/hyperlink" Target="http://www.drinkslog.com/2008/03/mai-tai.html" TargetMode="Externa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hyperlink" Target="http://drinkslog.googlepages.com/Drinkslog_Manhattan.jpg" TargetMode="External"/><Relationship Id="rId2" Type="http://schemas.openxmlformats.org/officeDocument/2006/relationships/hyperlink" Target="http://www.drinkslog.com/2008/03/manhattan.html" TargetMode="Externa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hyperlink" Target="http://drinkslog.googlepages.com/Drinkslog_Manhattan.jpg" TargetMode="External"/><Relationship Id="rId2" Type="http://schemas.openxmlformats.org/officeDocument/2006/relationships/hyperlink" Target="http://www.drinkslog.com/2008/03/manhattan-dry.html" TargetMode="Externa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drinkslog.googlepages.com/Drinkslog_B52.jpg" TargetMode="External"/><Relationship Id="rId2" Type="http://schemas.openxmlformats.org/officeDocument/2006/relationships/hyperlink" Target="http://www.drinkslog.com/2008/04/b52.html" TargetMode="Externa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drinkslog.googlepages.com/Drinkslog_Manhattan.jpg" TargetMode="External"/><Relationship Id="rId2" Type="http://schemas.openxmlformats.org/officeDocument/2006/relationships/hyperlink" Target="http://www.drinkslog.com/2008/03/manhattan-medium.html" TargetMode="Externa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hyperlink" Target="http://drinkslog.googlepages.com/Drinkslog_Margarita.jpg" TargetMode="External"/><Relationship Id="rId2" Type="http://schemas.openxmlformats.org/officeDocument/2006/relationships/hyperlink" Target="http://www.drinkslog.com/2008/03/margarita.html" TargetMode="Externa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drinkslog.com/2008/03/martini-dry.html"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drinkslog.com/2008/03/perfect-martini.html"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drinkslog.com/2008/03/sweet-martini.html"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drinkslog.com/2008/03/vodka-martini.html"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drinkslog.com/2008/03/mimosa.html"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drinkslog.blogspot.com/2008/03/cuba-libre.html" TargetMode="External"/><Relationship Id="rId2" Type="http://schemas.openxmlformats.org/officeDocument/2006/relationships/hyperlink" Target="http://www.drinkslog.com/2008/03/mojito.html" TargetMode="External"/><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hyperlink" Target="http://drinkslog.googlepages.com/Drinkslog_Mojito.jp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drinkslog.googlepages.com/Drinkslog_Negroni.jpg" TargetMode="External"/><Relationship Id="rId2" Type="http://schemas.openxmlformats.org/officeDocument/2006/relationships/hyperlink" Target="http://www.drinkslog.com/2008/03/negroni.html" TargetMode="Externa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drinkslog.com/2008/03/old-fashioned.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drinkslog.blogspot.com/2008/03/daiquiri.html" TargetMode="External"/><Relationship Id="rId2" Type="http://schemas.openxmlformats.org/officeDocument/2006/relationships/hyperlink" Target="http://www.drinkslog.com/2008/03/bacardi-cocktail.html" TargetMode="Externa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hyperlink" Target="http://drinkslog.googlepages.com/Drinkslog_BacardiCocktail.jp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rinkslog.googlepages.com/Drinkslog_Orgasm.jpg" TargetMode="External"/><Relationship Id="rId2" Type="http://schemas.openxmlformats.org/officeDocument/2006/relationships/hyperlink" Target="http://www.drinkslog.com/2008/03/orgasm.html" TargetMode="Externa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drinkslog.com/2008/03/paradise.html"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drinkslog.googlepages.com/Drinkslog_PinaColada.jpg" TargetMode="External"/><Relationship Id="rId2" Type="http://schemas.openxmlformats.org/officeDocument/2006/relationships/hyperlink" Target="http://www.drinkslog.com/2008/03/pina-colada.html" TargetMode="Externa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drinkslog.com/2008/03/planters-punch.html"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drinkslog.blogspot.com/2008/03/manhattan.html" TargetMode="External"/><Relationship Id="rId2" Type="http://schemas.openxmlformats.org/officeDocument/2006/relationships/hyperlink" Target="http://www.drinkslog.com/2008/03/rob-roy.html" TargetMode="Externa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hyperlink" Target="http://drinkslog.googlepages.com/Drinkslog_RobRoy.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drinkslog.com/2008/03/rose.html"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drinkslog.googlepages.com/Drinkslog_RustyNail.jpg" TargetMode="External"/><Relationship Id="rId2" Type="http://schemas.openxmlformats.org/officeDocument/2006/relationships/hyperlink" Target="http://www.drinkslog.com/2008/03/rusty-nail.html" TargetMode="Externa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hyperlink" Target="http://drinkslog.googlepages.com/Drinkslog_SaltyDog.jpg" TargetMode="External"/><Relationship Id="rId2" Type="http://schemas.openxmlformats.org/officeDocument/2006/relationships/hyperlink" Target="http://www.drinkslog.com/2008/03/salty-dog.html" TargetMode="External"/><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hyperlink" Target="http://drinkslog.googlepages.com/Drinkslog_Screwdriver.jpg" TargetMode="External"/><Relationship Id="rId2" Type="http://schemas.openxmlformats.org/officeDocument/2006/relationships/hyperlink" Target="http://www.drinkslog.com/2008/03/screwdriver.html" TargetMode="Externa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drinkslog.com/2008/03/sea-breeze.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drinkslog.googlepages.com/Drinkslog_Bellini.jpg" TargetMode="External"/><Relationship Id="rId2" Type="http://schemas.openxmlformats.org/officeDocument/2006/relationships/hyperlink" Target="http://www.drinkslog.com/2008/03/bellini.html" TargetMode="Externa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drinkslog.com/2008/03/sex-on-beach.html"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drinkslog.googlepages.com/Drinkslog_TequilaSunrise.jpg" TargetMode="External"/><Relationship Id="rId2" Type="http://schemas.openxmlformats.org/officeDocument/2006/relationships/hyperlink" Target="http://www.drinkslog.com/2008/03/tequila-sunrise.html" TargetMode="Externa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drinkslog.com/2008/03/singapore-sling.html" TargetMode="Externa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drinkslog.com/2008/03/whiskey-sour.html"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drinkslog.googlepages.com/Drinkslog_WhiteRussian.jpg" TargetMode="External"/><Relationship Id="rId2" Type="http://schemas.openxmlformats.org/officeDocument/2006/relationships/hyperlink" Target="http://www.drinkslog.com/2008/03/white-russian.html" TargetMode="External"/><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drinkslog.googlepages.com/Drinkslog_BlackRussian.jpg" TargetMode="External"/><Relationship Id="rId2" Type="http://schemas.openxmlformats.org/officeDocument/2006/relationships/hyperlink" Target="http://www.drinkslog.com/2008/03/black-russian.html" TargetMode="Externa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drinkslog.googlepages.com/Drinkslog_BloodyMary.jpg" TargetMode="External"/><Relationship Id="rId2" Type="http://schemas.openxmlformats.org/officeDocument/2006/relationships/hyperlink" Target="http://www.drinkslog.com/2008/03/bloody-mary.html" TargetMode="Externa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drinkslog.googlepages.com/Drinkslog_BrandyEggNog.jpg" TargetMode="External"/><Relationship Id="rId2" Type="http://schemas.openxmlformats.org/officeDocument/2006/relationships/hyperlink" Target="http://www.drinkslog.com/2008/03/brandy-egg-nog.html" TargetMode="Externa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58" y="1142984"/>
            <a:ext cx="8786842" cy="3857652"/>
          </a:xfrm>
        </p:spPr>
        <p:txBody>
          <a:bodyPr>
            <a:normAutofit fontScale="90000"/>
          </a:bodyPr>
          <a:lstStyle/>
          <a:p>
            <a:r>
              <a:rPr lang="pt-BR" dirty="0" smtClean="0"/>
              <a:t>     </a:t>
            </a:r>
            <a:br>
              <a:rPr lang="pt-BR" dirty="0" smtClean="0"/>
            </a:br>
            <a:r>
              <a:rPr lang="pt-BR" dirty="0" smtClean="0"/>
              <a:t>     (</a:t>
            </a:r>
            <a:r>
              <a:rPr lang="pt-BR" sz="3200" dirty="0" err="1" smtClean="0"/>
              <a:t>International</a:t>
            </a:r>
            <a:r>
              <a:rPr lang="pt-BR" sz="3200" dirty="0" smtClean="0"/>
              <a:t> </a:t>
            </a:r>
            <a:r>
              <a:rPr lang="pt-BR" sz="3200" dirty="0" err="1" smtClean="0"/>
              <a:t>Bartender</a:t>
            </a:r>
            <a:r>
              <a:rPr lang="pt-BR" sz="3200" dirty="0" smtClean="0"/>
              <a:t> </a:t>
            </a:r>
            <a:r>
              <a:rPr lang="pt-BR" sz="3200" dirty="0" err="1" smtClean="0"/>
              <a:t>Association</a:t>
            </a:r>
            <a:r>
              <a:rPr lang="pt-BR" sz="3200" dirty="0" smtClean="0"/>
              <a:t>).</a:t>
            </a:r>
            <a:br>
              <a:rPr lang="pt-BR" sz="3200" dirty="0" smtClean="0"/>
            </a:br>
            <a:r>
              <a:rPr lang="pt-BR" sz="3200" dirty="0" smtClean="0"/>
              <a:t/>
            </a:r>
            <a:br>
              <a:rPr lang="pt-BR" sz="3200" dirty="0" smtClean="0"/>
            </a:br>
            <a:r>
              <a:rPr lang="pt-BR" sz="4000" dirty="0" smtClean="0">
                <a:latin typeface="Algerian" pitchFamily="82" charset="0"/>
              </a:rPr>
              <a:t/>
            </a:r>
            <a:br>
              <a:rPr lang="pt-BR" sz="4000" dirty="0" smtClean="0">
                <a:latin typeface="Algerian" pitchFamily="82" charset="0"/>
              </a:rPr>
            </a:br>
            <a:r>
              <a:rPr lang="pt-BR" sz="4000" dirty="0" smtClean="0">
                <a:latin typeface="Algerian" pitchFamily="82" charset="0"/>
              </a:rPr>
              <a:t>                                </a:t>
            </a:r>
            <a:r>
              <a:rPr lang="pt-BR" sz="7300" dirty="0" smtClean="0">
                <a:latin typeface="Algerian" pitchFamily="82" charset="0"/>
              </a:rPr>
              <a:t>&amp;</a:t>
            </a:r>
            <a:r>
              <a:rPr lang="pt-BR" sz="4000" dirty="0" smtClean="0">
                <a:latin typeface="Algerian" pitchFamily="82" charset="0"/>
              </a:rPr>
              <a:t/>
            </a:r>
            <a:br>
              <a:rPr lang="pt-BR" sz="4000" dirty="0" smtClean="0">
                <a:latin typeface="Algerian" pitchFamily="82" charset="0"/>
              </a:rPr>
            </a:br>
            <a:r>
              <a:rPr lang="pt-BR" sz="4000" dirty="0" smtClean="0">
                <a:latin typeface="Algerian" pitchFamily="82" charset="0"/>
              </a:rPr>
              <a:t>                          </a:t>
            </a:r>
            <a:br>
              <a:rPr lang="pt-BR" sz="4000" dirty="0" smtClean="0">
                <a:latin typeface="Algerian" pitchFamily="82" charset="0"/>
              </a:rPr>
            </a:br>
            <a:r>
              <a:rPr lang="pt-BR" sz="4000" dirty="0" smtClean="0">
                <a:latin typeface="Algerian" pitchFamily="82" charset="0"/>
              </a:rPr>
              <a:t/>
            </a:r>
            <a:br>
              <a:rPr lang="pt-BR" sz="4000" dirty="0" smtClean="0">
                <a:latin typeface="Algerian" pitchFamily="82" charset="0"/>
              </a:rPr>
            </a:br>
            <a:r>
              <a:rPr lang="pt-BR" sz="4000" dirty="0" smtClean="0">
                <a:latin typeface="Algerian" pitchFamily="82" charset="0"/>
              </a:rPr>
              <a:t>   DREAM PLACE </a:t>
            </a:r>
            <a:r>
              <a:rPr lang="pt-BR" sz="4000" dirty="0" err="1" smtClean="0">
                <a:latin typeface="Algerian" pitchFamily="82" charset="0"/>
              </a:rPr>
              <a:t>BARTENDER’S</a:t>
            </a:r>
            <a:r>
              <a:rPr lang="pt-BR" sz="4000" dirty="0" smtClean="0">
                <a:latin typeface="Algerian" pitchFamily="82" charset="0"/>
              </a:rPr>
              <a:t>     ®</a:t>
            </a:r>
            <a:endParaRPr lang="pt-BR" sz="4000" dirty="0">
              <a:latin typeface="Algerian" pitchFamily="82" charset="0"/>
            </a:endParaRPr>
          </a:p>
        </p:txBody>
      </p:sp>
      <p:sp>
        <p:nvSpPr>
          <p:cNvPr id="3" name="Subtítulo 2"/>
          <p:cNvSpPr>
            <a:spLocks noGrp="1"/>
          </p:cNvSpPr>
          <p:nvPr>
            <p:ph type="subTitle" idx="1"/>
          </p:nvPr>
        </p:nvSpPr>
        <p:spPr>
          <a:xfrm>
            <a:off x="285720" y="214290"/>
            <a:ext cx="8401080" cy="1500198"/>
          </a:xfrm>
        </p:spPr>
        <p:txBody>
          <a:bodyPr>
            <a:normAutofit/>
          </a:bodyPr>
          <a:lstStyle/>
          <a:p>
            <a:r>
              <a:rPr lang="en-US" sz="4000" b="1" dirty="0" smtClean="0"/>
              <a:t>COQUETÉIS RECONHECIDOS PELO IBA</a:t>
            </a:r>
            <a:endParaRPr lang="pt-BR" sz="40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rmAutofit lnSpcReduction="10000"/>
          </a:bodyPr>
          <a:lstStyle/>
          <a:p>
            <a:r>
              <a:rPr lang="pt-BR" sz="3600" b="1" dirty="0" err="1" smtClean="0">
                <a:hlinkClick r:id="rId2"/>
              </a:rPr>
              <a:t>Bronx</a:t>
            </a:r>
            <a:r>
              <a:rPr lang="pt-BR" sz="3600" b="1" dirty="0" smtClean="0"/>
              <a:t> </a:t>
            </a:r>
            <a:endParaRPr lang="pt-BR" sz="3600" dirty="0" smtClean="0"/>
          </a:p>
        </p:txBody>
      </p:sp>
      <p:sp>
        <p:nvSpPr>
          <p:cNvPr id="4" name="Espaço Reservado para Texto 3"/>
          <p:cNvSpPr>
            <a:spLocks noGrp="1"/>
          </p:cNvSpPr>
          <p:nvPr>
            <p:ph type="body" sz="half" idx="3"/>
          </p:nvPr>
        </p:nvSpPr>
        <p:spPr>
          <a:xfrm>
            <a:off x="4143373" y="666750"/>
            <a:ext cx="4793894" cy="1904994"/>
          </a:xfrm>
        </p:spPr>
        <p:txBody>
          <a:bodyPr/>
          <a:lstStyle/>
          <a:p>
            <a:endParaRPr lang="pt-BR" dirty="0"/>
          </a:p>
        </p:txBody>
      </p:sp>
      <p:sp>
        <p:nvSpPr>
          <p:cNvPr id="6" name="Espaço Reservado para Conteúdo 5"/>
          <p:cNvSpPr>
            <a:spLocks noGrp="1"/>
          </p:cNvSpPr>
          <p:nvPr>
            <p:ph sz="quarter" idx="4"/>
          </p:nvPr>
        </p:nvSpPr>
        <p:spPr>
          <a:xfrm>
            <a:off x="4143372" y="2285992"/>
            <a:ext cx="4793894" cy="2971808"/>
          </a:xfrm>
        </p:spPr>
        <p:txBody>
          <a:bodyPr>
            <a:normAutofit/>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a:t>
            </a:r>
            <a:r>
              <a:rPr lang="pt-BR" dirty="0" err="1" smtClean="0"/>
              <a:t>Vermouth</a:t>
            </a:r>
            <a:r>
              <a:rPr lang="pt-BR" dirty="0" smtClean="0"/>
              <a:t> Tinto Suave</a:t>
            </a:r>
            <a:br>
              <a:rPr lang="pt-BR" dirty="0" smtClean="0"/>
            </a:br>
            <a:r>
              <a:rPr lang="pt-BR" dirty="0" smtClean="0"/>
              <a:t>- </a:t>
            </a:r>
            <a:r>
              <a:rPr lang="pt-BR" dirty="0" err="1" smtClean="0"/>
              <a:t>Vermouth</a:t>
            </a:r>
            <a:r>
              <a:rPr lang="pt-BR" dirty="0" smtClean="0"/>
              <a:t> Seco</a:t>
            </a:r>
            <a:br>
              <a:rPr lang="pt-BR" dirty="0" smtClean="0"/>
            </a:br>
            <a:r>
              <a:rPr lang="pt-BR" dirty="0" smtClean="0"/>
              <a:t>- Suco de Laranja</a:t>
            </a:r>
            <a:br>
              <a:rPr lang="pt-BR" dirty="0" smtClean="0"/>
            </a:br>
            <a:r>
              <a:rPr lang="pt-BR" dirty="0" smtClean="0"/>
              <a:t>- Gelo</a:t>
            </a:r>
            <a:endParaRPr lang="pt-BR" dirty="0"/>
          </a:p>
        </p:txBody>
      </p:sp>
      <p:pic>
        <p:nvPicPr>
          <p:cNvPr id="7" name="Espaço Reservado para Conteúdo 6" descr="http://drinkslog.googlepages.com/Drinkslog_Bronx.jpg">
            <a:hlinkClick r:id="rId3"/>
          </p:cNvPr>
          <p:cNvPicPr>
            <a:picLocks noGrp="1"/>
          </p:cNvPicPr>
          <p:nvPr>
            <p:ph sz="quarter" idx="2"/>
          </p:nvPr>
        </p:nvPicPr>
        <p:blipFill>
          <a:blip r:embed="rId4" cstate="print"/>
          <a:srcRect/>
          <a:stretch>
            <a:fillRect/>
          </a:stretch>
        </p:blipFill>
        <p:spPr bwMode="auto">
          <a:xfrm>
            <a:off x="500034" y="1357298"/>
            <a:ext cx="3357586"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Flute</a:t>
            </a:r>
            <a:r>
              <a:rPr lang="pt-BR" sz="1800" dirty="0" smtClean="0"/>
              <a:t> (Taça)</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Buck's</a:t>
            </a:r>
            <a:r>
              <a:rPr lang="pt-BR" sz="3600" b="1" dirty="0" smtClean="0">
                <a:hlinkClick r:id="rId2"/>
              </a:rPr>
              <a:t> </a:t>
            </a:r>
            <a:r>
              <a:rPr lang="pt-BR" sz="3600" b="1" dirty="0" err="1" smtClean="0">
                <a:hlinkClick r:id="rId2"/>
              </a:rPr>
              <a:t>Fizz</a:t>
            </a:r>
            <a:endParaRPr lang="pt-BR" sz="3600" dirty="0"/>
          </a:p>
        </p:txBody>
      </p:sp>
      <p:sp>
        <p:nvSpPr>
          <p:cNvPr id="4" name="Espaço Reservado para Texto 3"/>
          <p:cNvSpPr>
            <a:spLocks noGrp="1"/>
          </p:cNvSpPr>
          <p:nvPr>
            <p:ph type="body" sz="half" idx="3"/>
          </p:nvPr>
        </p:nvSpPr>
        <p:spPr>
          <a:xfrm>
            <a:off x="4143373" y="666750"/>
            <a:ext cx="4793894" cy="2333622"/>
          </a:xfrm>
        </p:spPr>
        <p:txBody>
          <a:bodyPr>
            <a:normAutofit fontScale="92500" lnSpcReduction="10000"/>
          </a:bodyPr>
          <a:lstStyle/>
          <a:p>
            <a:r>
              <a:rPr lang="pt-BR" dirty="0" smtClean="0"/>
              <a:t/>
            </a:r>
            <a:br>
              <a:rPr lang="pt-BR" dirty="0" smtClean="0"/>
            </a:br>
            <a:r>
              <a:rPr lang="pt-BR" b="1" dirty="0" smtClean="0"/>
              <a:t>Notas:</a:t>
            </a:r>
            <a:endParaRPr lang="pt-BR" dirty="0" smtClean="0"/>
          </a:p>
          <a:p>
            <a:r>
              <a:rPr lang="pt-BR" dirty="0" smtClean="0"/>
              <a:t>O </a:t>
            </a:r>
            <a:r>
              <a:rPr lang="pt-BR" dirty="0" err="1" smtClean="0"/>
              <a:t>champagne</a:t>
            </a:r>
            <a:r>
              <a:rPr lang="pt-BR" dirty="0" smtClean="0"/>
              <a:t> é somente produzido na região de </a:t>
            </a:r>
            <a:r>
              <a:rPr lang="pt-BR" dirty="0" err="1" smtClean="0"/>
              <a:t>Champagne-Ardennes</a:t>
            </a:r>
            <a:r>
              <a:rPr lang="pt-BR" dirty="0" smtClean="0"/>
              <a:t>, França - qualquer bebida semelhante produzida fora dessa região deve ser chamada de vinho espumante (Frisante).</a:t>
            </a:r>
            <a:br>
              <a:rPr lang="pt-BR" dirty="0" smtClean="0"/>
            </a:br>
            <a:r>
              <a:rPr lang="pt-BR" dirty="0" smtClean="0"/>
              <a:t/>
            </a:r>
            <a:br>
              <a:rPr lang="pt-BR" dirty="0" smtClean="0"/>
            </a:br>
            <a:endParaRPr lang="pt-BR" dirty="0"/>
          </a:p>
        </p:txBody>
      </p:sp>
      <p:sp>
        <p:nvSpPr>
          <p:cNvPr id="6" name="Espaço Reservado para Conteúdo 5"/>
          <p:cNvSpPr>
            <a:spLocks noGrp="1"/>
          </p:cNvSpPr>
          <p:nvPr>
            <p:ph sz="quarter" idx="4"/>
          </p:nvPr>
        </p:nvSpPr>
        <p:spPr>
          <a:xfrm>
            <a:off x="4135792" y="3143248"/>
            <a:ext cx="5008208" cy="2155813"/>
          </a:xfrm>
        </p:spPr>
        <p:txBody>
          <a:bodyPr/>
          <a:lstStyle/>
          <a:p>
            <a:r>
              <a:rPr lang="pt-BR" b="1" dirty="0" smtClean="0"/>
              <a:t>Ingredientes:</a:t>
            </a:r>
            <a:endParaRPr lang="pt-BR" dirty="0" smtClean="0"/>
          </a:p>
          <a:p>
            <a:pPr>
              <a:buNone/>
            </a:pPr>
            <a:r>
              <a:rPr lang="pt-BR" dirty="0" smtClean="0"/>
              <a:t>     - Suco de Laranja</a:t>
            </a:r>
            <a:br>
              <a:rPr lang="pt-BR" dirty="0" smtClean="0"/>
            </a:br>
            <a:r>
              <a:rPr lang="pt-BR" dirty="0" smtClean="0"/>
              <a:t>- </a:t>
            </a:r>
            <a:r>
              <a:rPr lang="pt-BR" dirty="0" err="1" smtClean="0"/>
              <a:t>Champagne</a:t>
            </a:r>
            <a:r>
              <a:rPr lang="pt-BR" dirty="0" smtClean="0"/>
              <a:t> ou Frisante</a:t>
            </a:r>
          </a:p>
          <a:p>
            <a:endParaRPr lang="pt-BR" dirty="0"/>
          </a:p>
        </p:txBody>
      </p:sp>
      <p:pic>
        <p:nvPicPr>
          <p:cNvPr id="7" name="Espaço Reservado para Conteúdo 6" descr="http://drinkslog.googlepages.com/Drinkslog_BucksFizz.jpg">
            <a:hlinkClick r:id="rId3"/>
          </p:cNvPr>
          <p:cNvPicPr>
            <a:picLocks noGrp="1"/>
          </p:cNvPicPr>
          <p:nvPr>
            <p:ph sz="quarter" idx="2"/>
          </p:nvPr>
        </p:nvPicPr>
        <p:blipFill>
          <a:blip r:embed="rId4" cstate="print"/>
          <a:srcRect/>
          <a:stretch>
            <a:fillRect/>
          </a:stretch>
        </p:blipFill>
        <p:spPr bwMode="auto">
          <a:xfrm>
            <a:off x="500035" y="1643050"/>
            <a:ext cx="3071834" cy="33575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Nutritivo</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Bull </a:t>
            </a:r>
            <a:r>
              <a:rPr lang="pt-BR" sz="3600" b="1" dirty="0" err="1" smtClean="0">
                <a:hlinkClick r:id="rId2"/>
              </a:rPr>
              <a:t>Shot</a:t>
            </a:r>
            <a:endParaRPr lang="pt-BR" sz="3600" dirty="0"/>
          </a:p>
        </p:txBody>
      </p:sp>
      <p:sp>
        <p:nvSpPr>
          <p:cNvPr id="4" name="Espaço Reservado para Texto 3"/>
          <p:cNvSpPr>
            <a:spLocks noGrp="1"/>
          </p:cNvSpPr>
          <p:nvPr>
            <p:ph type="body" sz="half" idx="3"/>
          </p:nvPr>
        </p:nvSpPr>
        <p:spPr>
          <a:xfrm>
            <a:off x="3929059" y="666750"/>
            <a:ext cx="5008208" cy="1404928"/>
          </a:xfrm>
        </p:spPr>
        <p:txBody>
          <a:bodyPr>
            <a:normAutofit fontScale="92500" lnSpcReduction="10000"/>
          </a:bodyPr>
          <a:lstStyle/>
          <a:p>
            <a:r>
              <a:rPr lang="pt-BR" b="1" dirty="0" smtClean="0"/>
              <a:t>Notas:</a:t>
            </a:r>
            <a:endParaRPr lang="pt-BR" dirty="0" smtClean="0"/>
          </a:p>
          <a:p>
            <a:r>
              <a:rPr lang="pt-BR" dirty="0" smtClean="0"/>
              <a:t>Esse </a:t>
            </a:r>
            <a:r>
              <a:rPr lang="pt-BR" dirty="0" err="1" smtClean="0"/>
              <a:t>drink</a:t>
            </a:r>
            <a:r>
              <a:rPr lang="pt-BR" dirty="0" smtClean="0"/>
              <a:t> é uma variação do famoso </a:t>
            </a:r>
            <a:r>
              <a:rPr lang="pt-BR" dirty="0" err="1" smtClean="0">
                <a:hlinkClick r:id="rId3"/>
              </a:rPr>
              <a:t>Bloody</a:t>
            </a:r>
            <a:r>
              <a:rPr lang="pt-BR" dirty="0" smtClean="0">
                <a:hlinkClick r:id="rId3"/>
              </a:rPr>
              <a:t> Mary</a:t>
            </a:r>
            <a:r>
              <a:rPr lang="pt-BR" dirty="0" smtClean="0"/>
              <a:t> na qual utilizamos o caldo de carne ao invés do suco de tomate.</a:t>
            </a:r>
          </a:p>
          <a:p>
            <a:r>
              <a:rPr lang="pt-BR" dirty="0" smtClean="0"/>
              <a:t> </a:t>
            </a:r>
          </a:p>
        </p:txBody>
      </p:sp>
      <p:sp>
        <p:nvSpPr>
          <p:cNvPr id="6" name="Espaço Reservado para Conteúdo 5"/>
          <p:cNvSpPr>
            <a:spLocks noGrp="1"/>
          </p:cNvSpPr>
          <p:nvPr>
            <p:ph sz="quarter" idx="4"/>
          </p:nvPr>
        </p:nvSpPr>
        <p:spPr>
          <a:xfrm>
            <a:off x="3929058" y="2143116"/>
            <a:ext cx="5008208" cy="3114684"/>
          </a:xfrm>
        </p:spPr>
        <p:txBody>
          <a:bodyPr>
            <a:normAutofit fontScale="92500" lnSpcReduction="10000"/>
          </a:bodyPr>
          <a:lstStyle/>
          <a:p>
            <a:r>
              <a:rPr lang="pt-BR" b="1" dirty="0" smtClean="0"/>
              <a:t>Ingredientes:</a:t>
            </a:r>
            <a:endParaRPr lang="pt-BR" dirty="0" smtClean="0"/>
          </a:p>
          <a:p>
            <a:pPr>
              <a:buNone/>
            </a:pPr>
            <a:r>
              <a:rPr lang="pt-BR" dirty="0" smtClean="0"/>
              <a:t>     - Vodka</a:t>
            </a:r>
            <a:br>
              <a:rPr lang="pt-BR" dirty="0" smtClean="0"/>
            </a:br>
            <a:r>
              <a:rPr lang="pt-BR" dirty="0" smtClean="0"/>
              <a:t>- Caldo de Carne (</a:t>
            </a:r>
            <a:r>
              <a:rPr lang="pt-BR" dirty="0" err="1" smtClean="0"/>
              <a:t>Consommé</a:t>
            </a:r>
            <a:r>
              <a:rPr lang="pt-BR" dirty="0" smtClean="0"/>
              <a:t>)</a:t>
            </a:r>
            <a:br>
              <a:rPr lang="pt-BR" dirty="0" smtClean="0"/>
            </a:br>
            <a:r>
              <a:rPr lang="pt-BR" dirty="0" smtClean="0"/>
              <a:t>- Suco de Limão</a:t>
            </a:r>
            <a:br>
              <a:rPr lang="pt-BR" dirty="0" smtClean="0"/>
            </a:br>
            <a:r>
              <a:rPr lang="pt-BR" dirty="0" smtClean="0"/>
              <a:t>- Molho Inglês</a:t>
            </a:r>
            <a:br>
              <a:rPr lang="pt-BR" dirty="0" smtClean="0"/>
            </a:br>
            <a:r>
              <a:rPr lang="pt-BR" dirty="0" smtClean="0"/>
              <a:t>- Pimenta do Reino</a:t>
            </a:r>
            <a:br>
              <a:rPr lang="pt-BR" dirty="0" smtClean="0"/>
            </a:br>
            <a:r>
              <a:rPr lang="pt-BR" dirty="0" smtClean="0"/>
              <a:t>- Sal</a:t>
            </a:r>
            <a:br>
              <a:rPr lang="pt-BR" dirty="0" smtClean="0"/>
            </a:br>
            <a:r>
              <a:rPr lang="pt-BR" dirty="0" smtClean="0"/>
              <a:t>- Tabasco</a:t>
            </a:r>
            <a:br>
              <a:rPr lang="pt-BR" dirty="0" smtClean="0"/>
            </a:br>
            <a:r>
              <a:rPr lang="pt-BR" dirty="0" smtClean="0"/>
              <a:t>- Gelo</a:t>
            </a:r>
          </a:p>
          <a:p>
            <a:endParaRPr lang="pt-BR" dirty="0"/>
          </a:p>
        </p:txBody>
      </p:sp>
      <p:pic>
        <p:nvPicPr>
          <p:cNvPr id="7" name="Espaço Reservado para Conteúdo 6" descr="http://drinkslog.googlepages.com/Drinkslog_BullShot.jpg">
            <a:hlinkClick r:id="rId4"/>
          </p:cNvPr>
          <p:cNvPicPr>
            <a:picLocks noGrp="1"/>
          </p:cNvPicPr>
          <p:nvPr>
            <p:ph sz="quarter" idx="2"/>
          </p:nvPr>
        </p:nvPicPr>
        <p:blipFill>
          <a:blip r:embed="rId5" cstate="print"/>
          <a:srcRect/>
          <a:stretch>
            <a:fillRect/>
          </a:stretch>
        </p:blipFill>
        <p:spPr bwMode="auto">
          <a:xfrm>
            <a:off x="428596" y="1571612"/>
            <a:ext cx="3188523" cy="34290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2000" dirty="0" err="1" smtClean="0"/>
              <a:t>old</a:t>
            </a:r>
            <a:r>
              <a:rPr lang="pt-BR" sz="2000" dirty="0" smtClean="0"/>
              <a:t> </a:t>
            </a:r>
            <a:r>
              <a:rPr lang="pt-BR" sz="2000" dirty="0" err="1" smtClean="0"/>
              <a:t>fashioned</a:t>
            </a:r>
            <a:r>
              <a:rPr lang="pt-BR" sz="2000" dirty="0" smtClean="0"/>
              <a:t> </a:t>
            </a:r>
            <a:endParaRPr lang="pt-BR" sz="1800" dirty="0"/>
          </a:p>
        </p:txBody>
      </p:sp>
      <p:sp>
        <p:nvSpPr>
          <p:cNvPr id="3" name="Espaço Reservado para Texto 2"/>
          <p:cNvSpPr>
            <a:spLocks noGrp="1"/>
          </p:cNvSpPr>
          <p:nvPr>
            <p:ph type="body" idx="1"/>
          </p:nvPr>
        </p:nvSpPr>
        <p:spPr/>
        <p:txBody>
          <a:bodyPr>
            <a:normAutofit lnSpcReduction="10000"/>
          </a:bodyPr>
          <a:lstStyle/>
          <a:p>
            <a:r>
              <a:rPr lang="pt-BR" sz="3600" b="1" dirty="0" smtClean="0">
                <a:hlinkClick r:id="rId2"/>
              </a:rPr>
              <a:t>Caipirinha</a:t>
            </a:r>
            <a:r>
              <a:rPr lang="pt-BR" sz="3600" b="1" dirty="0" smtClean="0"/>
              <a:t> </a:t>
            </a:r>
            <a:endParaRPr lang="pt-BR" sz="3600" dirty="0" smtClean="0"/>
          </a:p>
        </p:txBody>
      </p:sp>
      <p:sp>
        <p:nvSpPr>
          <p:cNvPr id="4" name="Espaço Reservado para Texto 3"/>
          <p:cNvSpPr>
            <a:spLocks noGrp="1"/>
          </p:cNvSpPr>
          <p:nvPr>
            <p:ph type="body" sz="half" idx="3"/>
          </p:nvPr>
        </p:nvSpPr>
        <p:spPr>
          <a:xfrm>
            <a:off x="4071935" y="666750"/>
            <a:ext cx="4865332" cy="2262184"/>
          </a:xfrm>
        </p:spPr>
        <p:txBody>
          <a:bodyPr>
            <a:normAutofit lnSpcReduction="10000"/>
          </a:bodyPr>
          <a:lstStyle/>
          <a:p>
            <a:r>
              <a:rPr lang="pt-BR" b="1" dirty="0" smtClean="0"/>
              <a:t>Histórico:</a:t>
            </a:r>
            <a:r>
              <a:rPr lang="pt-BR" dirty="0" smtClean="0"/>
              <a:t/>
            </a:r>
            <a:br>
              <a:rPr lang="pt-BR" dirty="0" smtClean="0"/>
            </a:br>
            <a:r>
              <a:rPr lang="pt-BR" dirty="0" smtClean="0"/>
              <a:t>A Caipirinha é o terceiro </a:t>
            </a:r>
            <a:r>
              <a:rPr lang="pt-BR" dirty="0" err="1" smtClean="0"/>
              <a:t>drink</a:t>
            </a:r>
            <a:r>
              <a:rPr lang="pt-BR" dirty="0" smtClean="0"/>
              <a:t> mais consumido no mundo e é reconhecida mundialmente como um coquetel brasileiro. Já foi criado um copo especial para a caipirinha, mas pode ser usado o copo </a:t>
            </a:r>
            <a:r>
              <a:rPr lang="pt-BR" dirty="0" err="1" smtClean="0"/>
              <a:t>old</a:t>
            </a:r>
            <a:r>
              <a:rPr lang="pt-BR" dirty="0" smtClean="0"/>
              <a:t> </a:t>
            </a:r>
            <a:r>
              <a:rPr lang="pt-BR" dirty="0" err="1" smtClean="0"/>
              <a:t>fashioned</a:t>
            </a:r>
            <a:r>
              <a:rPr lang="pt-BR" dirty="0" smtClean="0"/>
              <a:t> para </a:t>
            </a:r>
            <a:r>
              <a:rPr lang="pt-BR" dirty="0" err="1" smtClean="0"/>
              <a:t>serví-la</a:t>
            </a:r>
            <a:r>
              <a:rPr lang="pt-BR" dirty="0" smtClean="0"/>
              <a:t>.</a:t>
            </a:r>
            <a:endParaRPr lang="pt-BR" dirty="0"/>
          </a:p>
        </p:txBody>
      </p:sp>
      <p:sp>
        <p:nvSpPr>
          <p:cNvPr id="6" name="Espaço Reservado para Conteúdo 5"/>
          <p:cNvSpPr>
            <a:spLocks noGrp="1"/>
          </p:cNvSpPr>
          <p:nvPr>
            <p:ph sz="quarter" idx="4"/>
          </p:nvPr>
        </p:nvSpPr>
        <p:spPr>
          <a:xfrm>
            <a:off x="4071934" y="3143248"/>
            <a:ext cx="4865332" cy="2114552"/>
          </a:xfrm>
        </p:spPr>
        <p:txBody>
          <a:bodyPr/>
          <a:lstStyle/>
          <a:p>
            <a:r>
              <a:rPr lang="pt-BR" b="1" dirty="0" smtClean="0"/>
              <a:t>Ingredientes:</a:t>
            </a:r>
            <a:r>
              <a:rPr lang="pt-BR" dirty="0" smtClean="0"/>
              <a:t/>
            </a:r>
            <a:br>
              <a:rPr lang="pt-BR" dirty="0" smtClean="0"/>
            </a:br>
            <a:r>
              <a:rPr lang="pt-BR" dirty="0" smtClean="0"/>
              <a:t>- Cachaça</a:t>
            </a:r>
            <a:br>
              <a:rPr lang="pt-BR" dirty="0" smtClean="0"/>
            </a:br>
            <a:r>
              <a:rPr lang="pt-BR" dirty="0" smtClean="0"/>
              <a:t>- Limão do Tipo Taiti</a:t>
            </a:r>
            <a:br>
              <a:rPr lang="pt-BR" dirty="0" smtClean="0"/>
            </a:br>
            <a:r>
              <a:rPr lang="pt-BR" dirty="0" smtClean="0"/>
              <a:t>- 2 Colheres de Açúcar</a:t>
            </a:r>
            <a:br>
              <a:rPr lang="pt-BR" dirty="0" smtClean="0"/>
            </a:br>
            <a:r>
              <a:rPr lang="pt-BR" dirty="0" smtClean="0"/>
              <a:t>- Gelo</a:t>
            </a:r>
          </a:p>
          <a:p>
            <a:endParaRPr lang="pt-BR" dirty="0"/>
          </a:p>
        </p:txBody>
      </p:sp>
      <p:pic>
        <p:nvPicPr>
          <p:cNvPr id="7" name="Espaço Reservado para Conteúdo 6" descr="http://drinkslog.googlepages.com/Drinkslog_Caipirinha.jpg">
            <a:hlinkClick r:id="rId3"/>
          </p:cNvPr>
          <p:cNvPicPr>
            <a:picLocks noGrp="1"/>
          </p:cNvPicPr>
          <p:nvPr>
            <p:ph sz="quarter" idx="2"/>
          </p:nvPr>
        </p:nvPicPr>
        <p:blipFill>
          <a:blip r:embed="rId4" cstate="print"/>
          <a:srcRect/>
          <a:stretch>
            <a:fillRect/>
          </a:stretch>
        </p:blipFill>
        <p:spPr bwMode="auto">
          <a:xfrm>
            <a:off x="428596" y="1285860"/>
            <a:ext cx="3188523"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Flute</a:t>
            </a:r>
            <a:r>
              <a:rPr lang="pt-BR" sz="1800" dirty="0" smtClean="0"/>
              <a:t> (Taça)</a:t>
            </a:r>
            <a:endParaRPr lang="pt-BR" sz="1800" dirty="0"/>
          </a:p>
        </p:txBody>
      </p:sp>
      <p:sp>
        <p:nvSpPr>
          <p:cNvPr id="3" name="Espaço Reservado para Texto 2"/>
          <p:cNvSpPr>
            <a:spLocks noGrp="1"/>
          </p:cNvSpPr>
          <p:nvPr>
            <p:ph type="body" idx="1"/>
          </p:nvPr>
        </p:nvSpPr>
        <p:spPr/>
        <p:txBody>
          <a:bodyPr>
            <a:normAutofit/>
          </a:bodyPr>
          <a:lstStyle/>
          <a:p>
            <a:r>
              <a:rPr lang="pt-BR" sz="3200" b="1" dirty="0" err="1" smtClean="0">
                <a:hlinkClick r:id="rId2"/>
              </a:rPr>
              <a:t>Champagne</a:t>
            </a:r>
            <a:r>
              <a:rPr lang="pt-BR" sz="3200" b="1" dirty="0" smtClean="0">
                <a:hlinkClick r:id="rId2"/>
              </a:rPr>
              <a:t> </a:t>
            </a:r>
            <a:r>
              <a:rPr lang="pt-BR" sz="3200" b="1" dirty="0" err="1" smtClean="0">
                <a:hlinkClick r:id="rId2"/>
              </a:rPr>
              <a:t>Cocktail</a:t>
            </a:r>
            <a:endParaRPr lang="pt-BR" sz="3200" dirty="0"/>
          </a:p>
        </p:txBody>
      </p:sp>
      <p:sp>
        <p:nvSpPr>
          <p:cNvPr id="4" name="Espaço Reservado para Texto 3"/>
          <p:cNvSpPr>
            <a:spLocks noGrp="1"/>
          </p:cNvSpPr>
          <p:nvPr>
            <p:ph type="body" sz="half" idx="3"/>
          </p:nvPr>
        </p:nvSpPr>
        <p:spPr>
          <a:xfrm>
            <a:off x="4500563" y="666750"/>
            <a:ext cx="4436704" cy="2119308"/>
          </a:xfrm>
        </p:spPr>
        <p:txBody>
          <a:bodyPr>
            <a:normAutofit/>
          </a:bodyPr>
          <a:lstStyle/>
          <a:p>
            <a:r>
              <a:rPr lang="pt-BR" b="1" dirty="0" smtClean="0"/>
              <a:t>Notas:</a:t>
            </a:r>
            <a:endParaRPr lang="pt-BR" dirty="0" smtClean="0"/>
          </a:p>
          <a:p>
            <a:r>
              <a:rPr lang="pt-BR" dirty="0" smtClean="0"/>
              <a:t>O </a:t>
            </a:r>
            <a:r>
              <a:rPr lang="pt-BR" dirty="0" err="1" smtClean="0"/>
              <a:t>Champagne</a:t>
            </a:r>
            <a:r>
              <a:rPr lang="pt-BR" dirty="0" smtClean="0"/>
              <a:t> é produzido na região de </a:t>
            </a:r>
            <a:r>
              <a:rPr lang="pt-BR" dirty="0" err="1" smtClean="0"/>
              <a:t>Champagne-Ardennes</a:t>
            </a:r>
            <a:r>
              <a:rPr lang="pt-BR" dirty="0" smtClean="0"/>
              <a:t>, França - qualquer bebida semelhante produzida fora dessa região deve ser chamada de Vinho Espumante (Frisante).</a:t>
            </a:r>
            <a:endParaRPr lang="pt-BR" dirty="0"/>
          </a:p>
        </p:txBody>
      </p:sp>
      <p:sp>
        <p:nvSpPr>
          <p:cNvPr id="6" name="Espaço Reservado para Conteúdo 5"/>
          <p:cNvSpPr>
            <a:spLocks noGrp="1"/>
          </p:cNvSpPr>
          <p:nvPr>
            <p:ph sz="quarter" idx="4"/>
          </p:nvPr>
        </p:nvSpPr>
        <p:spPr>
          <a:xfrm>
            <a:off x="4071934" y="2714620"/>
            <a:ext cx="4865332" cy="2857520"/>
          </a:xfrm>
        </p:spPr>
        <p:txBody>
          <a:bodyPr>
            <a:normAutofit/>
          </a:bodyPr>
          <a:lstStyle/>
          <a:p>
            <a:r>
              <a:rPr lang="pt-BR" b="1" dirty="0" smtClean="0"/>
              <a:t>Ingredientes:</a:t>
            </a:r>
            <a:endParaRPr lang="pt-BR" dirty="0" smtClean="0"/>
          </a:p>
          <a:p>
            <a:pPr>
              <a:buNone/>
            </a:pPr>
            <a:r>
              <a:rPr lang="pt-BR" dirty="0" smtClean="0"/>
              <a:t>     - </a:t>
            </a:r>
            <a:r>
              <a:rPr lang="pt-BR" dirty="0" err="1" smtClean="0"/>
              <a:t>Champagne</a:t>
            </a:r>
            <a:r>
              <a:rPr lang="pt-BR" dirty="0" smtClean="0"/>
              <a:t> resfriado ou vinho espumante (frisante).</a:t>
            </a:r>
            <a:br>
              <a:rPr lang="pt-BR" dirty="0" smtClean="0"/>
            </a:br>
            <a:r>
              <a:rPr lang="pt-BR" dirty="0" smtClean="0"/>
              <a:t>- </a:t>
            </a:r>
            <a:r>
              <a:rPr lang="pt-BR" dirty="0" err="1" smtClean="0"/>
              <a:t>Brandy</a:t>
            </a:r>
            <a:r>
              <a:rPr lang="pt-BR" dirty="0" smtClean="0"/>
              <a:t/>
            </a:r>
            <a:br>
              <a:rPr lang="pt-BR" dirty="0" smtClean="0"/>
            </a:br>
            <a:r>
              <a:rPr lang="pt-BR" dirty="0" smtClean="0"/>
              <a:t>- </a:t>
            </a:r>
            <a:r>
              <a:rPr lang="pt-BR" dirty="0" err="1" smtClean="0"/>
              <a:t>Angostura</a:t>
            </a:r>
            <a:r>
              <a:rPr lang="pt-BR" dirty="0" smtClean="0"/>
              <a:t> </a:t>
            </a:r>
            <a:r>
              <a:rPr lang="pt-BR" dirty="0" err="1" smtClean="0"/>
              <a:t>Bitter</a:t>
            </a:r>
            <a:r>
              <a:rPr lang="pt-BR" dirty="0" smtClean="0"/>
              <a:t/>
            </a:r>
            <a:br>
              <a:rPr lang="pt-BR" dirty="0" smtClean="0"/>
            </a:br>
            <a:r>
              <a:rPr lang="pt-BR" dirty="0" smtClean="0"/>
              <a:t>- 1/2 cubo de açúcar</a:t>
            </a:r>
          </a:p>
          <a:p>
            <a:endParaRPr lang="pt-BR" dirty="0"/>
          </a:p>
        </p:txBody>
      </p:sp>
      <p:pic>
        <p:nvPicPr>
          <p:cNvPr id="7" name="Espaço Reservado para Conteúdo 6" descr="http://drinkslog.googlepages.com/Drinkslog_ChampagneCocktail.jpg">
            <a:hlinkClick r:id="rId3"/>
          </p:cNvPr>
          <p:cNvPicPr>
            <a:picLocks noGrp="1"/>
          </p:cNvPicPr>
          <p:nvPr>
            <p:ph sz="quarter" idx="2"/>
          </p:nvPr>
        </p:nvPicPr>
        <p:blipFill>
          <a:blip r:embed="rId4" cstate="print"/>
          <a:srcRect/>
          <a:stretch>
            <a:fillRect/>
          </a:stretch>
        </p:blipFill>
        <p:spPr bwMode="auto">
          <a:xfrm>
            <a:off x="500034" y="1500174"/>
            <a:ext cx="3214710"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Large</a:t>
            </a:r>
            <a:r>
              <a:rPr lang="pt-BR" sz="1800" dirty="0" smtClean="0"/>
              <a:t>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rmAutofit lnSpcReduction="10000"/>
          </a:bodyPr>
          <a:lstStyle/>
          <a:p>
            <a:r>
              <a:rPr lang="pt-BR" sz="3600" b="1" dirty="0" err="1" smtClean="0">
                <a:hlinkClick r:id="rId2"/>
              </a:rPr>
              <a:t>Cosmopolitan</a:t>
            </a:r>
            <a:r>
              <a:rPr lang="pt-BR" sz="3600" b="1" dirty="0" smtClean="0"/>
              <a:t> </a:t>
            </a:r>
            <a:endParaRPr lang="pt-BR" sz="3600" dirty="0" smtClean="0"/>
          </a:p>
        </p:txBody>
      </p:sp>
      <p:sp>
        <p:nvSpPr>
          <p:cNvPr id="4" name="Espaço Reservado para Texto 3"/>
          <p:cNvSpPr>
            <a:spLocks noGrp="1"/>
          </p:cNvSpPr>
          <p:nvPr>
            <p:ph type="body" sz="half" idx="3"/>
          </p:nvPr>
        </p:nvSpPr>
        <p:spPr>
          <a:xfrm>
            <a:off x="4071935" y="666750"/>
            <a:ext cx="4865332" cy="2690812"/>
          </a:xfrm>
        </p:spPr>
        <p:txBody>
          <a:bodyPr>
            <a:normAutofit fontScale="85000" lnSpcReduction="10000"/>
          </a:bodyPr>
          <a:lstStyle/>
          <a:p>
            <a:r>
              <a:rPr lang="pt-BR" b="1" dirty="0" smtClean="0"/>
              <a:t>Notas:</a:t>
            </a:r>
            <a:endParaRPr lang="pt-BR" dirty="0" smtClean="0"/>
          </a:p>
          <a:p>
            <a:r>
              <a:rPr lang="pt-BR" dirty="0" smtClean="0"/>
              <a:t>Algumas fontes dão crédito ao </a:t>
            </a:r>
            <a:r>
              <a:rPr lang="pt-BR" dirty="0" err="1" smtClean="0"/>
              <a:t>bartender</a:t>
            </a:r>
            <a:r>
              <a:rPr lang="pt-BR" dirty="0" smtClean="0"/>
              <a:t> </a:t>
            </a:r>
            <a:r>
              <a:rPr lang="pt-BR" dirty="0" err="1" smtClean="0"/>
              <a:t>Cheryl</a:t>
            </a:r>
            <a:r>
              <a:rPr lang="pt-BR" dirty="0" smtClean="0"/>
              <a:t> </a:t>
            </a:r>
            <a:r>
              <a:rPr lang="pt-BR" dirty="0" err="1" smtClean="0"/>
              <a:t>Cook</a:t>
            </a:r>
            <a:r>
              <a:rPr lang="pt-BR" dirty="0" smtClean="0"/>
              <a:t> de </a:t>
            </a:r>
            <a:r>
              <a:rPr lang="pt-BR" dirty="0" err="1" smtClean="0"/>
              <a:t>South</a:t>
            </a:r>
            <a:r>
              <a:rPr lang="pt-BR" dirty="0" smtClean="0"/>
              <a:t> </a:t>
            </a:r>
            <a:r>
              <a:rPr lang="pt-BR" dirty="0" err="1" smtClean="0"/>
              <a:t>Beach</a:t>
            </a:r>
            <a:r>
              <a:rPr lang="pt-BR" dirty="0" smtClean="0"/>
              <a:t>, Florida pela invenção, porém o </a:t>
            </a:r>
            <a:r>
              <a:rPr lang="pt-BR" dirty="0" err="1" smtClean="0"/>
              <a:t>drink</a:t>
            </a:r>
            <a:r>
              <a:rPr lang="pt-BR" dirty="0" smtClean="0"/>
              <a:t> era muito comum em bares gays em meados do final dos anos 70 e início dos 80. E em uma entrevista online, </a:t>
            </a:r>
            <a:r>
              <a:rPr lang="pt-BR" dirty="0" err="1" smtClean="0"/>
              <a:t>Cheryl</a:t>
            </a:r>
            <a:r>
              <a:rPr lang="pt-BR" dirty="0" smtClean="0"/>
              <a:t> </a:t>
            </a:r>
            <a:r>
              <a:rPr lang="pt-BR" dirty="0" err="1" smtClean="0"/>
              <a:t>Cook</a:t>
            </a:r>
            <a:r>
              <a:rPr lang="pt-BR" dirty="0" smtClean="0"/>
              <a:t> diz ter criado o </a:t>
            </a:r>
            <a:r>
              <a:rPr lang="pt-BR" dirty="0" err="1" smtClean="0"/>
              <a:t>drink</a:t>
            </a:r>
            <a:r>
              <a:rPr lang="pt-BR" dirty="0" smtClean="0"/>
              <a:t> em 1985 ou 1986. O </a:t>
            </a:r>
            <a:r>
              <a:rPr lang="pt-BR" dirty="0" err="1" smtClean="0"/>
              <a:t>Cosmopolitan</a:t>
            </a:r>
            <a:r>
              <a:rPr lang="pt-BR" dirty="0" smtClean="0"/>
              <a:t> realmente ganhou popularidade nos anos 90, e foi </a:t>
            </a:r>
            <a:r>
              <a:rPr lang="pt-BR" dirty="0" err="1" smtClean="0"/>
              <a:t>popularido</a:t>
            </a:r>
            <a:r>
              <a:rPr lang="pt-BR" dirty="0" smtClean="0"/>
              <a:t> também entre as jovens mulheres pelas </a:t>
            </a:r>
            <a:r>
              <a:rPr lang="pt-BR" dirty="0" err="1" smtClean="0"/>
              <a:t>frequentes</a:t>
            </a:r>
            <a:r>
              <a:rPr lang="pt-BR" dirty="0" smtClean="0"/>
              <a:t> aparições no programa de televisão </a:t>
            </a:r>
            <a:r>
              <a:rPr lang="pt-BR" dirty="0" err="1" smtClean="0"/>
              <a:t>Sex</a:t>
            </a:r>
            <a:r>
              <a:rPr lang="pt-BR" dirty="0" smtClean="0"/>
              <a:t> </a:t>
            </a:r>
            <a:r>
              <a:rPr lang="pt-BR" dirty="0" err="1" smtClean="0"/>
              <a:t>and</a:t>
            </a:r>
            <a:r>
              <a:rPr lang="pt-BR" dirty="0" smtClean="0"/>
              <a:t> </a:t>
            </a:r>
            <a:r>
              <a:rPr lang="pt-BR" dirty="0" err="1" smtClean="0"/>
              <a:t>the</a:t>
            </a:r>
            <a:r>
              <a:rPr lang="pt-BR" dirty="0" smtClean="0"/>
              <a:t> City.</a:t>
            </a:r>
          </a:p>
        </p:txBody>
      </p:sp>
      <p:sp>
        <p:nvSpPr>
          <p:cNvPr id="6" name="Espaço Reservado para Conteúdo 5"/>
          <p:cNvSpPr>
            <a:spLocks noGrp="1"/>
          </p:cNvSpPr>
          <p:nvPr>
            <p:ph sz="quarter" idx="4"/>
          </p:nvPr>
        </p:nvSpPr>
        <p:spPr>
          <a:xfrm>
            <a:off x="4071934" y="3357562"/>
            <a:ext cx="4865332" cy="2428892"/>
          </a:xfrm>
        </p:spPr>
        <p:txBody>
          <a:bodyPr>
            <a:normAutofit/>
          </a:bodyPr>
          <a:lstStyle/>
          <a:p>
            <a:r>
              <a:rPr lang="pt-BR" b="1" dirty="0" smtClean="0"/>
              <a:t>Ingredientes:</a:t>
            </a:r>
            <a:endParaRPr lang="pt-BR" dirty="0" smtClean="0"/>
          </a:p>
          <a:p>
            <a:pPr>
              <a:buNone/>
            </a:pPr>
            <a:r>
              <a:rPr lang="pt-BR" dirty="0" smtClean="0"/>
              <a:t>     - Vodka </a:t>
            </a:r>
            <a:r>
              <a:rPr lang="pt-BR" dirty="0" err="1" smtClean="0"/>
              <a:t>Citron</a:t>
            </a:r>
            <a:r>
              <a:rPr lang="pt-BR" dirty="0" smtClean="0"/>
              <a:t/>
            </a:r>
            <a:br>
              <a:rPr lang="pt-BR" dirty="0" smtClean="0"/>
            </a:br>
            <a:r>
              <a:rPr lang="pt-BR" dirty="0" smtClean="0"/>
              <a:t>- </a:t>
            </a:r>
            <a:r>
              <a:rPr lang="pt-BR" dirty="0" err="1" smtClean="0"/>
              <a:t>Cointreau</a:t>
            </a:r>
            <a:r>
              <a:rPr lang="pt-BR" dirty="0" smtClean="0"/>
              <a:t/>
            </a:r>
            <a:br>
              <a:rPr lang="pt-BR" dirty="0" smtClean="0"/>
            </a:br>
            <a:r>
              <a:rPr lang="pt-BR" dirty="0" smtClean="0"/>
              <a:t>- Suco de Limão Taiti</a:t>
            </a:r>
            <a:br>
              <a:rPr lang="pt-BR" dirty="0" smtClean="0"/>
            </a:br>
            <a:r>
              <a:rPr lang="pt-BR" dirty="0" smtClean="0"/>
              <a:t>- Suco de </a:t>
            </a:r>
            <a:r>
              <a:rPr lang="pt-BR" dirty="0" err="1" smtClean="0"/>
              <a:t>Cranberry</a:t>
            </a:r>
            <a:r>
              <a:rPr lang="pt-BR" dirty="0" smtClean="0"/>
              <a:t> (</a:t>
            </a:r>
            <a:r>
              <a:rPr lang="pt-BR" dirty="0" err="1" smtClean="0"/>
              <a:t>Oxicoco</a:t>
            </a:r>
            <a:r>
              <a:rPr lang="pt-BR" dirty="0" smtClean="0"/>
              <a:t>)</a:t>
            </a:r>
            <a:br>
              <a:rPr lang="pt-BR" dirty="0" smtClean="0"/>
            </a:br>
            <a:r>
              <a:rPr lang="pt-BR" dirty="0" smtClean="0"/>
              <a:t>- Gelo</a:t>
            </a:r>
          </a:p>
          <a:p>
            <a:endParaRPr lang="pt-BR" dirty="0"/>
          </a:p>
        </p:txBody>
      </p:sp>
      <p:pic>
        <p:nvPicPr>
          <p:cNvPr id="7" name="Espaço Reservado para Conteúdo 6" descr="http://drinkslog.googlepages.com/Drinkslog_Cosmopolitan.jpg">
            <a:hlinkClick r:id="rId3"/>
          </p:cNvPr>
          <p:cNvPicPr>
            <a:picLocks noGrp="1"/>
          </p:cNvPicPr>
          <p:nvPr>
            <p:ph sz="quarter" idx="2"/>
          </p:nvPr>
        </p:nvPicPr>
        <p:blipFill>
          <a:blip r:embed="rId4" cstate="print"/>
          <a:srcRect/>
          <a:stretch>
            <a:fillRect/>
          </a:stretch>
        </p:blipFill>
        <p:spPr bwMode="auto">
          <a:xfrm>
            <a:off x="500034" y="1357298"/>
            <a:ext cx="3117085"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rmAutofit lnSpcReduction="10000"/>
          </a:bodyPr>
          <a:lstStyle/>
          <a:p>
            <a:r>
              <a:rPr lang="pt-BR" sz="3600" b="1" dirty="0" smtClean="0">
                <a:hlinkClick r:id="rId2"/>
              </a:rPr>
              <a:t>Cuba </a:t>
            </a:r>
            <a:r>
              <a:rPr lang="pt-BR" sz="3600" b="1" dirty="0" err="1" smtClean="0">
                <a:hlinkClick r:id="rId2"/>
              </a:rPr>
              <a:t>Libre</a:t>
            </a:r>
            <a:r>
              <a:rPr lang="pt-BR" sz="3600" b="1" dirty="0" smtClean="0"/>
              <a:t> </a:t>
            </a:r>
            <a:endParaRPr lang="pt-BR" sz="3600" dirty="0" smtClean="0"/>
          </a:p>
        </p:txBody>
      </p:sp>
      <p:sp>
        <p:nvSpPr>
          <p:cNvPr id="4" name="Espaço Reservado para Texto 3"/>
          <p:cNvSpPr>
            <a:spLocks noGrp="1"/>
          </p:cNvSpPr>
          <p:nvPr>
            <p:ph type="body" sz="half" idx="3"/>
          </p:nvPr>
        </p:nvSpPr>
        <p:spPr>
          <a:xfrm>
            <a:off x="3857621" y="666750"/>
            <a:ext cx="5079646" cy="2333622"/>
          </a:xfrm>
        </p:spPr>
        <p:txBody>
          <a:bodyPr/>
          <a:lstStyle/>
          <a:p>
            <a:r>
              <a:rPr lang="pt-BR" b="1" dirty="0" smtClean="0"/>
              <a:t>Histórico:</a:t>
            </a:r>
            <a:endParaRPr lang="pt-BR" dirty="0" smtClean="0"/>
          </a:p>
          <a:p>
            <a:r>
              <a:rPr lang="pt-BR" dirty="0" smtClean="0"/>
              <a:t>Atribui-se a invenção desse drinque aos soldados norte-americanos que ajudaram nas guerras da independência cubana (1898). Explica-se, assim, o nome do coquetel</a:t>
            </a:r>
            <a:endParaRPr lang="pt-BR" dirty="0"/>
          </a:p>
        </p:txBody>
      </p:sp>
      <p:sp>
        <p:nvSpPr>
          <p:cNvPr id="6" name="Espaço Reservado para Conteúdo 5"/>
          <p:cNvSpPr>
            <a:spLocks noGrp="1"/>
          </p:cNvSpPr>
          <p:nvPr>
            <p:ph sz="quarter" idx="4"/>
          </p:nvPr>
        </p:nvSpPr>
        <p:spPr>
          <a:xfrm>
            <a:off x="3857620" y="3071810"/>
            <a:ext cx="5079646" cy="2185990"/>
          </a:xfrm>
        </p:spPr>
        <p:txBody>
          <a:bodyPr>
            <a:normAutofit lnSpcReduction="10000"/>
          </a:bodyPr>
          <a:lstStyle/>
          <a:p>
            <a:r>
              <a:rPr lang="pt-BR" b="1" dirty="0" smtClean="0"/>
              <a:t>Ingredientes:</a:t>
            </a:r>
            <a:endParaRPr lang="pt-BR" dirty="0" smtClean="0"/>
          </a:p>
          <a:p>
            <a:pPr>
              <a:buNone/>
            </a:pPr>
            <a:r>
              <a:rPr lang="pt-BR" dirty="0" smtClean="0"/>
              <a:t>     - Rum Claro</a:t>
            </a:r>
            <a:br>
              <a:rPr lang="pt-BR" dirty="0" smtClean="0"/>
            </a:br>
            <a:r>
              <a:rPr lang="pt-BR" dirty="0" smtClean="0"/>
              <a:t>- Refrigerante de Cola (Coca-Cola ou Pepsi) ;)</a:t>
            </a:r>
            <a:br>
              <a:rPr lang="pt-BR" dirty="0" smtClean="0"/>
            </a:br>
            <a:r>
              <a:rPr lang="pt-BR" dirty="0" smtClean="0"/>
              <a:t>- 1 Fatia de Limão (Guarnição)</a:t>
            </a:r>
            <a:br>
              <a:rPr lang="pt-BR" dirty="0" smtClean="0"/>
            </a:br>
            <a:r>
              <a:rPr lang="pt-BR" dirty="0" smtClean="0"/>
              <a:t>- Gelo</a:t>
            </a:r>
          </a:p>
          <a:p>
            <a:endParaRPr lang="pt-BR" dirty="0"/>
          </a:p>
        </p:txBody>
      </p:sp>
      <p:pic>
        <p:nvPicPr>
          <p:cNvPr id="7" name="Espaço Reservado para Conteúdo 6" descr="http://drinkslog.googlepages.com/Drinkslog_CubaLibre.jpg">
            <a:hlinkClick r:id="rId3"/>
          </p:cNvPr>
          <p:cNvPicPr>
            <a:picLocks noGrp="1"/>
          </p:cNvPicPr>
          <p:nvPr>
            <p:ph sz="quarter" idx="2"/>
          </p:nvPr>
        </p:nvPicPr>
        <p:blipFill>
          <a:blip r:embed="rId4" cstate="print"/>
          <a:srcRect/>
          <a:stretch>
            <a:fillRect/>
          </a:stretch>
        </p:blipFill>
        <p:spPr bwMode="auto">
          <a:xfrm>
            <a:off x="357158" y="1428736"/>
            <a:ext cx="3259961"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Daiquiri</a:t>
            </a:r>
            <a:r>
              <a:rPr lang="pt-BR" sz="3600" b="1" dirty="0" smtClean="0"/>
              <a:t> </a:t>
            </a:r>
            <a:endParaRPr lang="pt-BR" sz="3600" dirty="0" smtClean="0"/>
          </a:p>
        </p:txBody>
      </p:sp>
      <p:sp>
        <p:nvSpPr>
          <p:cNvPr id="4" name="Espaço Reservado para Texto 3"/>
          <p:cNvSpPr>
            <a:spLocks noGrp="1"/>
          </p:cNvSpPr>
          <p:nvPr>
            <p:ph type="body" sz="half" idx="3"/>
          </p:nvPr>
        </p:nvSpPr>
        <p:spPr>
          <a:xfrm>
            <a:off x="3571869" y="357166"/>
            <a:ext cx="5365398" cy="3714776"/>
          </a:xfrm>
        </p:spPr>
        <p:txBody>
          <a:bodyPr>
            <a:normAutofit fontScale="70000" lnSpcReduction="20000"/>
          </a:bodyPr>
          <a:lstStyle/>
          <a:p>
            <a:r>
              <a:rPr lang="pt-BR" b="1" dirty="0" smtClean="0"/>
              <a:t>História:</a:t>
            </a:r>
            <a:endParaRPr lang="pt-BR" dirty="0" smtClean="0"/>
          </a:p>
          <a:p>
            <a:r>
              <a:rPr lang="pt-BR" dirty="0" smtClean="0"/>
              <a:t>Existem duas versões sobre sua origem. A primeira conta que ele surgiu por volta de 1900 em uma mina de ferro controlada pelos americanos e chamada Daiquiri, em Santiago de Cuba. O engenheiro </a:t>
            </a:r>
            <a:r>
              <a:rPr lang="pt-BR" dirty="0" err="1" smtClean="0"/>
              <a:t>Jemiings</a:t>
            </a:r>
            <a:r>
              <a:rPr lang="pt-BR" dirty="0" smtClean="0"/>
              <a:t> S. Cox teria criado a bebida e distribuído drinques aos mineiros, sob o pretexto de que aquele era um perfeito remédio para combater a febre amarela.</a:t>
            </a:r>
          </a:p>
          <a:p>
            <a:r>
              <a:rPr lang="pt-BR" dirty="0" smtClean="0"/>
              <a:t>Outra versão diz que os soldados cubanos que combatiam os colonizadores espanhóis, no final do século passado, carregavam na cintura um pequeno odre de couro contendo uma mistura de rum branco e suco de limão. Chamavam-na de “elixir da valentia”. Depois dos espanhóis, foi a vez de os americanos invadirem a ilha, entrando pela Praia de Daiquiri.</a:t>
            </a:r>
          </a:p>
          <a:p>
            <a:r>
              <a:rPr lang="pt-BR" dirty="0" smtClean="0"/>
              <a:t>Os novos invasores logo aprovaram a mistura, mas adicionaram gelo picado para aliviar o calor escaldante da região e batizaram o drinque com o nome da praia em que estavam.</a:t>
            </a:r>
          </a:p>
          <a:p>
            <a:r>
              <a:rPr lang="pt-BR" dirty="0" smtClean="0"/>
              <a:t>A popularização do coquetel aconteceu pelas mãos do lendário barman do La </a:t>
            </a:r>
            <a:r>
              <a:rPr lang="pt-BR" dirty="0" err="1" smtClean="0"/>
              <a:t>Floridita</a:t>
            </a:r>
            <a:r>
              <a:rPr lang="pt-BR" dirty="0" smtClean="0"/>
              <a:t>, em Cuba, Constantino </a:t>
            </a:r>
            <a:r>
              <a:rPr lang="pt-BR" dirty="0" err="1" smtClean="0"/>
              <a:t>Ribalagua</a:t>
            </a:r>
            <a:r>
              <a:rPr lang="pt-BR" dirty="0" smtClean="0"/>
              <a:t>.</a:t>
            </a:r>
          </a:p>
          <a:p>
            <a:endParaRPr lang="pt-BR" dirty="0"/>
          </a:p>
        </p:txBody>
      </p:sp>
      <p:sp>
        <p:nvSpPr>
          <p:cNvPr id="6" name="Espaço Reservado para Conteúdo 5"/>
          <p:cNvSpPr>
            <a:spLocks noGrp="1"/>
          </p:cNvSpPr>
          <p:nvPr>
            <p:ph sz="quarter" idx="4"/>
          </p:nvPr>
        </p:nvSpPr>
        <p:spPr>
          <a:xfrm>
            <a:off x="3571868" y="4071942"/>
            <a:ext cx="5365398" cy="2000264"/>
          </a:xfrm>
        </p:spPr>
        <p:txBody>
          <a:bodyPr>
            <a:normAutofit/>
          </a:bodyPr>
          <a:lstStyle/>
          <a:p>
            <a:r>
              <a:rPr lang="pt-BR" b="1" dirty="0" smtClean="0"/>
              <a:t>Ingredientes:</a:t>
            </a:r>
            <a:endParaRPr lang="pt-BR" dirty="0" smtClean="0"/>
          </a:p>
          <a:p>
            <a:pPr>
              <a:buNone/>
            </a:pPr>
            <a:r>
              <a:rPr lang="pt-BR" dirty="0" smtClean="0"/>
              <a:t>     - Rum Branco</a:t>
            </a:r>
            <a:br>
              <a:rPr lang="pt-BR" dirty="0" smtClean="0"/>
            </a:br>
            <a:r>
              <a:rPr lang="pt-BR" dirty="0" smtClean="0"/>
              <a:t>- Suco de Limão ou </a:t>
            </a:r>
            <a:r>
              <a:rPr lang="pt-BR" dirty="0" err="1" smtClean="0"/>
              <a:t>Sour</a:t>
            </a:r>
            <a:r>
              <a:rPr lang="pt-BR" dirty="0" smtClean="0"/>
              <a:t> Mix</a:t>
            </a:r>
            <a:br>
              <a:rPr lang="pt-BR" dirty="0" smtClean="0"/>
            </a:br>
            <a:r>
              <a:rPr lang="pt-BR" dirty="0" smtClean="0"/>
              <a:t>- Gelo</a:t>
            </a:r>
          </a:p>
          <a:p>
            <a:endParaRPr lang="pt-BR" dirty="0"/>
          </a:p>
        </p:txBody>
      </p:sp>
      <p:pic>
        <p:nvPicPr>
          <p:cNvPr id="7" name="Espaço Reservado para Conteúdo 6" descr="daiquiri.jpg"/>
          <p:cNvPicPr>
            <a:picLocks noGrp="1"/>
          </p:cNvPicPr>
          <p:nvPr>
            <p:ph sz="quarter" idx="2"/>
          </p:nvPr>
        </p:nvPicPr>
        <p:blipFill>
          <a:blip r:embed="rId3" cstate="print"/>
          <a:stretch>
            <a:fillRect/>
          </a:stretch>
        </p:blipFill>
        <p:spPr>
          <a:xfrm>
            <a:off x="642910" y="1571612"/>
            <a:ext cx="2714644" cy="350046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5429264"/>
            <a:ext cx="8610600" cy="882650"/>
          </a:xfrm>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a:t>
            </a:r>
            <a:br>
              <a:rPr lang="pt-BR" sz="1800" dirty="0" smtClean="0"/>
            </a:br>
            <a:r>
              <a:rPr lang="pt-BR" sz="1800" b="1" u="sng" dirty="0" smtClean="0"/>
              <a:t>Copo Ideal:</a:t>
            </a:r>
            <a:r>
              <a:rPr lang="pt-BR" sz="1800" dirty="0" smtClean="0"/>
              <a:t> </a:t>
            </a:r>
            <a:r>
              <a:rPr lang="pt-BR" sz="1800" dirty="0" err="1" smtClean="0"/>
              <a:t>Goblet</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2800" b="1" dirty="0" smtClean="0">
                <a:hlinkClick r:id="rId2"/>
              </a:rPr>
              <a:t>Banana </a:t>
            </a:r>
            <a:r>
              <a:rPr lang="pt-BR" sz="2800" b="1" dirty="0" err="1" smtClean="0">
                <a:hlinkClick r:id="rId2"/>
              </a:rPr>
              <a:t>Frozen</a:t>
            </a:r>
            <a:r>
              <a:rPr lang="pt-BR" sz="2800" b="1" dirty="0" smtClean="0">
                <a:hlinkClick r:id="rId2"/>
              </a:rPr>
              <a:t> Daiquiri</a:t>
            </a:r>
            <a:endParaRPr lang="pt-BR" sz="2800" dirty="0"/>
          </a:p>
        </p:txBody>
      </p:sp>
      <p:sp>
        <p:nvSpPr>
          <p:cNvPr id="4" name="Espaço Reservado para Texto 3"/>
          <p:cNvSpPr>
            <a:spLocks noGrp="1"/>
          </p:cNvSpPr>
          <p:nvPr>
            <p:ph type="body" sz="half" idx="3"/>
          </p:nvPr>
        </p:nvSpPr>
        <p:spPr>
          <a:xfrm>
            <a:off x="3857621" y="666750"/>
            <a:ext cx="5079646" cy="2047870"/>
          </a:xfrm>
        </p:spPr>
        <p:txBody>
          <a:bodyPr/>
          <a:lstStyle/>
          <a:p>
            <a:r>
              <a:rPr lang="pt-BR" b="1" dirty="0" smtClean="0"/>
              <a:t>Notas:</a:t>
            </a:r>
            <a:endParaRPr lang="pt-BR" dirty="0" smtClean="0"/>
          </a:p>
          <a:p>
            <a:r>
              <a:rPr lang="pt-BR" dirty="0" smtClean="0"/>
              <a:t>Podemos preparar outros </a:t>
            </a:r>
            <a:r>
              <a:rPr lang="pt-BR" dirty="0" err="1" smtClean="0"/>
              <a:t>frozen</a:t>
            </a:r>
            <a:r>
              <a:rPr lang="pt-BR" dirty="0" smtClean="0"/>
              <a:t>, utilizando variedades de frutas. Exemplos: </a:t>
            </a:r>
            <a:r>
              <a:rPr lang="pt-BR" dirty="0" err="1" smtClean="0"/>
              <a:t>Strawberry</a:t>
            </a:r>
            <a:r>
              <a:rPr lang="pt-BR" dirty="0" smtClean="0"/>
              <a:t> Daiquiri (morango), </a:t>
            </a:r>
            <a:r>
              <a:rPr lang="pt-BR" dirty="0" err="1" smtClean="0"/>
              <a:t>Peach</a:t>
            </a:r>
            <a:r>
              <a:rPr lang="pt-BR" dirty="0" smtClean="0"/>
              <a:t> Daiquiri (pêssego), </a:t>
            </a:r>
            <a:r>
              <a:rPr lang="pt-BR" dirty="0" err="1" smtClean="0"/>
              <a:t>Melon</a:t>
            </a:r>
            <a:r>
              <a:rPr lang="pt-BR" dirty="0" smtClean="0"/>
              <a:t> Daiquiri (melão), etc.</a:t>
            </a:r>
            <a:endParaRPr lang="pt-BR" dirty="0"/>
          </a:p>
        </p:txBody>
      </p:sp>
      <p:sp>
        <p:nvSpPr>
          <p:cNvPr id="6" name="Espaço Reservado para Conteúdo 5"/>
          <p:cNvSpPr>
            <a:spLocks noGrp="1"/>
          </p:cNvSpPr>
          <p:nvPr>
            <p:ph sz="quarter" idx="4"/>
          </p:nvPr>
        </p:nvSpPr>
        <p:spPr>
          <a:xfrm>
            <a:off x="3857620" y="2786058"/>
            <a:ext cx="5079646" cy="2471742"/>
          </a:xfrm>
        </p:spPr>
        <p:txBody>
          <a:bodyPr>
            <a:normAutofit lnSpcReduction="10000"/>
          </a:bodyPr>
          <a:lstStyle/>
          <a:p>
            <a:r>
              <a:rPr lang="pt-BR" b="1" dirty="0" smtClean="0"/>
              <a:t>Ingredientes:</a:t>
            </a:r>
            <a:endParaRPr lang="pt-BR" dirty="0" smtClean="0"/>
          </a:p>
          <a:p>
            <a:pPr>
              <a:buNone/>
            </a:pPr>
            <a:r>
              <a:rPr lang="pt-BR" dirty="0" smtClean="0"/>
              <a:t>     -  Rum Branco</a:t>
            </a:r>
            <a:br>
              <a:rPr lang="pt-BR" dirty="0" smtClean="0"/>
            </a:br>
            <a:r>
              <a:rPr lang="pt-BR" dirty="0" smtClean="0"/>
              <a:t>-  Suco de Limão</a:t>
            </a:r>
            <a:br>
              <a:rPr lang="pt-BR" dirty="0" smtClean="0"/>
            </a:br>
            <a:r>
              <a:rPr lang="pt-BR" dirty="0" smtClean="0"/>
              <a:t>- 5 ml de </a:t>
            </a:r>
            <a:r>
              <a:rPr lang="pt-BR" dirty="0" err="1" smtClean="0"/>
              <a:t>Gomme</a:t>
            </a:r>
            <a:r>
              <a:rPr lang="pt-BR" dirty="0" smtClean="0"/>
              <a:t> </a:t>
            </a:r>
            <a:r>
              <a:rPr lang="pt-BR" dirty="0" err="1" smtClean="0"/>
              <a:t>Syrup</a:t>
            </a:r>
            <a:r>
              <a:rPr lang="pt-BR" dirty="0" smtClean="0"/>
              <a:t> ou 1 colher de açúcar</a:t>
            </a:r>
            <a:br>
              <a:rPr lang="pt-BR" dirty="0" smtClean="0"/>
            </a:br>
            <a:r>
              <a:rPr lang="pt-BR" dirty="0" smtClean="0"/>
              <a:t>- 1/2 Banana</a:t>
            </a:r>
            <a:br>
              <a:rPr lang="pt-BR" dirty="0" smtClean="0"/>
            </a:br>
            <a:r>
              <a:rPr lang="pt-BR" dirty="0" smtClean="0"/>
              <a:t>- Gelo</a:t>
            </a:r>
            <a:endParaRPr lang="pt-BR" dirty="0"/>
          </a:p>
        </p:txBody>
      </p:sp>
      <p:pic>
        <p:nvPicPr>
          <p:cNvPr id="7" name="Espaço Reservado para Conteúdo 6" descr="http://drinkslog.googlepages.com/Drinkslog_BananaDaiquiri.jpg">
            <a:hlinkClick r:id="rId3"/>
          </p:cNvPr>
          <p:cNvPicPr>
            <a:picLocks noGrp="1"/>
          </p:cNvPicPr>
          <p:nvPr>
            <p:ph sz="quarter" idx="2"/>
          </p:nvPr>
        </p:nvPicPr>
        <p:blipFill>
          <a:blip r:embed="rId4" cstate="print"/>
          <a:srcRect/>
          <a:stretch>
            <a:fillRect/>
          </a:stretch>
        </p:blipFill>
        <p:spPr bwMode="auto">
          <a:xfrm>
            <a:off x="500034" y="1571612"/>
            <a:ext cx="2974210"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a:t>
            </a:r>
            <a:br>
              <a:rPr lang="pt-BR" sz="1800" dirty="0" smtClean="0"/>
            </a:br>
            <a:r>
              <a:rPr lang="pt-BR" sz="1800" b="1" u="sng" dirty="0" smtClean="0"/>
              <a:t>Copo Ideal:</a:t>
            </a:r>
            <a:r>
              <a:rPr lang="pt-BR" sz="1800" dirty="0" smtClean="0"/>
              <a:t> </a:t>
            </a:r>
            <a:r>
              <a:rPr lang="pt-BR" sz="1800" dirty="0" err="1" smtClean="0"/>
              <a:t>Goblet</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Frozen</a:t>
            </a:r>
            <a:r>
              <a:rPr lang="pt-BR" sz="3600" b="1" dirty="0" smtClean="0">
                <a:hlinkClick r:id="rId2"/>
              </a:rPr>
              <a:t> Daiquiri</a:t>
            </a:r>
            <a:r>
              <a:rPr lang="pt-BR" sz="3600" b="1" dirty="0" smtClean="0"/>
              <a:t> </a:t>
            </a:r>
            <a:endParaRPr lang="pt-BR" sz="3600" dirty="0" smtClean="0"/>
          </a:p>
        </p:txBody>
      </p:sp>
      <p:sp>
        <p:nvSpPr>
          <p:cNvPr id="4" name="Espaço Reservado para Texto 3"/>
          <p:cNvSpPr>
            <a:spLocks noGrp="1"/>
          </p:cNvSpPr>
          <p:nvPr>
            <p:ph type="body" sz="half" idx="3"/>
          </p:nvPr>
        </p:nvSpPr>
        <p:spPr>
          <a:xfrm>
            <a:off x="4071934" y="666750"/>
            <a:ext cx="4865333" cy="1119176"/>
          </a:xfrm>
        </p:spPr>
        <p:txBody>
          <a:bodyPr/>
          <a:lstStyle/>
          <a:p>
            <a:endParaRPr lang="pt-BR" dirty="0"/>
          </a:p>
        </p:txBody>
      </p:sp>
      <p:sp>
        <p:nvSpPr>
          <p:cNvPr id="6" name="Espaço Reservado para Conteúdo 5"/>
          <p:cNvSpPr>
            <a:spLocks noGrp="1"/>
          </p:cNvSpPr>
          <p:nvPr>
            <p:ph sz="quarter" idx="4"/>
          </p:nvPr>
        </p:nvSpPr>
        <p:spPr>
          <a:xfrm>
            <a:off x="4071934" y="1643050"/>
            <a:ext cx="4865332" cy="3614750"/>
          </a:xfrm>
        </p:spPr>
        <p:txBody>
          <a:bodyPr>
            <a:normAutofit/>
          </a:bodyPr>
          <a:lstStyle/>
          <a:p>
            <a:r>
              <a:rPr lang="pt-BR" b="1" dirty="0" smtClean="0"/>
              <a:t>Ingredientes:</a:t>
            </a:r>
            <a:endParaRPr lang="pt-BR" dirty="0" smtClean="0"/>
          </a:p>
          <a:p>
            <a:pPr>
              <a:buNone/>
            </a:pPr>
            <a:r>
              <a:rPr lang="pt-BR" dirty="0" smtClean="0"/>
              <a:t>     - Rum Branco</a:t>
            </a:r>
            <a:br>
              <a:rPr lang="pt-BR" dirty="0" smtClean="0"/>
            </a:br>
            <a:r>
              <a:rPr lang="pt-BR" dirty="0" smtClean="0"/>
              <a:t>- Suco de Limão</a:t>
            </a:r>
            <a:br>
              <a:rPr lang="pt-BR" dirty="0" smtClean="0"/>
            </a:br>
            <a:r>
              <a:rPr lang="pt-BR" dirty="0" smtClean="0"/>
              <a:t>- 5 ml de </a:t>
            </a:r>
            <a:r>
              <a:rPr lang="pt-BR" dirty="0" err="1" smtClean="0"/>
              <a:t>Gomme</a:t>
            </a:r>
            <a:r>
              <a:rPr lang="pt-BR" dirty="0" smtClean="0"/>
              <a:t> </a:t>
            </a:r>
            <a:r>
              <a:rPr lang="pt-BR" dirty="0" err="1" smtClean="0"/>
              <a:t>Syrup</a:t>
            </a:r>
            <a:r>
              <a:rPr lang="pt-BR" dirty="0" smtClean="0"/>
              <a:t> ou 1 colher de açúcar</a:t>
            </a:r>
            <a:br>
              <a:rPr lang="pt-BR" dirty="0" smtClean="0"/>
            </a:br>
            <a:r>
              <a:rPr lang="pt-BR" dirty="0" smtClean="0"/>
              <a:t>- 1 bola de sorvete de limão</a:t>
            </a:r>
            <a:br>
              <a:rPr lang="pt-BR" dirty="0" smtClean="0"/>
            </a:br>
            <a:r>
              <a:rPr lang="pt-BR" dirty="0" smtClean="0"/>
              <a:t>- Gelo</a:t>
            </a:r>
          </a:p>
          <a:p>
            <a:endParaRPr lang="pt-BR" dirty="0"/>
          </a:p>
        </p:txBody>
      </p:sp>
      <p:pic>
        <p:nvPicPr>
          <p:cNvPr id="7" name="Espaço Reservado para Conteúdo 6" descr="http://drinkslog.googlepages.com/Drinkslog_FrozenDaiquiri.jpg">
            <a:hlinkClick r:id="rId3"/>
          </p:cNvPr>
          <p:cNvPicPr>
            <a:picLocks noGrp="1"/>
          </p:cNvPicPr>
          <p:nvPr>
            <p:ph sz="quarter" idx="2"/>
          </p:nvPr>
        </p:nvPicPr>
        <p:blipFill>
          <a:blip r:embed="rId4" cstate="print"/>
          <a:srcRect/>
          <a:stretch>
            <a:fillRect/>
          </a:stretch>
        </p:blipFill>
        <p:spPr bwMode="auto">
          <a:xfrm>
            <a:off x="428596" y="1643050"/>
            <a:ext cx="3112323" cy="34290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04800" y="5286388"/>
            <a:ext cx="8610600" cy="1143008"/>
          </a:xfrm>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 (Pré-Jantar)</a:t>
            </a:r>
            <a:br>
              <a:rPr lang="pt-BR" sz="1600" dirty="0" smtClean="0"/>
            </a:br>
            <a:r>
              <a:rPr lang="pt-BR" sz="1600" b="1" u="sng" dirty="0" smtClean="0"/>
              <a:t>Copo Ideal:</a:t>
            </a:r>
            <a:r>
              <a:rPr lang="pt-BR" sz="1600" dirty="0" smtClean="0"/>
              <a:t> </a:t>
            </a:r>
            <a:r>
              <a:rPr lang="pt-BR" sz="1600" dirty="0" err="1" smtClean="0"/>
              <a:t>Old</a:t>
            </a:r>
            <a:r>
              <a:rPr lang="pt-BR" sz="1600" dirty="0" smtClean="0"/>
              <a:t> </a:t>
            </a:r>
            <a:r>
              <a:rPr lang="pt-BR" sz="1600" dirty="0" err="1" smtClean="0"/>
              <a:t>Fashioned</a:t>
            </a:r>
            <a:r>
              <a:rPr lang="pt-BR" sz="1600" dirty="0" smtClean="0"/>
              <a:t> </a:t>
            </a:r>
            <a:r>
              <a:rPr lang="pt-BR" sz="1600" dirty="0" err="1" smtClean="0"/>
              <a:t>Glass</a:t>
            </a:r>
            <a:endParaRPr lang="pt-BR" sz="1600" dirty="0">
              <a:solidFill>
                <a:srgbClr val="FF0000"/>
              </a:solidFill>
            </a:endParaRPr>
          </a:p>
        </p:txBody>
      </p:sp>
      <p:sp>
        <p:nvSpPr>
          <p:cNvPr id="5" name="Espaço Reservado para Texto 4"/>
          <p:cNvSpPr>
            <a:spLocks noGrp="1"/>
          </p:cNvSpPr>
          <p:nvPr>
            <p:ph type="body" idx="1"/>
          </p:nvPr>
        </p:nvSpPr>
        <p:spPr>
          <a:xfrm>
            <a:off x="281444" y="357166"/>
            <a:ext cx="4290556" cy="1071570"/>
          </a:xfrm>
        </p:spPr>
        <p:txBody>
          <a:bodyPr>
            <a:normAutofit/>
          </a:bodyPr>
          <a:lstStyle/>
          <a:p>
            <a:r>
              <a:rPr lang="pt-BR" sz="3600" b="1" u="sng" dirty="0" err="1" smtClean="0">
                <a:solidFill>
                  <a:srgbClr val="A40000"/>
                </a:solidFill>
              </a:rPr>
              <a:t>aMERICANO</a:t>
            </a:r>
            <a:endParaRPr lang="pt-BR" b="1" dirty="0"/>
          </a:p>
        </p:txBody>
      </p:sp>
      <p:sp>
        <p:nvSpPr>
          <p:cNvPr id="7" name="Espaço Reservado para Texto 6"/>
          <p:cNvSpPr>
            <a:spLocks noGrp="1"/>
          </p:cNvSpPr>
          <p:nvPr>
            <p:ph type="body" sz="half" idx="3"/>
          </p:nvPr>
        </p:nvSpPr>
        <p:spPr>
          <a:xfrm>
            <a:off x="4645025" y="666750"/>
            <a:ext cx="4292241" cy="2047870"/>
          </a:xfrm>
        </p:spPr>
        <p:txBody>
          <a:bodyPr>
            <a:normAutofit fontScale="77500" lnSpcReduction="20000"/>
          </a:bodyPr>
          <a:lstStyle/>
          <a:p>
            <a:r>
              <a:rPr lang="pt-BR" b="1" dirty="0" smtClean="0"/>
              <a:t>História:</a:t>
            </a:r>
            <a:endParaRPr lang="pt-BR" dirty="0" smtClean="0"/>
          </a:p>
          <a:p>
            <a:r>
              <a:rPr lang="pt-BR" dirty="0" smtClean="0"/>
              <a:t>Este </a:t>
            </a:r>
            <a:r>
              <a:rPr lang="pt-BR" dirty="0" err="1" smtClean="0"/>
              <a:t>drink</a:t>
            </a:r>
            <a:r>
              <a:rPr lang="pt-BR" dirty="0" smtClean="0"/>
              <a:t> foi primeiramente servido e criado no </a:t>
            </a:r>
            <a:r>
              <a:rPr lang="pt-BR" dirty="0" err="1" smtClean="0"/>
              <a:t>Gaspari</a:t>
            </a:r>
            <a:r>
              <a:rPr lang="pt-BR" dirty="0" smtClean="0"/>
              <a:t> </a:t>
            </a:r>
            <a:r>
              <a:rPr lang="pt-BR" dirty="0" err="1" smtClean="0"/>
              <a:t>Campari's</a:t>
            </a:r>
            <a:r>
              <a:rPr lang="pt-BR" dirty="0" smtClean="0"/>
              <a:t> bar em 1860 na Itália. Foi originalmente conhecido como "</a:t>
            </a:r>
            <a:r>
              <a:rPr lang="pt-BR" dirty="0" err="1" smtClean="0"/>
              <a:t>Milano-Torino</a:t>
            </a:r>
            <a:r>
              <a:rPr lang="pt-BR" dirty="0" smtClean="0"/>
              <a:t>" devido a seus ingredientes: </a:t>
            </a:r>
            <a:r>
              <a:rPr lang="pt-BR" dirty="0" err="1" smtClean="0"/>
              <a:t>Campari</a:t>
            </a:r>
            <a:r>
              <a:rPr lang="pt-BR" dirty="0" smtClean="0"/>
              <a:t>, um licor aperitivo de Milan e </a:t>
            </a:r>
            <a:r>
              <a:rPr lang="pt-BR" dirty="0" err="1" smtClean="0"/>
              <a:t>Cinzano</a:t>
            </a:r>
            <a:r>
              <a:rPr lang="pt-BR" dirty="0" smtClean="0"/>
              <a:t>, </a:t>
            </a:r>
            <a:r>
              <a:rPr lang="pt-BR" dirty="0" err="1" smtClean="0"/>
              <a:t>Vermouth</a:t>
            </a:r>
            <a:r>
              <a:rPr lang="pt-BR" dirty="0" smtClean="0"/>
              <a:t> original de </a:t>
            </a:r>
            <a:r>
              <a:rPr lang="pt-BR" dirty="0" err="1" smtClean="0"/>
              <a:t>Turin</a:t>
            </a:r>
            <a:r>
              <a:rPr lang="pt-BR" dirty="0" smtClean="0"/>
              <a:t> (Torino). No início do ano de 1900, os italianos perceberam que vários americanos apreciavam este </a:t>
            </a:r>
            <a:r>
              <a:rPr lang="pt-BR" dirty="0" err="1" smtClean="0"/>
              <a:t>drink</a:t>
            </a:r>
            <a:r>
              <a:rPr lang="pt-BR" dirty="0" smtClean="0"/>
              <a:t>, que fez o </a:t>
            </a:r>
            <a:r>
              <a:rPr lang="pt-BR" dirty="0" err="1" smtClean="0"/>
              <a:t>drink</a:t>
            </a:r>
            <a:r>
              <a:rPr lang="pt-BR" dirty="0" smtClean="0"/>
              <a:t> ficar reconhecido como Americano posteriormente</a:t>
            </a:r>
            <a:endParaRPr lang="pt-BR" dirty="0"/>
          </a:p>
        </p:txBody>
      </p:sp>
      <p:pic>
        <p:nvPicPr>
          <p:cNvPr id="9" name="Espaço Reservado para Conteúdo 8" descr="http://drinkslog.googlepages.com/Drinkslog_Americano.jpg">
            <a:hlinkClick r:id="rId2"/>
          </p:cNvPr>
          <p:cNvPicPr>
            <a:picLocks noGrp="1"/>
          </p:cNvPicPr>
          <p:nvPr>
            <p:ph sz="quarter" idx="2"/>
          </p:nvPr>
        </p:nvPicPr>
        <p:blipFill>
          <a:blip r:embed="rId3" cstate="print"/>
          <a:srcRect/>
          <a:stretch>
            <a:fillRect/>
          </a:stretch>
        </p:blipFill>
        <p:spPr bwMode="auto">
          <a:xfrm>
            <a:off x="0" y="1357299"/>
            <a:ext cx="3667919" cy="3571900"/>
          </a:xfrm>
          <a:prstGeom prst="rect">
            <a:avLst/>
          </a:prstGeom>
          <a:noFill/>
          <a:ln w="9525">
            <a:noFill/>
            <a:miter lim="800000"/>
            <a:headEnd/>
            <a:tailEnd/>
          </a:ln>
        </p:spPr>
      </p:pic>
      <p:sp>
        <p:nvSpPr>
          <p:cNvPr id="8" name="Espaço Reservado para Conteúdo 7"/>
          <p:cNvSpPr>
            <a:spLocks noGrp="1"/>
          </p:cNvSpPr>
          <p:nvPr>
            <p:ph sz="quarter" idx="4"/>
          </p:nvPr>
        </p:nvSpPr>
        <p:spPr>
          <a:xfrm>
            <a:off x="4648730" y="2928934"/>
            <a:ext cx="4288536" cy="2328866"/>
          </a:xfrm>
        </p:spPr>
        <p:txBody>
          <a:bodyPr>
            <a:normAutofit lnSpcReduction="10000"/>
          </a:bodyPr>
          <a:lstStyle/>
          <a:p>
            <a:r>
              <a:rPr lang="pt-BR" b="1" dirty="0" smtClean="0"/>
              <a:t>Ingredientes:</a:t>
            </a:r>
            <a:endParaRPr lang="pt-BR" dirty="0" smtClean="0"/>
          </a:p>
          <a:p>
            <a:pPr>
              <a:buNone/>
            </a:pPr>
            <a:r>
              <a:rPr lang="pt-BR" dirty="0" smtClean="0"/>
              <a:t>     - </a:t>
            </a:r>
            <a:r>
              <a:rPr lang="pt-BR" dirty="0" err="1" smtClean="0"/>
              <a:t>Campari</a:t>
            </a:r>
            <a:r>
              <a:rPr lang="pt-BR" dirty="0" smtClean="0"/>
              <a:t/>
            </a:r>
            <a:br>
              <a:rPr lang="pt-BR" dirty="0" smtClean="0"/>
            </a:br>
            <a:r>
              <a:rPr lang="pt-BR" dirty="0" smtClean="0"/>
              <a:t>- </a:t>
            </a:r>
            <a:r>
              <a:rPr lang="pt-BR" dirty="0" err="1" smtClean="0"/>
              <a:t>Vermouth</a:t>
            </a:r>
            <a:r>
              <a:rPr lang="pt-BR" dirty="0" smtClean="0"/>
              <a:t> Tinto</a:t>
            </a:r>
            <a:br>
              <a:rPr lang="pt-BR" dirty="0" smtClean="0"/>
            </a:br>
            <a:r>
              <a:rPr lang="pt-BR" dirty="0" smtClean="0"/>
              <a:t>- Água Gaseificada (</a:t>
            </a:r>
            <a:r>
              <a:rPr lang="pt-BR" dirty="0" err="1" smtClean="0"/>
              <a:t>Club</a:t>
            </a:r>
            <a:r>
              <a:rPr lang="pt-BR" dirty="0" smtClean="0"/>
              <a:t> Soda)</a:t>
            </a:r>
            <a:br>
              <a:rPr lang="pt-BR" dirty="0" smtClean="0"/>
            </a:br>
            <a:r>
              <a:rPr lang="pt-BR" dirty="0" smtClean="0"/>
              <a:t>- Gelo</a:t>
            </a:r>
          </a:p>
          <a:p>
            <a:endParaRPr lang="pt-B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 Jantar)</a:t>
            </a:r>
            <a:br>
              <a:rPr lang="pt-BR" sz="1800" dirty="0" smtClean="0"/>
            </a:br>
            <a:r>
              <a:rPr lang="pt-BR" sz="1800" b="1" u="sng" dirty="0" smtClean="0"/>
              <a:t>Copo Ideal:</a:t>
            </a:r>
            <a:r>
              <a:rPr lang="pt-BR" sz="1800" dirty="0" smtClean="0"/>
              <a:t> </a:t>
            </a:r>
            <a:r>
              <a:rPr lang="pt-BR" sz="1800" dirty="0" err="1" smtClean="0"/>
              <a:t>Old</a:t>
            </a:r>
            <a:r>
              <a:rPr lang="pt-BR" sz="1800" dirty="0" smtClean="0"/>
              <a:t> </a:t>
            </a:r>
            <a:r>
              <a:rPr lang="pt-BR" sz="1800" dirty="0" err="1" smtClean="0"/>
              <a:t>Fashioned</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rmAutofit/>
          </a:bodyPr>
          <a:lstStyle/>
          <a:p>
            <a:r>
              <a:rPr lang="pt-BR" sz="3200" b="1" dirty="0" err="1" smtClean="0">
                <a:hlinkClick r:id="rId2"/>
              </a:rPr>
              <a:t>French</a:t>
            </a:r>
            <a:r>
              <a:rPr lang="pt-BR" sz="3200" b="1" dirty="0" smtClean="0">
                <a:hlinkClick r:id="rId2"/>
              </a:rPr>
              <a:t> Connection</a:t>
            </a:r>
            <a:endParaRPr lang="pt-BR" sz="3200" dirty="0"/>
          </a:p>
        </p:txBody>
      </p:sp>
      <p:sp>
        <p:nvSpPr>
          <p:cNvPr id="4" name="Espaço Reservado para Texto 3"/>
          <p:cNvSpPr>
            <a:spLocks noGrp="1"/>
          </p:cNvSpPr>
          <p:nvPr>
            <p:ph type="body" sz="half" idx="3"/>
          </p:nvPr>
        </p:nvSpPr>
        <p:spPr>
          <a:xfrm>
            <a:off x="4571999" y="666750"/>
            <a:ext cx="4365267" cy="3119440"/>
          </a:xfrm>
        </p:spPr>
        <p:txBody>
          <a:bodyPr>
            <a:normAutofit fontScale="70000" lnSpcReduction="20000"/>
          </a:bodyPr>
          <a:lstStyle/>
          <a:p>
            <a:r>
              <a:rPr lang="pt-BR" b="1" dirty="0" smtClean="0"/>
              <a:t>Notas:</a:t>
            </a:r>
            <a:endParaRPr lang="pt-BR" dirty="0" smtClean="0"/>
          </a:p>
          <a:p>
            <a:r>
              <a:rPr lang="pt-BR" dirty="0" err="1" smtClean="0"/>
              <a:t>Brandy</a:t>
            </a:r>
            <a:r>
              <a:rPr lang="pt-BR" dirty="0" smtClean="0"/>
              <a:t> é o nome genérico para destilados elaborados a partir de frutas (qualquer fruta). Já o </a:t>
            </a:r>
            <a:r>
              <a:rPr lang="pt-BR" dirty="0" err="1" smtClean="0"/>
              <a:t>Cognac</a:t>
            </a:r>
            <a:r>
              <a:rPr lang="pt-BR" dirty="0" smtClean="0"/>
              <a:t> (palavra que deu origem ao termo conhaque em português), além de ser originário da destilação de vinhos elaborados a partir de uvas brancas, precisa ter origem em </a:t>
            </a:r>
            <a:r>
              <a:rPr lang="pt-BR" dirty="0" err="1" smtClean="0"/>
              <a:t>Cognac</a:t>
            </a:r>
            <a:r>
              <a:rPr lang="pt-BR" dirty="0" smtClean="0"/>
              <a:t>, região a 500 km ao sul de Paris, assim como observar as normas de vinificação, destilação e envelhecimentos previstas na legislação local. Portanto, o correto seria chamarmos os "conhaques" de </a:t>
            </a:r>
            <a:r>
              <a:rPr lang="pt-BR" dirty="0" err="1" smtClean="0"/>
              <a:t>Brandy</a:t>
            </a:r>
            <a:r>
              <a:rPr lang="pt-BR" dirty="0" smtClean="0"/>
              <a:t>.</a:t>
            </a:r>
            <a:br>
              <a:rPr lang="pt-BR" dirty="0" smtClean="0"/>
            </a:br>
            <a:r>
              <a:rPr lang="pt-BR" dirty="0" smtClean="0"/>
              <a:t/>
            </a:r>
            <a:br>
              <a:rPr lang="pt-BR" dirty="0" smtClean="0"/>
            </a:br>
            <a:r>
              <a:rPr lang="pt-BR" dirty="0" smtClean="0"/>
              <a:t>O </a:t>
            </a:r>
            <a:r>
              <a:rPr lang="pt-BR" dirty="0" err="1" smtClean="0"/>
              <a:t>Amaretto</a:t>
            </a:r>
            <a:r>
              <a:rPr lang="pt-BR" dirty="0" smtClean="0"/>
              <a:t> é um licor de origem italiana feito a partir de amêndoas, damasco, mel e outros ingredientes da região. Alguns dizem que o sabor doce é parecido com cereja.</a:t>
            </a:r>
          </a:p>
          <a:p>
            <a:endParaRPr lang="pt-BR" dirty="0"/>
          </a:p>
        </p:txBody>
      </p:sp>
      <p:sp>
        <p:nvSpPr>
          <p:cNvPr id="6" name="Espaço Reservado para Conteúdo 5"/>
          <p:cNvSpPr>
            <a:spLocks noGrp="1"/>
          </p:cNvSpPr>
          <p:nvPr>
            <p:ph sz="quarter" idx="4"/>
          </p:nvPr>
        </p:nvSpPr>
        <p:spPr>
          <a:xfrm>
            <a:off x="4643438" y="3857628"/>
            <a:ext cx="4293828" cy="1400172"/>
          </a:xfrm>
        </p:spPr>
        <p:txBody>
          <a:bodyPr>
            <a:normAutofit fontScale="92500" lnSpcReduction="10000"/>
          </a:bodyPr>
          <a:lstStyle/>
          <a:p>
            <a:r>
              <a:rPr lang="pt-BR" b="1" dirty="0" smtClean="0"/>
              <a:t>Ingredientes:</a:t>
            </a:r>
            <a:endParaRPr lang="pt-BR" dirty="0" smtClean="0"/>
          </a:p>
          <a:p>
            <a:pPr>
              <a:buNone/>
            </a:pPr>
            <a:r>
              <a:rPr lang="pt-BR" dirty="0" smtClean="0"/>
              <a:t>     - </a:t>
            </a:r>
            <a:r>
              <a:rPr lang="pt-BR" dirty="0" err="1" smtClean="0"/>
              <a:t>Cognac</a:t>
            </a:r>
            <a:r>
              <a:rPr lang="pt-BR" dirty="0" smtClean="0"/>
              <a:t> ou </a:t>
            </a:r>
            <a:r>
              <a:rPr lang="pt-BR" dirty="0" err="1" smtClean="0"/>
              <a:t>Brandy</a:t>
            </a:r>
            <a:r>
              <a:rPr lang="pt-BR" dirty="0" smtClean="0"/>
              <a:t>/Conhaque</a:t>
            </a:r>
            <a:br>
              <a:rPr lang="pt-BR" dirty="0" smtClean="0"/>
            </a:br>
            <a:r>
              <a:rPr lang="pt-BR" dirty="0" smtClean="0"/>
              <a:t>- Licor </a:t>
            </a:r>
            <a:r>
              <a:rPr lang="pt-BR" dirty="0" err="1" smtClean="0"/>
              <a:t>Amaretto</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FrenchConnection.jpg">
            <a:hlinkClick r:id="rId3"/>
          </p:cNvPr>
          <p:cNvPicPr>
            <a:picLocks noGrp="1"/>
          </p:cNvPicPr>
          <p:nvPr>
            <p:ph sz="quarter" idx="2"/>
          </p:nvPr>
        </p:nvPicPr>
        <p:blipFill>
          <a:blip r:embed="rId4" cstate="print"/>
          <a:srcRect/>
          <a:stretch>
            <a:fillRect/>
          </a:stretch>
        </p:blipFill>
        <p:spPr bwMode="auto">
          <a:xfrm>
            <a:off x="642910" y="1571612"/>
            <a:ext cx="2974209"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Gibson</a:t>
            </a:r>
            <a:endParaRPr lang="pt-BR" sz="3600" dirty="0"/>
          </a:p>
        </p:txBody>
      </p:sp>
      <p:sp>
        <p:nvSpPr>
          <p:cNvPr id="4" name="Espaço Reservado para Texto 3"/>
          <p:cNvSpPr>
            <a:spLocks noGrp="1"/>
          </p:cNvSpPr>
          <p:nvPr>
            <p:ph type="body" sz="half" idx="3"/>
          </p:nvPr>
        </p:nvSpPr>
        <p:spPr>
          <a:xfrm>
            <a:off x="3929057" y="666750"/>
            <a:ext cx="5008209" cy="1976432"/>
          </a:xfrm>
        </p:spPr>
        <p:txBody>
          <a:bodyPr/>
          <a:lstStyle/>
          <a:p>
            <a:r>
              <a:rPr lang="pt-BR" b="1" dirty="0" smtClean="0"/>
              <a:t>Notas:</a:t>
            </a:r>
            <a:endParaRPr lang="pt-BR" dirty="0" smtClean="0"/>
          </a:p>
          <a:p>
            <a:r>
              <a:rPr lang="pt-BR" dirty="0" smtClean="0"/>
              <a:t>Esse </a:t>
            </a:r>
            <a:r>
              <a:rPr lang="pt-BR" dirty="0" err="1" smtClean="0"/>
              <a:t>drink</a:t>
            </a:r>
            <a:r>
              <a:rPr lang="pt-BR" dirty="0" smtClean="0"/>
              <a:t> é mais uma das variações do clássico Martini, o ícone popular conhecido como o "rei dos </a:t>
            </a:r>
            <a:r>
              <a:rPr lang="pt-BR" dirty="0" err="1" smtClean="0"/>
              <a:t>cocktails</a:t>
            </a:r>
            <a:r>
              <a:rPr lang="pt-BR" dirty="0" smtClean="0"/>
              <a:t>".</a:t>
            </a:r>
          </a:p>
          <a:p>
            <a:endParaRPr lang="pt-BR" dirty="0"/>
          </a:p>
        </p:txBody>
      </p:sp>
      <p:sp>
        <p:nvSpPr>
          <p:cNvPr id="6" name="Espaço Reservado para Conteúdo 5"/>
          <p:cNvSpPr>
            <a:spLocks noGrp="1"/>
          </p:cNvSpPr>
          <p:nvPr>
            <p:ph sz="quarter" idx="4"/>
          </p:nvPr>
        </p:nvSpPr>
        <p:spPr>
          <a:xfrm>
            <a:off x="3929058" y="2500306"/>
            <a:ext cx="5008208" cy="2757494"/>
          </a:xfrm>
        </p:spPr>
        <p:txBody>
          <a:bodyPr>
            <a:normAutofit/>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a:t>
            </a:r>
            <a:r>
              <a:rPr lang="pt-BR" dirty="0" err="1" smtClean="0"/>
              <a:t>Dry</a:t>
            </a:r>
            <a:r>
              <a:rPr lang="pt-BR" dirty="0" smtClean="0"/>
              <a:t> </a:t>
            </a:r>
            <a:r>
              <a:rPr lang="pt-BR" dirty="0" err="1" smtClean="0"/>
              <a:t>Vermouth</a:t>
            </a:r>
            <a:r>
              <a:rPr lang="pt-BR" dirty="0" smtClean="0"/>
              <a:t> (Seco)</a:t>
            </a:r>
            <a:br>
              <a:rPr lang="pt-BR" dirty="0" smtClean="0"/>
            </a:br>
            <a:r>
              <a:rPr lang="pt-BR" dirty="0" smtClean="0"/>
              <a:t>- Cebolinha em conserva</a:t>
            </a:r>
            <a:br>
              <a:rPr lang="pt-BR" dirty="0" smtClean="0"/>
            </a:br>
            <a:r>
              <a:rPr lang="pt-BR" dirty="0" smtClean="0"/>
              <a:t>- Gelo</a:t>
            </a:r>
          </a:p>
          <a:p>
            <a:endParaRPr lang="pt-BR" dirty="0"/>
          </a:p>
        </p:txBody>
      </p:sp>
      <p:pic>
        <p:nvPicPr>
          <p:cNvPr id="7" name="Espaço Reservado para Conteúdo 6" descr="http://drinkslog.googlepages.com/Drinkslog_Gibson.jpg">
            <a:hlinkClick r:id="rId3"/>
          </p:cNvPr>
          <p:cNvPicPr>
            <a:picLocks noGrp="1"/>
          </p:cNvPicPr>
          <p:nvPr>
            <p:ph sz="quarter" idx="2"/>
          </p:nvPr>
        </p:nvPicPr>
        <p:blipFill>
          <a:blip r:embed="rId4" cstate="print"/>
          <a:srcRect/>
          <a:stretch>
            <a:fillRect/>
          </a:stretch>
        </p:blipFill>
        <p:spPr bwMode="auto">
          <a:xfrm>
            <a:off x="428596" y="1500174"/>
            <a:ext cx="3188523"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Gin</a:t>
            </a:r>
            <a:r>
              <a:rPr lang="pt-BR" sz="3600" b="1" dirty="0" smtClean="0">
                <a:hlinkClick r:id="rId2"/>
              </a:rPr>
              <a:t> </a:t>
            </a:r>
            <a:r>
              <a:rPr lang="pt-BR" sz="3600" b="1" dirty="0" err="1" smtClean="0">
                <a:hlinkClick r:id="rId2"/>
              </a:rPr>
              <a:t>Fizz</a:t>
            </a:r>
            <a:endParaRPr lang="pt-BR" sz="3600" dirty="0"/>
          </a:p>
        </p:txBody>
      </p:sp>
      <p:sp>
        <p:nvSpPr>
          <p:cNvPr id="4" name="Espaço Reservado para Texto 3"/>
          <p:cNvSpPr>
            <a:spLocks noGrp="1"/>
          </p:cNvSpPr>
          <p:nvPr>
            <p:ph type="body" sz="half" idx="3"/>
          </p:nvPr>
        </p:nvSpPr>
        <p:spPr>
          <a:xfrm>
            <a:off x="3857621" y="666750"/>
            <a:ext cx="5079646" cy="2762250"/>
          </a:xfrm>
        </p:spPr>
        <p:txBody>
          <a:bodyPr>
            <a:normAutofit fontScale="85000" lnSpcReduction="10000"/>
          </a:bodyPr>
          <a:lstStyle/>
          <a:p>
            <a:r>
              <a:rPr lang="pt-BR" b="1" dirty="0" smtClean="0"/>
              <a:t>Histórico:</a:t>
            </a:r>
            <a:endParaRPr lang="pt-BR" dirty="0" smtClean="0"/>
          </a:p>
          <a:p>
            <a:r>
              <a:rPr lang="pt-BR" dirty="0" smtClean="0"/>
              <a:t>O </a:t>
            </a:r>
            <a:r>
              <a:rPr lang="pt-BR" dirty="0" err="1" smtClean="0"/>
              <a:t>Fizz</a:t>
            </a:r>
            <a:r>
              <a:rPr lang="pt-BR" dirty="0" smtClean="0"/>
              <a:t> é uma família tradicional de mistura de bebidas. É uma variação da família mais antiga, os </a:t>
            </a:r>
            <a:r>
              <a:rPr lang="pt-BR" dirty="0" err="1" smtClean="0"/>
              <a:t>Sours</a:t>
            </a:r>
            <a:r>
              <a:rPr lang="pt-BR" dirty="0" smtClean="0"/>
              <a:t>. As características que definem essa família são um suco ácido (geralmente limão galego ou limão </a:t>
            </a:r>
            <a:r>
              <a:rPr lang="pt-BR" dirty="0" err="1" smtClean="0"/>
              <a:t>taiti</a:t>
            </a:r>
            <a:r>
              <a:rPr lang="pt-BR" dirty="0" smtClean="0"/>
              <a:t>) e água gaseificada (</a:t>
            </a:r>
            <a:r>
              <a:rPr lang="pt-BR" dirty="0" err="1" smtClean="0"/>
              <a:t>club</a:t>
            </a:r>
            <a:r>
              <a:rPr lang="pt-BR" dirty="0" smtClean="0"/>
              <a:t> soda).</a:t>
            </a:r>
            <a:br>
              <a:rPr lang="pt-BR" dirty="0" smtClean="0"/>
            </a:br>
            <a:r>
              <a:rPr lang="pt-BR" dirty="0" smtClean="0"/>
              <a:t/>
            </a:r>
            <a:br>
              <a:rPr lang="pt-BR" dirty="0" smtClean="0"/>
            </a:br>
            <a:r>
              <a:rPr lang="pt-BR" dirty="0" smtClean="0"/>
              <a:t>O </a:t>
            </a:r>
            <a:r>
              <a:rPr lang="pt-BR" dirty="0" err="1" smtClean="0"/>
              <a:t>Gin</a:t>
            </a:r>
            <a:r>
              <a:rPr lang="pt-BR" dirty="0" smtClean="0"/>
              <a:t> </a:t>
            </a:r>
            <a:r>
              <a:rPr lang="pt-BR" dirty="0" err="1" smtClean="0"/>
              <a:t>Fizz</a:t>
            </a:r>
            <a:r>
              <a:rPr lang="pt-BR" dirty="0" smtClean="0"/>
              <a:t> é o coquetel mais conhecido da família </a:t>
            </a:r>
            <a:r>
              <a:rPr lang="pt-BR" dirty="0" err="1" smtClean="0"/>
              <a:t>Fizz</a:t>
            </a:r>
            <a:r>
              <a:rPr lang="pt-BR" dirty="0" smtClean="0"/>
              <a:t>. Existem algumas variantes do </a:t>
            </a:r>
            <a:r>
              <a:rPr lang="pt-BR" dirty="0" err="1" smtClean="0"/>
              <a:t>Gin</a:t>
            </a:r>
            <a:r>
              <a:rPr lang="pt-BR" dirty="0" smtClean="0"/>
              <a:t> </a:t>
            </a:r>
            <a:r>
              <a:rPr lang="pt-BR" dirty="0" err="1" smtClean="0"/>
              <a:t>Fizz</a:t>
            </a:r>
            <a:r>
              <a:rPr lang="pt-BR" dirty="0" smtClean="0"/>
              <a:t> como o </a:t>
            </a:r>
            <a:r>
              <a:rPr lang="pt-BR" dirty="0" err="1" smtClean="0"/>
              <a:t>Silver</a:t>
            </a:r>
            <a:r>
              <a:rPr lang="pt-BR" dirty="0" smtClean="0"/>
              <a:t> </a:t>
            </a:r>
            <a:r>
              <a:rPr lang="pt-BR" dirty="0" err="1" smtClean="0"/>
              <a:t>Fizz</a:t>
            </a:r>
            <a:r>
              <a:rPr lang="pt-BR" dirty="0" smtClean="0"/>
              <a:t> (adiciona-se um ovo branco no </a:t>
            </a:r>
            <a:r>
              <a:rPr lang="pt-BR" dirty="0" err="1" smtClean="0"/>
              <a:t>drink</a:t>
            </a:r>
            <a:r>
              <a:rPr lang="pt-BR" dirty="0" smtClean="0"/>
              <a:t>), o </a:t>
            </a:r>
            <a:r>
              <a:rPr lang="pt-BR" dirty="0" err="1" smtClean="0"/>
              <a:t>Golden</a:t>
            </a:r>
            <a:r>
              <a:rPr lang="pt-BR" dirty="0" smtClean="0"/>
              <a:t> </a:t>
            </a:r>
            <a:r>
              <a:rPr lang="pt-BR" dirty="0" err="1" smtClean="0"/>
              <a:t>Fizz</a:t>
            </a:r>
            <a:r>
              <a:rPr lang="pt-BR" dirty="0" smtClean="0"/>
              <a:t> (adiciona-se um ovo caipira) e o Green </a:t>
            </a:r>
            <a:r>
              <a:rPr lang="pt-BR" dirty="0" err="1" smtClean="0"/>
              <a:t>Fizz</a:t>
            </a:r>
            <a:r>
              <a:rPr lang="pt-BR" dirty="0" smtClean="0"/>
              <a:t> (adiciona-se um </a:t>
            </a:r>
            <a:r>
              <a:rPr lang="pt-BR" dirty="0" err="1" smtClean="0"/>
              <a:t>dash</a:t>
            </a:r>
            <a:r>
              <a:rPr lang="pt-BR" dirty="0" smtClean="0"/>
              <a:t> de licor de menta).</a:t>
            </a:r>
          </a:p>
          <a:p>
            <a:endParaRPr lang="pt-BR" dirty="0"/>
          </a:p>
        </p:txBody>
      </p:sp>
      <p:sp>
        <p:nvSpPr>
          <p:cNvPr id="6" name="Espaço Reservado para Conteúdo 5"/>
          <p:cNvSpPr>
            <a:spLocks noGrp="1"/>
          </p:cNvSpPr>
          <p:nvPr>
            <p:ph sz="quarter" idx="4"/>
          </p:nvPr>
        </p:nvSpPr>
        <p:spPr>
          <a:xfrm>
            <a:off x="3857620" y="3357562"/>
            <a:ext cx="5079646" cy="2500330"/>
          </a:xfrm>
        </p:spPr>
        <p:txBody>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Suco de Limão</a:t>
            </a:r>
            <a:br>
              <a:rPr lang="pt-BR" dirty="0" smtClean="0"/>
            </a:br>
            <a:r>
              <a:rPr lang="pt-BR" dirty="0" smtClean="0"/>
              <a:t>- 10 ml de </a:t>
            </a:r>
            <a:r>
              <a:rPr lang="pt-BR" dirty="0" err="1" smtClean="0"/>
              <a:t>Gomme</a:t>
            </a:r>
            <a:r>
              <a:rPr lang="pt-BR" dirty="0" smtClean="0"/>
              <a:t> </a:t>
            </a:r>
            <a:r>
              <a:rPr lang="pt-BR" dirty="0" err="1" smtClean="0"/>
              <a:t>Syrup</a:t>
            </a:r>
            <a:r>
              <a:rPr lang="pt-BR" dirty="0" smtClean="0"/>
              <a:t> ou 1 colher de açúcar</a:t>
            </a:r>
            <a:br>
              <a:rPr lang="pt-BR" dirty="0" smtClean="0"/>
            </a:br>
            <a:r>
              <a:rPr lang="pt-BR" dirty="0" smtClean="0"/>
              <a:t>- </a:t>
            </a:r>
            <a:r>
              <a:rPr lang="pt-BR" dirty="0" err="1" smtClean="0"/>
              <a:t>Club</a:t>
            </a:r>
            <a:r>
              <a:rPr lang="pt-BR" dirty="0" smtClean="0"/>
              <a:t> Soda</a:t>
            </a:r>
          </a:p>
        </p:txBody>
      </p:sp>
      <p:pic>
        <p:nvPicPr>
          <p:cNvPr id="7" name="Espaço Reservado para Conteúdo 6" descr="http://drinkslog.googlepages.com/Drinkslog_GinFizz.jpg">
            <a:hlinkClick r:id="rId3"/>
          </p:cNvPr>
          <p:cNvPicPr>
            <a:picLocks noGrp="1"/>
          </p:cNvPicPr>
          <p:nvPr>
            <p:ph sz="quarter" idx="2"/>
          </p:nvPr>
        </p:nvPicPr>
        <p:blipFill>
          <a:blip r:embed="rId4" cstate="print"/>
          <a:srcRect/>
          <a:stretch>
            <a:fillRect/>
          </a:stretch>
        </p:blipFill>
        <p:spPr bwMode="auto">
          <a:xfrm>
            <a:off x="571473" y="1643050"/>
            <a:ext cx="2964684" cy="3571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 Jantar)</a:t>
            </a:r>
            <a:br>
              <a:rPr lang="pt-BR" sz="1800" dirty="0" smtClean="0"/>
            </a:br>
            <a:r>
              <a:rPr lang="pt-BR" sz="1800" b="1" u="sng" dirty="0" smtClean="0"/>
              <a:t>Copo Ideal:</a:t>
            </a:r>
            <a:r>
              <a:rPr lang="pt-BR" sz="1800" dirty="0" smtClean="0"/>
              <a:t> </a:t>
            </a:r>
            <a:r>
              <a:rPr lang="pt-BR" sz="1800" dirty="0" err="1" smtClean="0"/>
              <a:t>Old</a:t>
            </a:r>
            <a:r>
              <a:rPr lang="pt-BR" sz="1800" dirty="0" smtClean="0"/>
              <a:t> </a:t>
            </a:r>
            <a:r>
              <a:rPr lang="pt-BR" sz="1800" dirty="0" err="1" smtClean="0"/>
              <a:t>Fashioned</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God</a:t>
            </a:r>
            <a:r>
              <a:rPr lang="pt-BR" sz="3600" b="1" dirty="0" smtClean="0">
                <a:hlinkClick r:id="rId2"/>
              </a:rPr>
              <a:t> </a:t>
            </a:r>
            <a:r>
              <a:rPr lang="pt-BR" sz="3600" b="1" dirty="0" err="1" smtClean="0">
                <a:hlinkClick r:id="rId2"/>
              </a:rPr>
              <a:t>Father</a:t>
            </a:r>
            <a:endParaRPr lang="pt-BR" sz="3600" dirty="0"/>
          </a:p>
        </p:txBody>
      </p:sp>
      <p:sp>
        <p:nvSpPr>
          <p:cNvPr id="4" name="Espaço Reservado para Texto 3"/>
          <p:cNvSpPr>
            <a:spLocks noGrp="1"/>
          </p:cNvSpPr>
          <p:nvPr>
            <p:ph type="body" sz="half" idx="3"/>
          </p:nvPr>
        </p:nvSpPr>
        <p:spPr>
          <a:xfrm>
            <a:off x="4143373" y="666750"/>
            <a:ext cx="4793894" cy="2476498"/>
          </a:xfrm>
        </p:spPr>
        <p:txBody>
          <a:bodyPr/>
          <a:lstStyle/>
          <a:p>
            <a:r>
              <a:rPr lang="pt-BR" b="1" dirty="0" smtClean="0"/>
              <a:t>Notas:</a:t>
            </a:r>
            <a:endParaRPr lang="pt-BR" dirty="0" smtClean="0"/>
          </a:p>
          <a:p>
            <a:r>
              <a:rPr lang="pt-BR" dirty="0" smtClean="0"/>
              <a:t>O </a:t>
            </a:r>
            <a:r>
              <a:rPr lang="pt-BR" dirty="0" err="1" smtClean="0"/>
              <a:t>Amaretto</a:t>
            </a:r>
            <a:r>
              <a:rPr lang="pt-BR" dirty="0" smtClean="0"/>
              <a:t> é um licor de origem italiana feito a partir de amêndoas, damasco, mel e outros ingredientes da região. Alguns dizem que o sabor doce é parecido com cereja.</a:t>
            </a:r>
          </a:p>
        </p:txBody>
      </p:sp>
      <p:sp>
        <p:nvSpPr>
          <p:cNvPr id="6" name="Espaço Reservado para Conteúdo 5"/>
          <p:cNvSpPr>
            <a:spLocks noGrp="1"/>
          </p:cNvSpPr>
          <p:nvPr>
            <p:ph sz="quarter" idx="4"/>
          </p:nvPr>
        </p:nvSpPr>
        <p:spPr>
          <a:xfrm>
            <a:off x="4143372" y="3214686"/>
            <a:ext cx="4793894" cy="2043114"/>
          </a:xfrm>
        </p:spPr>
        <p:txBody>
          <a:bodyPr/>
          <a:lstStyle/>
          <a:p>
            <a:r>
              <a:rPr lang="pt-BR" b="1" dirty="0" smtClean="0"/>
              <a:t>Ingredientes:</a:t>
            </a:r>
            <a:endParaRPr lang="pt-BR" dirty="0" smtClean="0"/>
          </a:p>
          <a:p>
            <a:pPr>
              <a:buNone/>
            </a:pPr>
            <a:r>
              <a:rPr lang="pt-BR" dirty="0" smtClean="0"/>
              <a:t>     - Scotch Whisky</a:t>
            </a:r>
            <a:br>
              <a:rPr lang="pt-BR" dirty="0" smtClean="0"/>
            </a:br>
            <a:r>
              <a:rPr lang="pt-BR" dirty="0" smtClean="0"/>
              <a:t>- Licor </a:t>
            </a:r>
            <a:r>
              <a:rPr lang="pt-BR" dirty="0" err="1" smtClean="0"/>
              <a:t>Amaretto</a:t>
            </a:r>
            <a:r>
              <a:rPr lang="pt-BR" dirty="0" smtClean="0"/>
              <a:t/>
            </a:r>
            <a:br>
              <a:rPr lang="pt-BR" dirty="0" smtClean="0"/>
            </a:br>
            <a:r>
              <a:rPr lang="pt-BR" dirty="0" smtClean="0"/>
              <a:t>- Gelo</a:t>
            </a:r>
          </a:p>
        </p:txBody>
      </p:sp>
      <p:pic>
        <p:nvPicPr>
          <p:cNvPr id="7" name="Espaço Reservado para Conteúdo 6" descr="http://drinkslog.googlepages.com/Drinkslog_GodFather.jpg">
            <a:hlinkClick r:id="rId3"/>
          </p:cNvPr>
          <p:cNvPicPr>
            <a:picLocks noGrp="1"/>
          </p:cNvPicPr>
          <p:nvPr>
            <p:ph sz="quarter" idx="2"/>
          </p:nvPr>
        </p:nvPicPr>
        <p:blipFill>
          <a:blip r:embed="rId4" cstate="print"/>
          <a:srcRect/>
          <a:stretch>
            <a:fillRect/>
          </a:stretch>
        </p:blipFill>
        <p:spPr bwMode="auto">
          <a:xfrm>
            <a:off x="500034" y="1500174"/>
            <a:ext cx="3117085"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 Jantar)</a:t>
            </a:r>
            <a:br>
              <a:rPr lang="pt-BR" sz="1800" dirty="0" smtClean="0"/>
            </a:br>
            <a:r>
              <a:rPr lang="pt-BR" sz="1800" b="1" u="sng" dirty="0" smtClean="0"/>
              <a:t>Copo Ideal:</a:t>
            </a:r>
            <a:r>
              <a:rPr lang="pt-BR" sz="1800" dirty="0" smtClean="0"/>
              <a:t> </a:t>
            </a:r>
            <a:r>
              <a:rPr lang="pt-BR" sz="1800" dirty="0" err="1" smtClean="0"/>
              <a:t>Old</a:t>
            </a:r>
            <a:r>
              <a:rPr lang="pt-BR" sz="1800" dirty="0" smtClean="0"/>
              <a:t> </a:t>
            </a:r>
            <a:r>
              <a:rPr lang="pt-BR" sz="1800" dirty="0" err="1" smtClean="0"/>
              <a:t>Fashioned</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God</a:t>
            </a:r>
            <a:r>
              <a:rPr lang="pt-BR" sz="3600" b="1" dirty="0" smtClean="0">
                <a:hlinkClick r:id="rId2"/>
              </a:rPr>
              <a:t> </a:t>
            </a:r>
            <a:r>
              <a:rPr lang="pt-BR" sz="3600" b="1" dirty="0" err="1" smtClean="0">
                <a:hlinkClick r:id="rId2"/>
              </a:rPr>
              <a:t>Mother</a:t>
            </a:r>
            <a:endParaRPr lang="pt-BR" sz="3600" dirty="0"/>
          </a:p>
        </p:txBody>
      </p:sp>
      <p:sp>
        <p:nvSpPr>
          <p:cNvPr id="4" name="Espaço Reservado para Texto 3"/>
          <p:cNvSpPr>
            <a:spLocks noGrp="1"/>
          </p:cNvSpPr>
          <p:nvPr>
            <p:ph type="body" sz="half" idx="3"/>
          </p:nvPr>
        </p:nvSpPr>
        <p:spPr>
          <a:xfrm>
            <a:off x="3786183" y="666750"/>
            <a:ext cx="5151084" cy="1904994"/>
          </a:xfrm>
        </p:spPr>
        <p:txBody>
          <a:bodyPr/>
          <a:lstStyle/>
          <a:p>
            <a:r>
              <a:rPr lang="pt-BR" b="1" dirty="0" smtClean="0"/>
              <a:t>Notas:</a:t>
            </a:r>
            <a:endParaRPr lang="pt-BR" dirty="0" smtClean="0"/>
          </a:p>
          <a:p>
            <a:r>
              <a:rPr lang="pt-BR" dirty="0" smtClean="0"/>
              <a:t>O </a:t>
            </a:r>
            <a:r>
              <a:rPr lang="pt-BR" dirty="0" err="1" smtClean="0"/>
              <a:t>Amaretto</a:t>
            </a:r>
            <a:r>
              <a:rPr lang="pt-BR" dirty="0" smtClean="0"/>
              <a:t> é um licor de origem italiana feito a partir de amêndoas, damasco, mel e outros ingredientes da região. Alguns dizem que o sabor doce é parecido com cereja.</a:t>
            </a:r>
          </a:p>
        </p:txBody>
      </p:sp>
      <p:sp>
        <p:nvSpPr>
          <p:cNvPr id="6" name="Espaço Reservado para Conteúdo 5"/>
          <p:cNvSpPr>
            <a:spLocks noGrp="1"/>
          </p:cNvSpPr>
          <p:nvPr>
            <p:ph sz="quarter" idx="4"/>
          </p:nvPr>
        </p:nvSpPr>
        <p:spPr>
          <a:xfrm>
            <a:off x="3786182" y="2714620"/>
            <a:ext cx="5151084" cy="2543180"/>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Licor </a:t>
            </a:r>
            <a:r>
              <a:rPr lang="pt-BR" dirty="0" err="1" smtClean="0"/>
              <a:t>Amaretto</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GodMother.jpg">
            <a:hlinkClick r:id="rId3"/>
          </p:cNvPr>
          <p:cNvPicPr>
            <a:picLocks noGrp="1"/>
          </p:cNvPicPr>
          <p:nvPr>
            <p:ph sz="quarter" idx="2"/>
          </p:nvPr>
        </p:nvPicPr>
        <p:blipFill>
          <a:blip r:embed="rId4" cstate="print"/>
          <a:srcRect/>
          <a:stretch>
            <a:fillRect/>
          </a:stretch>
        </p:blipFill>
        <p:spPr bwMode="auto">
          <a:xfrm>
            <a:off x="357158" y="1428736"/>
            <a:ext cx="3259961" cy="38576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 Jantar)</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Golden</a:t>
            </a:r>
            <a:r>
              <a:rPr lang="pt-BR" sz="3600" b="1" dirty="0" smtClean="0">
                <a:hlinkClick r:id="rId2"/>
              </a:rPr>
              <a:t> </a:t>
            </a:r>
            <a:r>
              <a:rPr lang="pt-BR" sz="3600" b="1" dirty="0" err="1" smtClean="0">
                <a:hlinkClick r:id="rId2"/>
              </a:rPr>
              <a:t>Cadillac</a:t>
            </a:r>
            <a:r>
              <a:rPr lang="pt-BR" sz="3600" b="1" dirty="0" smtClean="0"/>
              <a:t> </a:t>
            </a:r>
            <a:endParaRPr lang="pt-BR" sz="3600" dirty="0" smtClean="0"/>
          </a:p>
        </p:txBody>
      </p:sp>
      <p:sp>
        <p:nvSpPr>
          <p:cNvPr id="4" name="Espaço Reservado para Texto 3"/>
          <p:cNvSpPr>
            <a:spLocks noGrp="1"/>
          </p:cNvSpPr>
          <p:nvPr>
            <p:ph type="body" sz="half" idx="3"/>
          </p:nvPr>
        </p:nvSpPr>
        <p:spPr>
          <a:xfrm>
            <a:off x="4357687" y="666750"/>
            <a:ext cx="4579580" cy="904862"/>
          </a:xfrm>
        </p:spPr>
        <p:txBody>
          <a:bodyPr/>
          <a:lstStyle/>
          <a:p>
            <a:endParaRPr lang="pt-BR" dirty="0"/>
          </a:p>
        </p:txBody>
      </p:sp>
      <p:sp>
        <p:nvSpPr>
          <p:cNvPr id="6" name="Espaço Reservado para Conteúdo 5"/>
          <p:cNvSpPr>
            <a:spLocks noGrp="1"/>
          </p:cNvSpPr>
          <p:nvPr>
            <p:ph sz="quarter" idx="4"/>
          </p:nvPr>
        </p:nvSpPr>
        <p:spPr>
          <a:xfrm>
            <a:off x="4357686" y="2143116"/>
            <a:ext cx="4579580" cy="3114684"/>
          </a:xfrm>
        </p:spPr>
        <p:txBody>
          <a:bodyPr>
            <a:normAutofit/>
          </a:bodyPr>
          <a:lstStyle/>
          <a:p>
            <a:r>
              <a:rPr lang="pt-BR" b="1" dirty="0" smtClean="0"/>
              <a:t>Ingredientes:</a:t>
            </a:r>
            <a:endParaRPr lang="pt-BR" dirty="0" smtClean="0"/>
          </a:p>
          <a:p>
            <a:pPr>
              <a:buNone/>
            </a:pPr>
            <a:r>
              <a:rPr lang="pt-BR" dirty="0" smtClean="0"/>
              <a:t>     - Licor Galliano</a:t>
            </a:r>
            <a:br>
              <a:rPr lang="pt-BR" dirty="0" smtClean="0"/>
            </a:br>
            <a:r>
              <a:rPr lang="pt-BR" dirty="0" smtClean="0"/>
              <a:t>- Creme de Cacau (Branco)</a:t>
            </a:r>
            <a:br>
              <a:rPr lang="pt-BR" dirty="0" smtClean="0"/>
            </a:br>
            <a:r>
              <a:rPr lang="pt-BR" dirty="0" smtClean="0"/>
              <a:t>- Creme de Leite</a:t>
            </a:r>
            <a:br>
              <a:rPr lang="pt-BR" dirty="0" smtClean="0"/>
            </a:br>
            <a:r>
              <a:rPr lang="pt-BR" dirty="0" smtClean="0"/>
              <a:t>- Gelo</a:t>
            </a:r>
          </a:p>
          <a:p>
            <a:endParaRPr lang="pt-BR" dirty="0"/>
          </a:p>
        </p:txBody>
      </p:sp>
      <p:pic>
        <p:nvPicPr>
          <p:cNvPr id="7" name="Espaço Reservado para Conteúdo 6" descr="http://drinkslog.googlepages.com/Drinkslog_GoldenCadillac.jpg">
            <a:hlinkClick r:id="rId3"/>
          </p:cNvPr>
          <p:cNvPicPr>
            <a:picLocks noGrp="1"/>
          </p:cNvPicPr>
          <p:nvPr>
            <p:ph sz="quarter" idx="2"/>
          </p:nvPr>
        </p:nvPicPr>
        <p:blipFill>
          <a:blip r:embed="rId4" cstate="print"/>
          <a:srcRect/>
          <a:stretch>
            <a:fillRect/>
          </a:stretch>
        </p:blipFill>
        <p:spPr bwMode="auto">
          <a:xfrm>
            <a:off x="500034" y="1643050"/>
            <a:ext cx="3117085" cy="3571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 Jantar)</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Golden</a:t>
            </a:r>
            <a:r>
              <a:rPr lang="pt-BR" sz="3600" b="1" dirty="0" smtClean="0">
                <a:hlinkClick r:id="rId2"/>
              </a:rPr>
              <a:t> </a:t>
            </a:r>
            <a:r>
              <a:rPr lang="pt-BR" sz="3600" b="1" dirty="0" err="1" smtClean="0">
                <a:hlinkClick r:id="rId2"/>
              </a:rPr>
              <a:t>Dream</a:t>
            </a:r>
            <a:endParaRPr lang="pt-BR" sz="3600" dirty="0"/>
          </a:p>
        </p:txBody>
      </p:sp>
      <p:sp>
        <p:nvSpPr>
          <p:cNvPr id="4" name="Espaço Reservado para Texto 3"/>
          <p:cNvSpPr>
            <a:spLocks noGrp="1"/>
          </p:cNvSpPr>
          <p:nvPr>
            <p:ph type="body" sz="half" idx="3"/>
          </p:nvPr>
        </p:nvSpPr>
        <p:spPr>
          <a:xfrm>
            <a:off x="4143373" y="666750"/>
            <a:ext cx="4793894" cy="2262184"/>
          </a:xfrm>
        </p:spPr>
        <p:txBody>
          <a:bodyPr>
            <a:normAutofit fontScale="85000" lnSpcReduction="10000"/>
          </a:bodyPr>
          <a:lstStyle/>
          <a:p>
            <a:r>
              <a:rPr lang="pt-BR" b="1" dirty="0" smtClean="0"/>
              <a:t>Notas:</a:t>
            </a:r>
            <a:endParaRPr lang="pt-BR" dirty="0" smtClean="0"/>
          </a:p>
          <a:p>
            <a:r>
              <a:rPr lang="pt-BR" dirty="0" smtClean="0"/>
              <a:t>O </a:t>
            </a:r>
            <a:r>
              <a:rPr lang="pt-BR" dirty="0" err="1" smtClean="0"/>
              <a:t>Cointreau</a:t>
            </a:r>
            <a:r>
              <a:rPr lang="pt-BR" dirty="0" smtClean="0"/>
              <a:t> é uma marca de um licor Triple </a:t>
            </a:r>
            <a:r>
              <a:rPr lang="pt-BR" dirty="0" err="1" smtClean="0"/>
              <a:t>Sec</a:t>
            </a:r>
            <a:r>
              <a:rPr lang="pt-BR" dirty="0" smtClean="0"/>
              <a:t> produzido em </a:t>
            </a:r>
            <a:r>
              <a:rPr lang="pt-BR" dirty="0" err="1" smtClean="0"/>
              <a:t>Saint-Barthélemy-d'Anjou</a:t>
            </a:r>
            <a:r>
              <a:rPr lang="pt-BR" dirty="0" smtClean="0"/>
              <a:t>, um subúrbio de </a:t>
            </a:r>
            <a:r>
              <a:rPr lang="pt-BR" dirty="0" err="1" smtClean="0"/>
              <a:t>Angers</a:t>
            </a:r>
            <a:r>
              <a:rPr lang="pt-BR" dirty="0" smtClean="0"/>
              <a:t>, França. É um licor fino elaborado a partir de um </a:t>
            </a:r>
            <a:r>
              <a:rPr lang="pt-BR" dirty="0" err="1" smtClean="0"/>
              <a:t>blend</a:t>
            </a:r>
            <a:r>
              <a:rPr lang="pt-BR" dirty="0" smtClean="0"/>
              <a:t> único de cascas de laranjas doces e amargas em um processo controlado. Produto de reconhecimento mundial, se trata de uma bebida cristalina e transparente, com ricos aromas e sabor aveludado.</a:t>
            </a:r>
          </a:p>
        </p:txBody>
      </p:sp>
      <p:sp>
        <p:nvSpPr>
          <p:cNvPr id="6" name="Espaço Reservado para Conteúdo 5"/>
          <p:cNvSpPr>
            <a:spLocks noGrp="1"/>
          </p:cNvSpPr>
          <p:nvPr>
            <p:ph sz="quarter" idx="4"/>
          </p:nvPr>
        </p:nvSpPr>
        <p:spPr>
          <a:xfrm>
            <a:off x="4143372" y="3071810"/>
            <a:ext cx="4793894" cy="2185990"/>
          </a:xfrm>
        </p:spPr>
        <p:txBody>
          <a:bodyPr>
            <a:normAutofit lnSpcReduction="10000"/>
          </a:bodyPr>
          <a:lstStyle/>
          <a:p>
            <a:r>
              <a:rPr lang="pt-BR" b="1" dirty="0" smtClean="0"/>
              <a:t>Ingredientes:</a:t>
            </a:r>
            <a:endParaRPr lang="pt-BR" dirty="0" smtClean="0"/>
          </a:p>
          <a:p>
            <a:pPr>
              <a:buNone/>
            </a:pPr>
            <a:r>
              <a:rPr lang="pt-BR" dirty="0" smtClean="0"/>
              <a:t>     - Licor Galliano</a:t>
            </a:r>
            <a:br>
              <a:rPr lang="pt-BR" dirty="0" smtClean="0"/>
            </a:br>
            <a:r>
              <a:rPr lang="pt-BR" dirty="0" smtClean="0"/>
              <a:t>- </a:t>
            </a:r>
            <a:r>
              <a:rPr lang="pt-BR" dirty="0" err="1" smtClean="0"/>
              <a:t>Cointreau</a:t>
            </a:r>
            <a:r>
              <a:rPr lang="pt-BR" dirty="0" smtClean="0"/>
              <a:t> (</a:t>
            </a:r>
            <a:r>
              <a:rPr lang="pt-BR" dirty="0" err="1" smtClean="0"/>
              <a:t>Triple-Sec</a:t>
            </a:r>
            <a:r>
              <a:rPr lang="pt-BR" dirty="0" smtClean="0"/>
              <a:t>)</a:t>
            </a:r>
            <a:br>
              <a:rPr lang="pt-BR" dirty="0" smtClean="0"/>
            </a:br>
            <a:r>
              <a:rPr lang="pt-BR" dirty="0" smtClean="0"/>
              <a:t>- de Suco de Laranja</a:t>
            </a:r>
            <a:br>
              <a:rPr lang="pt-BR" dirty="0" smtClean="0"/>
            </a:br>
            <a:r>
              <a:rPr lang="pt-BR" dirty="0" smtClean="0"/>
              <a:t>- Creme de Leite</a:t>
            </a:r>
            <a:br>
              <a:rPr lang="pt-BR" dirty="0" smtClean="0"/>
            </a:br>
            <a:r>
              <a:rPr lang="pt-BR" dirty="0" smtClean="0"/>
              <a:t>- Gelo</a:t>
            </a:r>
          </a:p>
          <a:p>
            <a:endParaRPr lang="pt-BR" dirty="0"/>
          </a:p>
        </p:txBody>
      </p:sp>
      <p:pic>
        <p:nvPicPr>
          <p:cNvPr id="7" name="Espaço Reservado para Conteúdo 6" descr="http://drinkslog.googlepages.com/Drinkslog_GoldenDream.jpg">
            <a:hlinkClick r:id="rId3"/>
          </p:cNvPr>
          <p:cNvPicPr>
            <a:picLocks noGrp="1"/>
          </p:cNvPicPr>
          <p:nvPr>
            <p:ph sz="quarter" idx="2"/>
          </p:nvPr>
        </p:nvPicPr>
        <p:blipFill>
          <a:blip r:embed="rId4" cstate="print"/>
          <a:srcRect/>
          <a:stretch>
            <a:fillRect/>
          </a:stretch>
        </p:blipFill>
        <p:spPr bwMode="auto">
          <a:xfrm>
            <a:off x="571472" y="1571612"/>
            <a:ext cx="3045647"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 Jantar)</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Grasshopper</a:t>
            </a:r>
            <a:endParaRPr lang="pt-BR" sz="3600" dirty="0"/>
          </a:p>
        </p:txBody>
      </p:sp>
      <p:sp>
        <p:nvSpPr>
          <p:cNvPr id="4" name="Espaço Reservado para Texto 3"/>
          <p:cNvSpPr>
            <a:spLocks noGrp="1"/>
          </p:cNvSpPr>
          <p:nvPr>
            <p:ph type="body" sz="half" idx="3"/>
          </p:nvPr>
        </p:nvSpPr>
        <p:spPr>
          <a:xfrm>
            <a:off x="4645025" y="666750"/>
            <a:ext cx="4292241" cy="904862"/>
          </a:xfrm>
        </p:spPr>
        <p:txBody>
          <a:bodyPr/>
          <a:lstStyle/>
          <a:p>
            <a:endParaRPr lang="pt-BR" dirty="0"/>
          </a:p>
        </p:txBody>
      </p:sp>
      <p:sp>
        <p:nvSpPr>
          <p:cNvPr id="6" name="Espaço Reservado para Conteúdo 5"/>
          <p:cNvSpPr>
            <a:spLocks noGrp="1"/>
          </p:cNvSpPr>
          <p:nvPr>
            <p:ph sz="quarter" idx="4"/>
          </p:nvPr>
        </p:nvSpPr>
        <p:spPr>
          <a:xfrm>
            <a:off x="4429124" y="2000240"/>
            <a:ext cx="4508142" cy="3257560"/>
          </a:xfrm>
        </p:spPr>
        <p:txBody>
          <a:bodyPr>
            <a:normAutofit/>
          </a:bodyPr>
          <a:lstStyle/>
          <a:p>
            <a:r>
              <a:rPr lang="pt-BR" b="1" dirty="0" smtClean="0"/>
              <a:t>Ingredientes:</a:t>
            </a:r>
            <a:endParaRPr lang="pt-BR" dirty="0" smtClean="0"/>
          </a:p>
          <a:p>
            <a:pPr>
              <a:buNone/>
            </a:pPr>
            <a:r>
              <a:rPr lang="pt-BR" dirty="0" smtClean="0"/>
              <a:t>     - Creme de Menta</a:t>
            </a:r>
            <a:br>
              <a:rPr lang="pt-BR" dirty="0" smtClean="0"/>
            </a:br>
            <a:r>
              <a:rPr lang="pt-BR" dirty="0" smtClean="0"/>
              <a:t>- Creme de Cacau (Branco)</a:t>
            </a:r>
            <a:br>
              <a:rPr lang="pt-BR" dirty="0" smtClean="0"/>
            </a:br>
            <a:r>
              <a:rPr lang="pt-BR" dirty="0" smtClean="0"/>
              <a:t>- Creme de Leite</a:t>
            </a:r>
            <a:br>
              <a:rPr lang="pt-BR" dirty="0" smtClean="0"/>
            </a:br>
            <a:r>
              <a:rPr lang="pt-BR" dirty="0" smtClean="0"/>
              <a:t>- Gelo</a:t>
            </a:r>
          </a:p>
          <a:p>
            <a:endParaRPr lang="pt-BR" dirty="0"/>
          </a:p>
        </p:txBody>
      </p:sp>
      <p:pic>
        <p:nvPicPr>
          <p:cNvPr id="7" name="Espaço Reservado para Conteúdo 6" descr="http://drinkslog.googlepages.com/Drinkslog_GrassHopper.jpg">
            <a:hlinkClick r:id="rId3"/>
          </p:cNvPr>
          <p:cNvPicPr>
            <a:picLocks noGrp="1"/>
          </p:cNvPicPr>
          <p:nvPr>
            <p:ph sz="quarter" idx="2"/>
          </p:nvPr>
        </p:nvPicPr>
        <p:blipFill>
          <a:blip r:embed="rId4" cstate="print"/>
          <a:srcRect/>
          <a:stretch>
            <a:fillRect/>
          </a:stretch>
        </p:blipFill>
        <p:spPr bwMode="auto">
          <a:xfrm>
            <a:off x="500034" y="1571612"/>
            <a:ext cx="3117085" cy="35004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200" b="1" dirty="0" smtClean="0">
                <a:hlinkClick r:id="rId2"/>
              </a:rPr>
              <a:t>Harvey </a:t>
            </a:r>
            <a:r>
              <a:rPr lang="pt-BR" sz="3200" b="1" dirty="0" err="1" smtClean="0">
                <a:hlinkClick r:id="rId2"/>
              </a:rPr>
              <a:t>Wallbanger</a:t>
            </a:r>
            <a:endParaRPr lang="pt-BR" sz="3200" dirty="0"/>
          </a:p>
        </p:txBody>
      </p:sp>
      <p:sp>
        <p:nvSpPr>
          <p:cNvPr id="4" name="Espaço Reservado para Texto 3"/>
          <p:cNvSpPr>
            <a:spLocks noGrp="1"/>
          </p:cNvSpPr>
          <p:nvPr>
            <p:ph type="body" sz="half" idx="3"/>
          </p:nvPr>
        </p:nvSpPr>
        <p:spPr>
          <a:xfrm>
            <a:off x="4645025" y="666750"/>
            <a:ext cx="4292241" cy="833424"/>
          </a:xfrm>
        </p:spPr>
        <p:txBody>
          <a:bodyPr/>
          <a:lstStyle/>
          <a:p>
            <a:endParaRPr lang="pt-BR" dirty="0"/>
          </a:p>
        </p:txBody>
      </p:sp>
      <p:sp>
        <p:nvSpPr>
          <p:cNvPr id="6" name="Espaço Reservado para Conteúdo 5"/>
          <p:cNvSpPr>
            <a:spLocks noGrp="1"/>
          </p:cNvSpPr>
          <p:nvPr>
            <p:ph sz="quarter" idx="4"/>
          </p:nvPr>
        </p:nvSpPr>
        <p:spPr>
          <a:xfrm>
            <a:off x="4071934" y="2143116"/>
            <a:ext cx="4865332" cy="3114684"/>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Suco de Laranja</a:t>
            </a:r>
            <a:br>
              <a:rPr lang="pt-BR" dirty="0" smtClean="0"/>
            </a:br>
            <a:r>
              <a:rPr lang="pt-BR" dirty="0" smtClean="0"/>
              <a:t>- de Licor Galliano</a:t>
            </a:r>
            <a:br>
              <a:rPr lang="pt-BR" dirty="0" smtClean="0"/>
            </a:br>
            <a:r>
              <a:rPr lang="pt-BR" dirty="0" smtClean="0"/>
              <a:t>- Gelo</a:t>
            </a:r>
          </a:p>
          <a:p>
            <a:endParaRPr lang="pt-BR" dirty="0"/>
          </a:p>
        </p:txBody>
      </p:sp>
      <p:pic>
        <p:nvPicPr>
          <p:cNvPr id="7" name="Espaço Reservado para Conteúdo 6" descr="http://drinkslog.googlepages.com/Drinkslog_HarveyWallbanger.jpg">
            <a:hlinkClick r:id="rId3"/>
          </p:cNvPr>
          <p:cNvPicPr>
            <a:picLocks noGrp="1"/>
          </p:cNvPicPr>
          <p:nvPr>
            <p:ph sz="quarter" idx="2"/>
          </p:nvPr>
        </p:nvPicPr>
        <p:blipFill>
          <a:blip r:embed="rId4" cstate="print"/>
          <a:srcRect/>
          <a:stretch>
            <a:fillRect/>
          </a:stretch>
        </p:blipFill>
        <p:spPr bwMode="auto">
          <a:xfrm>
            <a:off x="642910" y="1428736"/>
            <a:ext cx="2917059"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Horse's</a:t>
            </a:r>
            <a:r>
              <a:rPr lang="pt-BR" sz="3600" b="1" dirty="0" smtClean="0">
                <a:hlinkClick r:id="rId2"/>
              </a:rPr>
              <a:t> </a:t>
            </a:r>
            <a:r>
              <a:rPr lang="pt-BR" sz="3600" b="1" dirty="0" err="1" smtClean="0">
                <a:hlinkClick r:id="rId2"/>
              </a:rPr>
              <a:t>Neck</a:t>
            </a:r>
            <a:endParaRPr lang="pt-BR" sz="3600" dirty="0"/>
          </a:p>
        </p:txBody>
      </p:sp>
      <p:sp>
        <p:nvSpPr>
          <p:cNvPr id="4" name="Espaço Reservado para Texto 3"/>
          <p:cNvSpPr>
            <a:spLocks noGrp="1"/>
          </p:cNvSpPr>
          <p:nvPr>
            <p:ph type="body" sz="half" idx="3"/>
          </p:nvPr>
        </p:nvSpPr>
        <p:spPr>
          <a:xfrm>
            <a:off x="4143373" y="666750"/>
            <a:ext cx="4793894" cy="2047870"/>
          </a:xfrm>
        </p:spPr>
        <p:txBody>
          <a:bodyPr>
            <a:normAutofit fontScale="92500" lnSpcReduction="20000"/>
          </a:bodyPr>
          <a:lstStyle/>
          <a:p>
            <a:r>
              <a:rPr lang="pt-BR" b="1" dirty="0" smtClean="0"/>
              <a:t>Notas:</a:t>
            </a:r>
            <a:endParaRPr lang="pt-BR" dirty="0" smtClean="0"/>
          </a:p>
          <a:p>
            <a:r>
              <a:rPr lang="pt-BR" dirty="0" err="1" smtClean="0"/>
              <a:t>Horse's</a:t>
            </a:r>
            <a:r>
              <a:rPr lang="pt-BR" dirty="0" smtClean="0"/>
              <a:t> </a:t>
            </a:r>
            <a:r>
              <a:rPr lang="pt-BR" dirty="0" err="1" smtClean="0"/>
              <a:t>Neck</a:t>
            </a:r>
            <a:r>
              <a:rPr lang="pt-BR" dirty="0" smtClean="0"/>
              <a:t> é um </a:t>
            </a:r>
            <a:r>
              <a:rPr lang="pt-BR" dirty="0" err="1" smtClean="0"/>
              <a:t>long</a:t>
            </a:r>
            <a:r>
              <a:rPr lang="pt-BR" dirty="0" smtClean="0"/>
              <a:t> </a:t>
            </a:r>
            <a:r>
              <a:rPr lang="pt-BR" dirty="0" err="1" smtClean="0"/>
              <a:t>drink</a:t>
            </a:r>
            <a:r>
              <a:rPr lang="pt-BR" dirty="0" smtClean="0"/>
              <a:t> famoso em todo o mundo, em sua versão original utiliza-se whisky americano ou canadense de centeio e espiral de casca de laranja. Atualmente a </a:t>
            </a:r>
            <a:r>
              <a:rPr lang="pt-BR" dirty="0" err="1" smtClean="0"/>
              <a:t>I.B.A.</a:t>
            </a:r>
            <a:r>
              <a:rPr lang="pt-BR" dirty="0" smtClean="0"/>
              <a:t> (</a:t>
            </a:r>
            <a:r>
              <a:rPr lang="pt-BR" dirty="0" err="1" smtClean="0"/>
              <a:t>Internartional</a:t>
            </a:r>
            <a:r>
              <a:rPr lang="pt-BR" dirty="0" smtClean="0"/>
              <a:t> </a:t>
            </a:r>
            <a:r>
              <a:rPr lang="pt-BR" dirty="0" err="1" smtClean="0"/>
              <a:t>Barntender</a:t>
            </a:r>
            <a:r>
              <a:rPr lang="pt-BR" dirty="0" smtClean="0"/>
              <a:t> </a:t>
            </a:r>
            <a:r>
              <a:rPr lang="pt-BR" dirty="0" err="1" smtClean="0"/>
              <a:t>Association</a:t>
            </a:r>
            <a:r>
              <a:rPr lang="pt-BR" dirty="0" smtClean="0"/>
              <a:t>) está lançando esta nova versão com utilização de </a:t>
            </a:r>
            <a:r>
              <a:rPr lang="pt-BR" dirty="0" err="1" smtClean="0"/>
              <a:t>Brandy</a:t>
            </a:r>
            <a:r>
              <a:rPr lang="pt-BR" dirty="0" smtClean="0"/>
              <a:t> e casca espiral de limão.</a:t>
            </a:r>
          </a:p>
        </p:txBody>
      </p:sp>
      <p:sp>
        <p:nvSpPr>
          <p:cNvPr id="6" name="Espaço Reservado para Conteúdo 5"/>
          <p:cNvSpPr>
            <a:spLocks noGrp="1"/>
          </p:cNvSpPr>
          <p:nvPr>
            <p:ph sz="quarter" idx="4"/>
          </p:nvPr>
        </p:nvSpPr>
        <p:spPr>
          <a:xfrm>
            <a:off x="4143372" y="2714620"/>
            <a:ext cx="4793894" cy="3286148"/>
          </a:xfrm>
        </p:spPr>
        <p:txBody>
          <a:bodyPr>
            <a:normAutofit/>
          </a:bodyPr>
          <a:lstStyle/>
          <a:p>
            <a:r>
              <a:rPr lang="pt-BR" b="1" dirty="0" smtClean="0"/>
              <a:t>Ingredientes:</a:t>
            </a:r>
            <a:endParaRPr lang="pt-BR" dirty="0" smtClean="0"/>
          </a:p>
          <a:p>
            <a:pPr>
              <a:buNone/>
            </a:pPr>
            <a:r>
              <a:rPr lang="pt-BR" dirty="0" smtClean="0"/>
              <a:t>     - </a:t>
            </a:r>
            <a:r>
              <a:rPr lang="pt-BR" dirty="0" err="1" smtClean="0"/>
              <a:t>Brandy</a:t>
            </a:r>
            <a:r>
              <a:rPr lang="pt-BR" dirty="0" smtClean="0"/>
              <a:t> ou Conhaque</a:t>
            </a:r>
            <a:br>
              <a:rPr lang="pt-BR" dirty="0" smtClean="0"/>
            </a:br>
            <a:r>
              <a:rPr lang="pt-BR" dirty="0" smtClean="0"/>
              <a:t>- </a:t>
            </a:r>
            <a:r>
              <a:rPr lang="pt-BR" dirty="0" err="1" smtClean="0"/>
              <a:t>Ginger</a:t>
            </a:r>
            <a:r>
              <a:rPr lang="pt-BR" dirty="0" smtClean="0"/>
              <a:t> Ale (Refrigerante de Gengibre)</a:t>
            </a:r>
            <a:br>
              <a:rPr lang="pt-BR" dirty="0" smtClean="0"/>
            </a:br>
            <a:r>
              <a:rPr lang="pt-BR" dirty="0" smtClean="0"/>
              <a:t>- 1 </a:t>
            </a:r>
            <a:r>
              <a:rPr lang="pt-BR" dirty="0" err="1" smtClean="0"/>
              <a:t>dash</a:t>
            </a:r>
            <a:r>
              <a:rPr lang="pt-BR" dirty="0" smtClean="0"/>
              <a:t> de </a:t>
            </a:r>
            <a:r>
              <a:rPr lang="pt-BR" dirty="0" err="1" smtClean="0"/>
              <a:t>Angostura</a:t>
            </a:r>
            <a:r>
              <a:rPr lang="pt-BR" dirty="0" smtClean="0"/>
              <a:t> </a:t>
            </a:r>
            <a:r>
              <a:rPr lang="pt-BR" dirty="0" err="1" smtClean="0"/>
              <a:t>Bitter</a:t>
            </a:r>
            <a:r>
              <a:rPr lang="pt-BR" dirty="0" smtClean="0"/>
              <a:t> (opcional)</a:t>
            </a:r>
            <a:br>
              <a:rPr lang="pt-BR" dirty="0" smtClean="0"/>
            </a:br>
            <a:r>
              <a:rPr lang="pt-BR" dirty="0" smtClean="0"/>
              <a:t>- Gelo</a:t>
            </a:r>
          </a:p>
          <a:p>
            <a:endParaRPr lang="pt-BR" dirty="0"/>
          </a:p>
        </p:txBody>
      </p:sp>
      <p:pic>
        <p:nvPicPr>
          <p:cNvPr id="7" name="Espaço Reservado para Conteúdo 6" descr="http://drinkslog.googlepages.com/Drinkslog_HorsesNeck.jpg">
            <a:hlinkClick r:id="rId3"/>
          </p:cNvPr>
          <p:cNvPicPr>
            <a:picLocks noGrp="1"/>
          </p:cNvPicPr>
          <p:nvPr>
            <p:ph sz="quarter" idx="2"/>
          </p:nvPr>
        </p:nvPicPr>
        <p:blipFill>
          <a:blip r:embed="rId4" cstate="print"/>
          <a:srcRect/>
          <a:stretch>
            <a:fillRect/>
          </a:stretch>
        </p:blipFill>
        <p:spPr bwMode="auto">
          <a:xfrm>
            <a:off x="428596" y="1571612"/>
            <a:ext cx="3188523"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 Jantar)</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endParaRPr lang="pt-BR" dirty="0"/>
          </a:p>
        </p:txBody>
      </p:sp>
      <p:sp>
        <p:nvSpPr>
          <p:cNvPr id="3" name="Espaço Reservado para Texto 2"/>
          <p:cNvSpPr>
            <a:spLocks noGrp="1"/>
          </p:cNvSpPr>
          <p:nvPr>
            <p:ph type="body" idx="1"/>
          </p:nvPr>
        </p:nvSpPr>
        <p:spPr/>
        <p:txBody>
          <a:bodyPr>
            <a:normAutofit fontScale="92500"/>
          </a:bodyPr>
          <a:lstStyle/>
          <a:p>
            <a:r>
              <a:rPr lang="pt-BR" sz="3600" b="1" dirty="0" err="1" smtClean="0">
                <a:hlinkClick r:id="rId2"/>
              </a:rPr>
              <a:t>Brandy</a:t>
            </a:r>
            <a:r>
              <a:rPr lang="pt-BR" sz="3600" b="1" dirty="0" smtClean="0">
                <a:hlinkClick r:id="rId2"/>
              </a:rPr>
              <a:t> Alexander</a:t>
            </a:r>
            <a:r>
              <a:rPr lang="pt-BR" sz="3600" b="1" dirty="0" smtClean="0"/>
              <a:t> </a:t>
            </a:r>
            <a:endParaRPr lang="pt-BR" sz="3600" dirty="0" smtClean="0"/>
          </a:p>
        </p:txBody>
      </p:sp>
      <p:sp>
        <p:nvSpPr>
          <p:cNvPr id="4" name="Espaço Reservado para Texto 3"/>
          <p:cNvSpPr>
            <a:spLocks noGrp="1"/>
          </p:cNvSpPr>
          <p:nvPr>
            <p:ph type="body" sz="half" idx="3"/>
          </p:nvPr>
        </p:nvSpPr>
        <p:spPr>
          <a:xfrm>
            <a:off x="4645025" y="428604"/>
            <a:ext cx="4292241" cy="2071702"/>
          </a:xfrm>
        </p:spPr>
        <p:txBody>
          <a:bodyPr>
            <a:normAutofit fontScale="70000" lnSpcReduction="20000"/>
          </a:bodyPr>
          <a:lstStyle/>
          <a:p>
            <a:r>
              <a:rPr lang="pt-BR" b="1" dirty="0" smtClean="0"/>
              <a:t>Notas:</a:t>
            </a:r>
            <a:endParaRPr lang="pt-BR" dirty="0" smtClean="0"/>
          </a:p>
          <a:p>
            <a:r>
              <a:rPr lang="pt-BR" dirty="0" err="1" smtClean="0"/>
              <a:t>Brandy</a:t>
            </a:r>
            <a:r>
              <a:rPr lang="pt-BR" dirty="0" smtClean="0"/>
              <a:t> é o nome genérico para destilados elaborados a partir de frutas (qualquer fruta). Já o </a:t>
            </a:r>
            <a:r>
              <a:rPr lang="pt-BR" dirty="0" err="1" smtClean="0"/>
              <a:t>Cognac</a:t>
            </a:r>
            <a:r>
              <a:rPr lang="pt-BR" dirty="0" smtClean="0"/>
              <a:t> (palavra que deu origem ao termo conhaque em português), além de ser originário da destilação de vinhos elaborados a partir de uvas brancas, precisa ter origem em </a:t>
            </a:r>
            <a:r>
              <a:rPr lang="pt-BR" dirty="0" err="1" smtClean="0"/>
              <a:t>Cognac</a:t>
            </a:r>
            <a:r>
              <a:rPr lang="pt-BR" dirty="0" smtClean="0"/>
              <a:t>, região a 500 km ao sul de Paris, assim como observar as normas de vinificação, destilação e envelhecimentos previstas na legislação local. Portanto, o correto seria chamarmos os "conhaques" de </a:t>
            </a:r>
            <a:r>
              <a:rPr lang="pt-BR" dirty="0" err="1" smtClean="0"/>
              <a:t>Brandy</a:t>
            </a:r>
            <a:r>
              <a:rPr lang="pt-BR" dirty="0" smtClean="0"/>
              <a:t>.</a:t>
            </a:r>
          </a:p>
          <a:p>
            <a:endParaRPr lang="pt-BR" dirty="0"/>
          </a:p>
        </p:txBody>
      </p:sp>
      <p:sp>
        <p:nvSpPr>
          <p:cNvPr id="6" name="Espaço Reservado para Conteúdo 5"/>
          <p:cNvSpPr>
            <a:spLocks noGrp="1"/>
          </p:cNvSpPr>
          <p:nvPr>
            <p:ph sz="quarter" idx="4"/>
          </p:nvPr>
        </p:nvSpPr>
        <p:spPr>
          <a:xfrm>
            <a:off x="4648730" y="2428868"/>
            <a:ext cx="4288536" cy="2828932"/>
          </a:xfrm>
        </p:spPr>
        <p:txBody>
          <a:bodyPr/>
          <a:lstStyle/>
          <a:p>
            <a:r>
              <a:rPr lang="pt-BR" b="1" dirty="0" smtClean="0"/>
              <a:t>Ingredientes:</a:t>
            </a:r>
            <a:endParaRPr lang="pt-BR" dirty="0" smtClean="0"/>
          </a:p>
          <a:p>
            <a:pPr>
              <a:buNone/>
            </a:pPr>
            <a:r>
              <a:rPr lang="pt-BR" dirty="0" smtClean="0"/>
              <a:t>     - </a:t>
            </a:r>
            <a:r>
              <a:rPr lang="pt-BR" dirty="0" err="1" smtClean="0"/>
              <a:t>Brandy</a:t>
            </a:r>
            <a:r>
              <a:rPr lang="pt-BR" dirty="0" smtClean="0"/>
              <a:t>/Conhaque ou </a:t>
            </a:r>
            <a:r>
              <a:rPr lang="pt-BR" dirty="0" err="1" smtClean="0"/>
              <a:t>Cognac</a:t>
            </a:r>
            <a:r>
              <a:rPr lang="pt-BR" dirty="0" smtClean="0"/>
              <a:t/>
            </a:r>
            <a:br>
              <a:rPr lang="pt-BR" dirty="0" smtClean="0"/>
            </a:br>
            <a:r>
              <a:rPr lang="pt-BR" dirty="0" smtClean="0"/>
              <a:t>- Creme de Cacau</a:t>
            </a:r>
            <a:br>
              <a:rPr lang="pt-BR" dirty="0" smtClean="0"/>
            </a:br>
            <a:r>
              <a:rPr lang="pt-BR" dirty="0" smtClean="0"/>
              <a:t>- de Creme de Leite</a:t>
            </a:r>
            <a:br>
              <a:rPr lang="pt-BR" dirty="0" smtClean="0"/>
            </a:br>
            <a:r>
              <a:rPr lang="pt-BR" dirty="0" smtClean="0"/>
              <a:t>- </a:t>
            </a:r>
            <a:r>
              <a:rPr lang="pt-BR" dirty="0" err="1" smtClean="0"/>
              <a:t>Noz-moscada</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Alexander.jpg">
            <a:hlinkClick r:id="rId3"/>
          </p:cNvPr>
          <p:cNvPicPr>
            <a:picLocks noGrp="1"/>
          </p:cNvPicPr>
          <p:nvPr>
            <p:ph sz="quarter" idx="2"/>
          </p:nvPr>
        </p:nvPicPr>
        <p:blipFill>
          <a:blip r:embed="rId4" cstate="print"/>
          <a:srcRect/>
          <a:stretch>
            <a:fillRect/>
          </a:stretch>
        </p:blipFill>
        <p:spPr bwMode="auto">
          <a:xfrm>
            <a:off x="714348" y="1357298"/>
            <a:ext cx="3571899"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Hot </a:t>
            </a:r>
            <a:r>
              <a:rPr lang="pt-BR" sz="1800" dirty="0" err="1" smtClean="0"/>
              <a:t>Drink</a:t>
            </a:r>
            <a:r>
              <a:rPr lang="pt-BR" sz="1800" dirty="0" smtClean="0"/>
              <a:t/>
            </a:r>
            <a:br>
              <a:rPr lang="pt-BR" sz="1800" dirty="0" smtClean="0"/>
            </a:br>
            <a:r>
              <a:rPr lang="pt-BR" sz="1800" b="1" u="sng" dirty="0" smtClean="0"/>
              <a:t>Classificação:</a:t>
            </a:r>
            <a:r>
              <a:rPr lang="pt-BR" sz="1800" dirty="0" smtClean="0"/>
              <a:t> Nutritivo</a:t>
            </a:r>
            <a:br>
              <a:rPr lang="pt-BR" sz="1800" dirty="0" smtClean="0"/>
            </a:br>
            <a:r>
              <a:rPr lang="pt-BR" sz="1800" b="1" u="sng" dirty="0" smtClean="0"/>
              <a:t>Copo Ideal:</a:t>
            </a:r>
            <a:r>
              <a:rPr lang="pt-BR" sz="1800" dirty="0" smtClean="0"/>
              <a:t> </a:t>
            </a:r>
            <a:r>
              <a:rPr lang="pt-BR" sz="1800" dirty="0" err="1" smtClean="0"/>
              <a:t>Irish</a:t>
            </a:r>
            <a:r>
              <a:rPr lang="pt-BR" sz="1800" dirty="0" smtClean="0"/>
              <a:t> </a:t>
            </a:r>
            <a:r>
              <a:rPr lang="pt-BR" sz="1800" dirty="0" err="1" smtClean="0"/>
              <a:t>Coffee</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Irish</a:t>
            </a:r>
            <a:r>
              <a:rPr lang="pt-BR" sz="3600" b="1" dirty="0" smtClean="0">
                <a:hlinkClick r:id="rId2"/>
              </a:rPr>
              <a:t> </a:t>
            </a:r>
            <a:r>
              <a:rPr lang="pt-BR" sz="3600" b="1" dirty="0" err="1" smtClean="0">
                <a:hlinkClick r:id="rId2"/>
              </a:rPr>
              <a:t>Coffee</a:t>
            </a:r>
            <a:endParaRPr lang="pt-BR" sz="3600" dirty="0"/>
          </a:p>
        </p:txBody>
      </p:sp>
      <p:sp>
        <p:nvSpPr>
          <p:cNvPr id="4" name="Espaço Reservado para Texto 3"/>
          <p:cNvSpPr>
            <a:spLocks noGrp="1"/>
          </p:cNvSpPr>
          <p:nvPr>
            <p:ph type="body" sz="half" idx="3"/>
          </p:nvPr>
        </p:nvSpPr>
        <p:spPr>
          <a:xfrm>
            <a:off x="4071935" y="666750"/>
            <a:ext cx="4865332" cy="833424"/>
          </a:xfrm>
        </p:spPr>
        <p:txBody>
          <a:bodyPr/>
          <a:lstStyle/>
          <a:p>
            <a:endParaRPr lang="pt-BR" dirty="0"/>
          </a:p>
        </p:txBody>
      </p:sp>
      <p:sp>
        <p:nvSpPr>
          <p:cNvPr id="6" name="Espaço Reservado para Conteúdo 5"/>
          <p:cNvSpPr>
            <a:spLocks noGrp="1"/>
          </p:cNvSpPr>
          <p:nvPr>
            <p:ph sz="quarter" idx="4"/>
          </p:nvPr>
        </p:nvSpPr>
        <p:spPr>
          <a:xfrm>
            <a:off x="4071934" y="1785926"/>
            <a:ext cx="4865332" cy="3471874"/>
          </a:xfrm>
        </p:spPr>
        <p:txBody>
          <a:bodyPr>
            <a:normAutofit/>
          </a:bodyPr>
          <a:lstStyle/>
          <a:p>
            <a:r>
              <a:rPr lang="pt-BR" b="1" dirty="0" smtClean="0"/>
              <a:t>Ingredientes:</a:t>
            </a:r>
            <a:endParaRPr lang="pt-BR" dirty="0" smtClean="0"/>
          </a:p>
          <a:p>
            <a:pPr>
              <a:buNone/>
            </a:pPr>
            <a:r>
              <a:rPr lang="pt-BR" dirty="0" smtClean="0"/>
              <a:t>     - </a:t>
            </a:r>
            <a:r>
              <a:rPr lang="pt-BR" dirty="0" err="1" smtClean="0"/>
              <a:t>Irish</a:t>
            </a:r>
            <a:r>
              <a:rPr lang="pt-BR" dirty="0" smtClean="0"/>
              <a:t> Whisky (whisky irlandês)</a:t>
            </a:r>
            <a:br>
              <a:rPr lang="pt-BR" dirty="0" smtClean="0"/>
            </a:br>
            <a:r>
              <a:rPr lang="pt-BR" dirty="0" smtClean="0"/>
              <a:t>- café quente</a:t>
            </a:r>
            <a:br>
              <a:rPr lang="pt-BR" dirty="0" smtClean="0"/>
            </a:br>
            <a:r>
              <a:rPr lang="pt-BR" dirty="0" smtClean="0"/>
              <a:t>- creme de leite batido ou chantilly</a:t>
            </a:r>
            <a:br>
              <a:rPr lang="pt-BR" dirty="0" smtClean="0"/>
            </a:br>
            <a:r>
              <a:rPr lang="pt-BR" dirty="0" smtClean="0"/>
              <a:t>- 1 colher de açúcar</a:t>
            </a:r>
          </a:p>
          <a:p>
            <a:endParaRPr lang="pt-BR" dirty="0"/>
          </a:p>
        </p:txBody>
      </p:sp>
      <p:pic>
        <p:nvPicPr>
          <p:cNvPr id="7" name="Espaço Reservado para Conteúdo 6" descr="http://drinkslog.googlepages.com/Drinkslog_IrishCoffee.jpg"/>
          <p:cNvPicPr>
            <a:picLocks noGrp="1"/>
          </p:cNvPicPr>
          <p:nvPr>
            <p:ph sz="quarter" idx="2"/>
          </p:nvPr>
        </p:nvPicPr>
        <p:blipFill>
          <a:blip r:embed="rId3" cstate="print"/>
          <a:srcRect/>
          <a:stretch>
            <a:fillRect/>
          </a:stretch>
        </p:blipFill>
        <p:spPr bwMode="auto">
          <a:xfrm>
            <a:off x="428596" y="1571612"/>
            <a:ext cx="3188523"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Japanese</a:t>
            </a:r>
            <a:r>
              <a:rPr lang="pt-BR" sz="3600" b="1" dirty="0" smtClean="0">
                <a:hlinkClick r:id="rId2"/>
              </a:rPr>
              <a:t> </a:t>
            </a:r>
            <a:r>
              <a:rPr lang="pt-BR" sz="3600" b="1" dirty="0" err="1" smtClean="0">
                <a:hlinkClick r:id="rId2"/>
              </a:rPr>
              <a:t>Slipper</a:t>
            </a:r>
            <a:endParaRPr lang="pt-BR" sz="3600" dirty="0"/>
          </a:p>
        </p:txBody>
      </p:sp>
      <p:sp>
        <p:nvSpPr>
          <p:cNvPr id="4" name="Espaço Reservado para Texto 3"/>
          <p:cNvSpPr>
            <a:spLocks noGrp="1"/>
          </p:cNvSpPr>
          <p:nvPr>
            <p:ph type="body" sz="half" idx="3"/>
          </p:nvPr>
        </p:nvSpPr>
        <p:spPr>
          <a:xfrm>
            <a:off x="4429125" y="666750"/>
            <a:ext cx="4508142" cy="3119440"/>
          </a:xfrm>
        </p:spPr>
        <p:txBody>
          <a:bodyPr>
            <a:normAutofit fontScale="85000" lnSpcReduction="20000"/>
          </a:bodyPr>
          <a:lstStyle/>
          <a:p>
            <a:r>
              <a:rPr lang="pt-BR" b="1" dirty="0" smtClean="0"/>
              <a:t>Notas:</a:t>
            </a:r>
            <a:endParaRPr lang="pt-BR" dirty="0" smtClean="0"/>
          </a:p>
          <a:p>
            <a:r>
              <a:rPr lang="pt-BR" dirty="0" smtClean="0"/>
              <a:t>O </a:t>
            </a:r>
            <a:r>
              <a:rPr lang="pt-BR" dirty="0" err="1" smtClean="0"/>
              <a:t>Midori</a:t>
            </a:r>
            <a:r>
              <a:rPr lang="pt-BR" dirty="0" smtClean="0"/>
              <a:t> é uma bebida de cor verde brilhante, sabor melão, conhecida mundialmente e desenvolvida pela </a:t>
            </a:r>
            <a:r>
              <a:rPr lang="pt-BR" dirty="0" err="1" smtClean="0"/>
              <a:t>Suntory</a:t>
            </a:r>
            <a:r>
              <a:rPr lang="pt-BR" dirty="0" smtClean="0"/>
              <a:t>, uma destilaria do Japão. É fabricada no México, apesar de ser originalmente fabricada no Japão até 1987. Passou a ser conhecida em 1978 com o seu lançamento nos Estados Unidos. </a:t>
            </a:r>
            <a:r>
              <a:rPr lang="pt-BR" dirty="0" err="1" smtClean="0"/>
              <a:t>Midori</a:t>
            </a:r>
            <a:r>
              <a:rPr lang="pt-BR" dirty="0" smtClean="0"/>
              <a:t> possui uma concentração de 20-21% de álcool e seu nome vem da palavra japonesa </a:t>
            </a:r>
            <a:r>
              <a:rPr lang="pt-BR" dirty="0" err="1" smtClean="0"/>
              <a:t>midori</a:t>
            </a:r>
            <a:r>
              <a:rPr lang="pt-BR" dirty="0" smtClean="0"/>
              <a:t> que significa verde. Devido seu sabor extremamente doce, </a:t>
            </a:r>
            <a:r>
              <a:rPr lang="pt-BR" dirty="0" err="1" smtClean="0"/>
              <a:t>Midori</a:t>
            </a:r>
            <a:r>
              <a:rPr lang="pt-BR" dirty="0" smtClean="0"/>
              <a:t> é raramente consumido puro, sendo um ótimo ingrediente para </a:t>
            </a:r>
            <a:r>
              <a:rPr lang="pt-BR" dirty="0" err="1" smtClean="0"/>
              <a:t>drinks</a:t>
            </a:r>
            <a:r>
              <a:rPr lang="pt-BR" dirty="0" smtClean="0"/>
              <a:t> e coquetéis como o </a:t>
            </a:r>
            <a:r>
              <a:rPr lang="pt-BR" dirty="0" err="1" smtClean="0"/>
              <a:t>Japanese</a:t>
            </a:r>
            <a:r>
              <a:rPr lang="pt-BR" dirty="0" smtClean="0"/>
              <a:t> </a:t>
            </a:r>
            <a:r>
              <a:rPr lang="pt-BR" dirty="0" err="1" smtClean="0"/>
              <a:t>Slipper</a:t>
            </a:r>
            <a:r>
              <a:rPr lang="pt-BR" dirty="0" smtClean="0"/>
              <a:t>.</a:t>
            </a:r>
          </a:p>
          <a:p>
            <a:endParaRPr lang="pt-BR" dirty="0"/>
          </a:p>
        </p:txBody>
      </p:sp>
      <p:sp>
        <p:nvSpPr>
          <p:cNvPr id="6" name="Espaço Reservado para Conteúdo 5"/>
          <p:cNvSpPr>
            <a:spLocks noGrp="1"/>
          </p:cNvSpPr>
          <p:nvPr>
            <p:ph sz="quarter" idx="4"/>
          </p:nvPr>
        </p:nvSpPr>
        <p:spPr>
          <a:xfrm>
            <a:off x="4429124" y="3857628"/>
            <a:ext cx="4508142" cy="2071702"/>
          </a:xfrm>
        </p:spPr>
        <p:txBody>
          <a:bodyPr/>
          <a:lstStyle/>
          <a:p>
            <a:r>
              <a:rPr lang="pt-BR" b="1" dirty="0" smtClean="0"/>
              <a:t>Ingredientes:</a:t>
            </a:r>
            <a:endParaRPr lang="pt-BR" dirty="0" smtClean="0"/>
          </a:p>
          <a:p>
            <a:pPr>
              <a:buNone/>
            </a:pPr>
            <a:r>
              <a:rPr lang="pt-BR" dirty="0" smtClean="0"/>
              <a:t>     - </a:t>
            </a:r>
            <a:r>
              <a:rPr lang="pt-BR" dirty="0" err="1" smtClean="0"/>
              <a:t>Midori</a:t>
            </a:r>
            <a:r>
              <a:rPr lang="pt-BR" dirty="0" smtClean="0"/>
              <a:t> (Licor de Melão)</a:t>
            </a:r>
            <a:br>
              <a:rPr lang="pt-BR" dirty="0" smtClean="0"/>
            </a:br>
            <a:r>
              <a:rPr lang="pt-BR" dirty="0" smtClean="0"/>
              <a:t>- </a:t>
            </a:r>
            <a:r>
              <a:rPr lang="pt-BR" dirty="0" err="1" smtClean="0"/>
              <a:t>Cointreau</a:t>
            </a:r>
            <a:r>
              <a:rPr lang="pt-BR" dirty="0" smtClean="0"/>
              <a:t/>
            </a:r>
            <a:br>
              <a:rPr lang="pt-BR" dirty="0" smtClean="0"/>
            </a:br>
            <a:r>
              <a:rPr lang="pt-BR" dirty="0" smtClean="0"/>
              <a:t>- Suco de Limão</a:t>
            </a:r>
            <a:br>
              <a:rPr lang="pt-BR" dirty="0" smtClean="0"/>
            </a:br>
            <a:r>
              <a:rPr lang="pt-BR" dirty="0" smtClean="0"/>
              <a:t>- Gelo</a:t>
            </a:r>
          </a:p>
          <a:p>
            <a:endParaRPr lang="pt-BR" dirty="0"/>
          </a:p>
        </p:txBody>
      </p:sp>
      <p:pic>
        <p:nvPicPr>
          <p:cNvPr id="7" name="Espaço Reservado para Conteúdo 6" descr="http://drinkslog.googlepages.com/Drinkslog_JapaneseSlipper.jpg"/>
          <p:cNvPicPr>
            <a:picLocks noGrp="1"/>
          </p:cNvPicPr>
          <p:nvPr>
            <p:ph sz="quarter" idx="2"/>
          </p:nvPr>
        </p:nvPicPr>
        <p:blipFill>
          <a:blip r:embed="rId3" cstate="print"/>
          <a:srcRect/>
          <a:stretch>
            <a:fillRect/>
          </a:stretch>
        </p:blipFill>
        <p:spPr bwMode="auto">
          <a:xfrm>
            <a:off x="428596" y="1500174"/>
            <a:ext cx="3188523"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John Collins</a:t>
            </a:r>
            <a:endParaRPr lang="pt-BR" sz="3600" dirty="0"/>
          </a:p>
        </p:txBody>
      </p:sp>
      <p:sp>
        <p:nvSpPr>
          <p:cNvPr id="4" name="Espaço Reservado para Texto 3"/>
          <p:cNvSpPr>
            <a:spLocks noGrp="1"/>
          </p:cNvSpPr>
          <p:nvPr>
            <p:ph type="body" sz="half" idx="3"/>
          </p:nvPr>
        </p:nvSpPr>
        <p:spPr>
          <a:xfrm>
            <a:off x="3929059" y="666750"/>
            <a:ext cx="5008208" cy="1976432"/>
          </a:xfrm>
        </p:spPr>
        <p:txBody>
          <a:bodyPr>
            <a:normAutofit fontScale="92500" lnSpcReduction="20000"/>
          </a:bodyPr>
          <a:lstStyle/>
          <a:p>
            <a:r>
              <a:rPr lang="pt-BR" b="1" dirty="0" smtClean="0"/>
              <a:t>Notas:</a:t>
            </a:r>
            <a:endParaRPr lang="pt-BR" dirty="0" smtClean="0"/>
          </a:p>
          <a:p>
            <a:r>
              <a:rPr lang="pt-BR" dirty="0" smtClean="0"/>
              <a:t>O </a:t>
            </a:r>
            <a:r>
              <a:rPr lang="pt-BR" dirty="0" err="1" smtClean="0"/>
              <a:t>cocktail</a:t>
            </a:r>
            <a:r>
              <a:rPr lang="pt-BR" dirty="0" smtClean="0"/>
              <a:t> Tom Collins foi feito a partir da mesma receita, utilizando outro tipo de </a:t>
            </a:r>
            <a:r>
              <a:rPr lang="pt-BR" dirty="0" err="1" smtClean="0"/>
              <a:t>gin</a:t>
            </a:r>
            <a:r>
              <a:rPr lang="pt-BR" dirty="0" smtClean="0"/>
              <a:t>, o </a:t>
            </a:r>
            <a:r>
              <a:rPr lang="pt-BR" dirty="0" err="1" smtClean="0"/>
              <a:t>Old</a:t>
            </a:r>
            <a:r>
              <a:rPr lang="pt-BR" dirty="0" smtClean="0"/>
              <a:t> Tom Gin. Entretanto em alguns países é comum encontrar John </a:t>
            </a:r>
            <a:r>
              <a:rPr lang="pt-BR" dirty="0" err="1" smtClean="0"/>
              <a:t>Collin’s</a:t>
            </a:r>
            <a:r>
              <a:rPr lang="pt-BR" dirty="0" smtClean="0"/>
              <a:t> com whisky e Tom Collins com </a:t>
            </a:r>
            <a:r>
              <a:rPr lang="pt-BR" dirty="0" err="1" smtClean="0"/>
              <a:t>london</a:t>
            </a:r>
            <a:r>
              <a:rPr lang="pt-BR" dirty="0" smtClean="0"/>
              <a:t> </a:t>
            </a:r>
            <a:r>
              <a:rPr lang="pt-BR" dirty="0" err="1" smtClean="0"/>
              <a:t>dry</a:t>
            </a:r>
            <a:r>
              <a:rPr lang="pt-BR" dirty="0" smtClean="0"/>
              <a:t> gin. Podem-se fazer outros tipos de Collins: </a:t>
            </a:r>
            <a:r>
              <a:rPr lang="pt-BR" dirty="0" err="1" smtClean="0"/>
              <a:t>run</a:t>
            </a:r>
            <a:r>
              <a:rPr lang="pt-BR" dirty="0" smtClean="0"/>
              <a:t>, vodka, etc...</a:t>
            </a:r>
          </a:p>
        </p:txBody>
      </p:sp>
      <p:sp>
        <p:nvSpPr>
          <p:cNvPr id="6" name="Espaço Reservado para Conteúdo 5"/>
          <p:cNvSpPr>
            <a:spLocks noGrp="1"/>
          </p:cNvSpPr>
          <p:nvPr>
            <p:ph sz="quarter" idx="4"/>
          </p:nvPr>
        </p:nvSpPr>
        <p:spPr>
          <a:xfrm>
            <a:off x="3929058" y="2714620"/>
            <a:ext cx="5008208" cy="2543180"/>
          </a:xfrm>
        </p:spPr>
        <p:txBody>
          <a:bodyPr>
            <a:normAutofit fontScale="92500" lnSpcReduction="20000"/>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Suco de Limão</a:t>
            </a:r>
            <a:br>
              <a:rPr lang="pt-BR" dirty="0" smtClean="0"/>
            </a:br>
            <a:r>
              <a:rPr lang="pt-BR" dirty="0" smtClean="0"/>
              <a:t>- 15 ml de </a:t>
            </a:r>
            <a:r>
              <a:rPr lang="pt-BR" dirty="0" err="1" smtClean="0"/>
              <a:t>Gomme</a:t>
            </a:r>
            <a:r>
              <a:rPr lang="pt-BR" dirty="0" smtClean="0"/>
              <a:t> </a:t>
            </a:r>
            <a:r>
              <a:rPr lang="pt-BR" dirty="0" err="1" smtClean="0"/>
              <a:t>Syrup</a:t>
            </a:r>
            <a:r>
              <a:rPr lang="pt-BR" dirty="0" smtClean="0"/>
              <a:t> ou 1 colher de açúcar.</a:t>
            </a:r>
            <a:br>
              <a:rPr lang="pt-BR" dirty="0" smtClean="0"/>
            </a:br>
            <a:r>
              <a:rPr lang="pt-BR" dirty="0" smtClean="0"/>
              <a:t>- </a:t>
            </a:r>
            <a:r>
              <a:rPr lang="pt-BR" dirty="0" err="1" smtClean="0"/>
              <a:t>Club</a:t>
            </a:r>
            <a:r>
              <a:rPr lang="pt-BR" dirty="0" smtClean="0"/>
              <a:t> Soda</a:t>
            </a:r>
            <a:br>
              <a:rPr lang="pt-BR" dirty="0" smtClean="0"/>
            </a:br>
            <a:r>
              <a:rPr lang="pt-BR" dirty="0" smtClean="0"/>
              <a:t>- </a:t>
            </a:r>
            <a:r>
              <a:rPr lang="pt-BR" dirty="0" err="1" smtClean="0"/>
              <a:t>Angostura</a:t>
            </a:r>
            <a:r>
              <a:rPr lang="pt-BR" dirty="0" smtClean="0"/>
              <a:t> </a:t>
            </a:r>
            <a:r>
              <a:rPr lang="pt-BR" dirty="0" err="1" smtClean="0"/>
              <a:t>Bitter</a:t>
            </a:r>
            <a:r>
              <a:rPr lang="pt-BR" dirty="0" smtClean="0"/>
              <a:t/>
            </a:r>
            <a:br>
              <a:rPr lang="pt-BR" dirty="0" smtClean="0"/>
            </a:br>
            <a:r>
              <a:rPr lang="pt-BR" dirty="0" smtClean="0"/>
              <a:t>- Gelo</a:t>
            </a:r>
            <a:endParaRPr lang="pt-BR" dirty="0"/>
          </a:p>
        </p:txBody>
      </p:sp>
      <p:pic>
        <p:nvPicPr>
          <p:cNvPr id="7" name="Espaço Reservado para Conteúdo 6" descr="http://drinkslog.googlepages.com/Drinkslog_JohnCollins.jpg">
            <a:hlinkClick r:id="rId3"/>
          </p:cNvPr>
          <p:cNvPicPr>
            <a:picLocks noGrp="1"/>
          </p:cNvPicPr>
          <p:nvPr>
            <p:ph sz="quarter" idx="2"/>
          </p:nvPr>
        </p:nvPicPr>
        <p:blipFill>
          <a:blip r:embed="rId4" cstate="print"/>
          <a:srcRect/>
          <a:stretch>
            <a:fillRect/>
          </a:stretch>
        </p:blipFill>
        <p:spPr bwMode="auto">
          <a:xfrm>
            <a:off x="428596" y="1500174"/>
            <a:ext cx="3140898"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Kamikaze</a:t>
            </a:r>
            <a:endParaRPr lang="pt-BR" sz="3600" dirty="0"/>
          </a:p>
        </p:txBody>
      </p:sp>
      <p:sp>
        <p:nvSpPr>
          <p:cNvPr id="4" name="Espaço Reservado para Texto 3"/>
          <p:cNvSpPr>
            <a:spLocks noGrp="1"/>
          </p:cNvSpPr>
          <p:nvPr>
            <p:ph type="body" sz="half" idx="3"/>
          </p:nvPr>
        </p:nvSpPr>
        <p:spPr>
          <a:xfrm>
            <a:off x="4071935" y="666750"/>
            <a:ext cx="4865332" cy="2619374"/>
          </a:xfrm>
        </p:spPr>
        <p:txBody>
          <a:bodyPr>
            <a:normAutofit fontScale="92500" lnSpcReduction="20000"/>
          </a:bodyPr>
          <a:lstStyle/>
          <a:p>
            <a:r>
              <a:rPr lang="pt-BR" b="1" dirty="0" smtClean="0"/>
              <a:t>Notas:</a:t>
            </a:r>
            <a:endParaRPr lang="pt-BR" dirty="0" smtClean="0"/>
          </a:p>
          <a:p>
            <a:r>
              <a:rPr lang="pt-BR" dirty="0" smtClean="0"/>
              <a:t>O </a:t>
            </a:r>
            <a:r>
              <a:rPr lang="pt-BR" dirty="0" err="1" smtClean="0"/>
              <a:t>Cointreau</a:t>
            </a:r>
            <a:r>
              <a:rPr lang="pt-BR" dirty="0" smtClean="0"/>
              <a:t> é uma marca de um licor Triple </a:t>
            </a:r>
            <a:r>
              <a:rPr lang="pt-BR" dirty="0" err="1" smtClean="0"/>
              <a:t>Sec</a:t>
            </a:r>
            <a:r>
              <a:rPr lang="pt-BR" dirty="0" smtClean="0"/>
              <a:t> produzido em </a:t>
            </a:r>
            <a:r>
              <a:rPr lang="pt-BR" dirty="0" err="1" smtClean="0"/>
              <a:t>Saint-Barthélemy-d'Anjou</a:t>
            </a:r>
            <a:r>
              <a:rPr lang="pt-BR" dirty="0" smtClean="0"/>
              <a:t>, um subúrbio de </a:t>
            </a:r>
            <a:r>
              <a:rPr lang="pt-BR" dirty="0" err="1" smtClean="0"/>
              <a:t>Angers</a:t>
            </a:r>
            <a:r>
              <a:rPr lang="pt-BR" dirty="0" smtClean="0"/>
              <a:t>, França. É um licor fino elaborado a partir de um </a:t>
            </a:r>
            <a:r>
              <a:rPr lang="pt-BR" dirty="0" err="1" smtClean="0"/>
              <a:t>blend</a:t>
            </a:r>
            <a:r>
              <a:rPr lang="pt-BR" dirty="0" smtClean="0"/>
              <a:t> único de cascas de laranjas doces e amargas em um processo controlado. Produto de reconhecimento mundial, se trata de uma bebida cristalina e transparente, com ricos aromas e sabor aveludado.</a:t>
            </a:r>
          </a:p>
        </p:txBody>
      </p:sp>
      <p:sp>
        <p:nvSpPr>
          <p:cNvPr id="6" name="Espaço Reservado para Conteúdo 5"/>
          <p:cNvSpPr>
            <a:spLocks noGrp="1"/>
          </p:cNvSpPr>
          <p:nvPr>
            <p:ph sz="quarter" idx="4"/>
          </p:nvPr>
        </p:nvSpPr>
        <p:spPr>
          <a:xfrm>
            <a:off x="4071934" y="3429000"/>
            <a:ext cx="4865332" cy="2357454"/>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a:t>
            </a:r>
            <a:r>
              <a:rPr lang="pt-BR" dirty="0" err="1" smtClean="0"/>
              <a:t>Cointreau</a:t>
            </a:r>
            <a:r>
              <a:rPr lang="pt-BR" dirty="0" smtClean="0"/>
              <a:t> (</a:t>
            </a:r>
            <a:r>
              <a:rPr lang="pt-BR" dirty="0" err="1" smtClean="0"/>
              <a:t>Triple-Sec</a:t>
            </a:r>
            <a:r>
              <a:rPr lang="pt-BR" dirty="0" smtClean="0"/>
              <a:t>)</a:t>
            </a:r>
            <a:br>
              <a:rPr lang="pt-BR" dirty="0" smtClean="0"/>
            </a:br>
            <a:r>
              <a:rPr lang="pt-BR" dirty="0" smtClean="0"/>
              <a:t>- Suco de Limão</a:t>
            </a:r>
            <a:br>
              <a:rPr lang="pt-BR" dirty="0" smtClean="0"/>
            </a:br>
            <a:r>
              <a:rPr lang="pt-BR" dirty="0" smtClean="0"/>
              <a:t>- Gelo</a:t>
            </a:r>
          </a:p>
        </p:txBody>
      </p:sp>
      <p:pic>
        <p:nvPicPr>
          <p:cNvPr id="7" name="Espaço Reservado para Conteúdo 6" descr="http://drinkslog.googlepages.com/Drinkslog_Kamikaze.jpg"/>
          <p:cNvPicPr>
            <a:picLocks noGrp="1"/>
          </p:cNvPicPr>
          <p:nvPr>
            <p:ph sz="quarter" idx="2"/>
          </p:nvPr>
        </p:nvPicPr>
        <p:blipFill>
          <a:blip r:embed="rId3" cstate="print"/>
          <a:srcRect/>
          <a:stretch>
            <a:fillRect/>
          </a:stretch>
        </p:blipFill>
        <p:spPr bwMode="auto">
          <a:xfrm>
            <a:off x="428596" y="1428736"/>
            <a:ext cx="3188523" cy="38576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a:t>
            </a:r>
            <a:r>
              <a:rPr lang="pt-BR" sz="1800" dirty="0" err="1" smtClean="0"/>
              <a:t>Flute</a:t>
            </a:r>
            <a:r>
              <a:rPr lang="pt-BR" sz="1800" dirty="0" smtClean="0"/>
              <a:t> ou Taça de Vinho</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Kir</a:t>
            </a:r>
            <a:endParaRPr lang="pt-BR" sz="3600" dirty="0"/>
          </a:p>
        </p:txBody>
      </p:sp>
      <p:sp>
        <p:nvSpPr>
          <p:cNvPr id="4" name="Espaço Reservado para Texto 3"/>
          <p:cNvSpPr>
            <a:spLocks noGrp="1"/>
          </p:cNvSpPr>
          <p:nvPr>
            <p:ph type="body" sz="half" idx="3"/>
          </p:nvPr>
        </p:nvSpPr>
        <p:spPr>
          <a:xfrm>
            <a:off x="3786183" y="666750"/>
            <a:ext cx="5151084" cy="2476498"/>
          </a:xfrm>
        </p:spPr>
        <p:txBody>
          <a:bodyPr/>
          <a:lstStyle/>
          <a:p>
            <a:r>
              <a:rPr lang="pt-BR" b="1" dirty="0" smtClean="0"/>
              <a:t>Notas:</a:t>
            </a:r>
            <a:endParaRPr lang="pt-BR" dirty="0" smtClean="0"/>
          </a:p>
          <a:p>
            <a:r>
              <a:rPr lang="pt-BR" dirty="0" smtClean="0"/>
              <a:t>Esse </a:t>
            </a:r>
            <a:r>
              <a:rPr lang="pt-BR" dirty="0" err="1" smtClean="0"/>
              <a:t>drink</a:t>
            </a:r>
            <a:r>
              <a:rPr lang="pt-BR" dirty="0" smtClean="0"/>
              <a:t> possui algumas variações como o </a:t>
            </a:r>
            <a:r>
              <a:rPr lang="pt-BR" dirty="0" err="1" smtClean="0">
                <a:hlinkClick r:id="rId3"/>
              </a:rPr>
              <a:t>Kir</a:t>
            </a:r>
            <a:r>
              <a:rPr lang="pt-BR" dirty="0" smtClean="0">
                <a:hlinkClick r:id="rId3"/>
              </a:rPr>
              <a:t> Royal</a:t>
            </a:r>
            <a:r>
              <a:rPr lang="pt-BR" dirty="0" smtClean="0"/>
              <a:t> que é feito utilizando </a:t>
            </a:r>
            <a:r>
              <a:rPr lang="pt-BR" dirty="0" err="1" smtClean="0"/>
              <a:t>champagne</a:t>
            </a:r>
            <a:r>
              <a:rPr lang="pt-BR" dirty="0" smtClean="0"/>
              <a:t> ao invés do vinho branco seco. Ambos são </a:t>
            </a:r>
            <a:r>
              <a:rPr lang="pt-BR" dirty="0" err="1" smtClean="0"/>
              <a:t>drinks</a:t>
            </a:r>
            <a:r>
              <a:rPr lang="pt-BR" dirty="0" smtClean="0"/>
              <a:t> oficiais da </a:t>
            </a:r>
            <a:r>
              <a:rPr lang="pt-BR" dirty="0" err="1" smtClean="0"/>
              <a:t>International</a:t>
            </a:r>
            <a:r>
              <a:rPr lang="pt-BR" dirty="0" smtClean="0"/>
              <a:t> </a:t>
            </a:r>
            <a:r>
              <a:rPr lang="pt-BR" dirty="0" err="1" smtClean="0"/>
              <a:t>Bartender</a:t>
            </a:r>
            <a:r>
              <a:rPr lang="pt-BR" dirty="0" smtClean="0"/>
              <a:t> </a:t>
            </a:r>
            <a:r>
              <a:rPr lang="pt-BR" dirty="0" err="1" smtClean="0"/>
              <a:t>Association</a:t>
            </a:r>
            <a:r>
              <a:rPr lang="pt-BR" dirty="0" smtClean="0"/>
              <a:t> (IBA).</a:t>
            </a:r>
          </a:p>
          <a:p>
            <a:endParaRPr lang="pt-BR" dirty="0"/>
          </a:p>
        </p:txBody>
      </p:sp>
      <p:sp>
        <p:nvSpPr>
          <p:cNvPr id="6" name="Espaço Reservado para Conteúdo 5"/>
          <p:cNvSpPr>
            <a:spLocks noGrp="1"/>
          </p:cNvSpPr>
          <p:nvPr>
            <p:ph sz="quarter" idx="4"/>
          </p:nvPr>
        </p:nvSpPr>
        <p:spPr>
          <a:xfrm>
            <a:off x="3786182" y="3000372"/>
            <a:ext cx="5151084" cy="2257428"/>
          </a:xfrm>
        </p:spPr>
        <p:txBody>
          <a:bodyPr/>
          <a:lstStyle/>
          <a:p>
            <a:r>
              <a:rPr lang="pt-BR" b="1" dirty="0" smtClean="0"/>
              <a:t>Ingredientes:</a:t>
            </a:r>
            <a:endParaRPr lang="pt-BR" dirty="0" smtClean="0"/>
          </a:p>
          <a:p>
            <a:pPr>
              <a:buNone/>
            </a:pPr>
            <a:r>
              <a:rPr lang="pt-BR" dirty="0" smtClean="0"/>
              <a:t>     - Vinho Branco Seco</a:t>
            </a:r>
            <a:br>
              <a:rPr lang="pt-BR" dirty="0" smtClean="0"/>
            </a:br>
            <a:r>
              <a:rPr lang="pt-BR" dirty="0" smtClean="0"/>
              <a:t>- Creme de </a:t>
            </a:r>
            <a:r>
              <a:rPr lang="pt-BR" dirty="0" err="1" smtClean="0"/>
              <a:t>Cassis</a:t>
            </a:r>
            <a:endParaRPr lang="pt-BR" dirty="0" smtClean="0"/>
          </a:p>
          <a:p>
            <a:endParaRPr lang="pt-BR" dirty="0"/>
          </a:p>
        </p:txBody>
      </p:sp>
      <p:pic>
        <p:nvPicPr>
          <p:cNvPr id="7" name="Espaço Reservado para Conteúdo 6" descr="http://drinkslog.googlepages.com/Drinkslog_Kir.jpg">
            <a:hlinkClick r:id="rId4"/>
          </p:cNvPr>
          <p:cNvPicPr>
            <a:picLocks noGrp="1"/>
          </p:cNvPicPr>
          <p:nvPr>
            <p:ph sz="quarter" idx="2"/>
          </p:nvPr>
        </p:nvPicPr>
        <p:blipFill>
          <a:blip r:embed="rId5" cstate="print"/>
          <a:srcRect/>
          <a:stretch>
            <a:fillRect/>
          </a:stretch>
        </p:blipFill>
        <p:spPr bwMode="auto">
          <a:xfrm>
            <a:off x="428596" y="1428736"/>
            <a:ext cx="2807523" cy="38576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a:t>
            </a:r>
            <a:r>
              <a:rPr lang="pt-BR" sz="1800" dirty="0" err="1" smtClean="0"/>
              <a:t>Flute</a:t>
            </a:r>
            <a:r>
              <a:rPr lang="pt-BR" sz="1800" dirty="0" smtClean="0"/>
              <a:t> ou Taça de Vinho</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Kir</a:t>
            </a:r>
            <a:r>
              <a:rPr lang="pt-BR" sz="3600" b="1" dirty="0" smtClean="0">
                <a:hlinkClick r:id="rId2"/>
              </a:rPr>
              <a:t> Royal</a:t>
            </a:r>
            <a:endParaRPr lang="pt-BR" sz="3600" dirty="0"/>
          </a:p>
        </p:txBody>
      </p:sp>
      <p:sp>
        <p:nvSpPr>
          <p:cNvPr id="4" name="Espaço Reservado para Texto 3"/>
          <p:cNvSpPr>
            <a:spLocks noGrp="1"/>
          </p:cNvSpPr>
          <p:nvPr>
            <p:ph type="body" sz="half" idx="3"/>
          </p:nvPr>
        </p:nvSpPr>
        <p:spPr>
          <a:xfrm>
            <a:off x="3929058" y="666750"/>
            <a:ext cx="5008209" cy="2905126"/>
          </a:xfrm>
        </p:spPr>
        <p:txBody>
          <a:bodyPr>
            <a:normAutofit fontScale="92500" lnSpcReduction="20000"/>
          </a:bodyPr>
          <a:lstStyle/>
          <a:p>
            <a:r>
              <a:rPr lang="pt-BR" b="1" dirty="0" smtClean="0"/>
              <a:t>Notas:</a:t>
            </a:r>
            <a:endParaRPr lang="pt-BR" dirty="0" smtClean="0"/>
          </a:p>
          <a:p>
            <a:r>
              <a:rPr lang="pt-BR" dirty="0" smtClean="0"/>
              <a:t>Esse </a:t>
            </a:r>
            <a:r>
              <a:rPr lang="pt-BR" dirty="0" err="1" smtClean="0"/>
              <a:t>drink</a:t>
            </a:r>
            <a:r>
              <a:rPr lang="pt-BR" dirty="0" smtClean="0"/>
              <a:t> possui algumas variações como o </a:t>
            </a:r>
            <a:r>
              <a:rPr lang="pt-BR" dirty="0" err="1" smtClean="0">
                <a:hlinkClick r:id="rId3"/>
              </a:rPr>
              <a:t>Kir</a:t>
            </a:r>
            <a:r>
              <a:rPr lang="pt-BR" dirty="0" smtClean="0"/>
              <a:t> que é feito utilizando vinho branco seco ao invés do </a:t>
            </a:r>
            <a:r>
              <a:rPr lang="pt-BR" dirty="0" err="1" smtClean="0"/>
              <a:t>champagne</a:t>
            </a:r>
            <a:r>
              <a:rPr lang="pt-BR" dirty="0" smtClean="0"/>
              <a:t>. Ambos são </a:t>
            </a:r>
            <a:r>
              <a:rPr lang="pt-BR" dirty="0" err="1" smtClean="0"/>
              <a:t>drinks</a:t>
            </a:r>
            <a:r>
              <a:rPr lang="pt-BR" dirty="0" smtClean="0"/>
              <a:t> oficiais da </a:t>
            </a:r>
            <a:r>
              <a:rPr lang="pt-BR" dirty="0" err="1" smtClean="0"/>
              <a:t>International</a:t>
            </a:r>
            <a:r>
              <a:rPr lang="pt-BR" dirty="0" smtClean="0"/>
              <a:t> </a:t>
            </a:r>
            <a:r>
              <a:rPr lang="pt-BR" dirty="0" err="1" smtClean="0"/>
              <a:t>Bartender</a:t>
            </a:r>
            <a:r>
              <a:rPr lang="pt-BR" dirty="0" smtClean="0"/>
              <a:t> </a:t>
            </a:r>
            <a:r>
              <a:rPr lang="pt-BR" dirty="0" err="1" smtClean="0"/>
              <a:t>Association</a:t>
            </a:r>
            <a:r>
              <a:rPr lang="pt-BR" dirty="0" smtClean="0"/>
              <a:t> (IBA). Deve-se lembrar que o </a:t>
            </a:r>
            <a:r>
              <a:rPr lang="pt-BR" dirty="0" err="1" smtClean="0"/>
              <a:t>Champagne</a:t>
            </a:r>
            <a:r>
              <a:rPr lang="pt-BR" dirty="0" smtClean="0"/>
              <a:t> é produzido na região de </a:t>
            </a:r>
            <a:r>
              <a:rPr lang="pt-BR" dirty="0" err="1" smtClean="0"/>
              <a:t>Champagne-Ardennes</a:t>
            </a:r>
            <a:r>
              <a:rPr lang="pt-BR" dirty="0" smtClean="0"/>
              <a:t>, França - qualquer bebida semelhante produzida fora dessa região deve ser chamada de Vinho Espumante (Frisante). Ou seja, todo </a:t>
            </a:r>
            <a:r>
              <a:rPr lang="pt-BR" dirty="0" err="1" smtClean="0"/>
              <a:t>champagne</a:t>
            </a:r>
            <a:r>
              <a:rPr lang="pt-BR" dirty="0" smtClean="0"/>
              <a:t> é um espumante/frisante mas a recíproca não é verdadeira</a:t>
            </a:r>
            <a:endParaRPr lang="pt-BR" dirty="0"/>
          </a:p>
        </p:txBody>
      </p:sp>
      <p:sp>
        <p:nvSpPr>
          <p:cNvPr id="6" name="Espaço Reservado para Conteúdo 5"/>
          <p:cNvSpPr>
            <a:spLocks noGrp="1"/>
          </p:cNvSpPr>
          <p:nvPr>
            <p:ph sz="quarter" idx="4"/>
          </p:nvPr>
        </p:nvSpPr>
        <p:spPr>
          <a:xfrm>
            <a:off x="3929058" y="3643314"/>
            <a:ext cx="5008208" cy="1614486"/>
          </a:xfrm>
        </p:spPr>
        <p:txBody>
          <a:bodyPr/>
          <a:lstStyle/>
          <a:p>
            <a:r>
              <a:rPr lang="pt-BR" b="1" dirty="0" smtClean="0"/>
              <a:t>Ingredientes:</a:t>
            </a:r>
            <a:endParaRPr lang="pt-BR" dirty="0" smtClean="0"/>
          </a:p>
          <a:p>
            <a:pPr>
              <a:buNone/>
            </a:pPr>
            <a:r>
              <a:rPr lang="pt-BR" dirty="0" smtClean="0"/>
              <a:t>     - 90 ml de </a:t>
            </a:r>
            <a:r>
              <a:rPr lang="pt-BR" dirty="0" err="1" smtClean="0"/>
              <a:t>Champagne</a:t>
            </a:r>
            <a:r>
              <a:rPr lang="pt-BR" dirty="0" smtClean="0"/>
              <a:t/>
            </a:r>
            <a:br>
              <a:rPr lang="pt-BR" dirty="0" smtClean="0"/>
            </a:br>
            <a:r>
              <a:rPr lang="pt-BR" dirty="0" smtClean="0"/>
              <a:t>- 10 ml de Creme de </a:t>
            </a:r>
            <a:r>
              <a:rPr lang="pt-BR" dirty="0" err="1" smtClean="0"/>
              <a:t>Cassis</a:t>
            </a:r>
            <a:endParaRPr lang="pt-BR" dirty="0" smtClean="0"/>
          </a:p>
          <a:p>
            <a:endParaRPr lang="pt-BR" dirty="0"/>
          </a:p>
        </p:txBody>
      </p:sp>
      <p:pic>
        <p:nvPicPr>
          <p:cNvPr id="7" name="Espaço Reservado para Conteúdo 6" descr="http://drinkslog.googlepages.com/Drinkslog_KirRoyal.jpg">
            <a:hlinkClick r:id="rId4"/>
          </p:cNvPr>
          <p:cNvPicPr>
            <a:picLocks noGrp="1"/>
          </p:cNvPicPr>
          <p:nvPr>
            <p:ph sz="quarter" idx="2"/>
          </p:nvPr>
        </p:nvPicPr>
        <p:blipFill>
          <a:blip r:embed="rId5" cstate="print"/>
          <a:srcRect/>
          <a:stretch>
            <a:fillRect/>
          </a:stretch>
        </p:blipFill>
        <p:spPr bwMode="auto">
          <a:xfrm>
            <a:off x="500034" y="1500174"/>
            <a:ext cx="3021835"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1800" b="1" u="sng" dirty="0" err="1" smtClean="0"/>
              <a:t>Categoria</a:t>
            </a:r>
            <a:r>
              <a:rPr lang="en-US" sz="1800" b="1" u="sng" dirty="0" smtClean="0"/>
              <a:t>:</a:t>
            </a:r>
            <a:r>
              <a:rPr lang="en-US" sz="1800" dirty="0" smtClean="0"/>
              <a:t> Long Drink</a:t>
            </a:r>
            <a:br>
              <a:rPr lang="en-US" sz="1800" dirty="0" smtClean="0"/>
            </a:br>
            <a:r>
              <a:rPr lang="en-US" sz="1800" b="1" u="sng" dirty="0" err="1" smtClean="0"/>
              <a:t>Classificação</a:t>
            </a:r>
            <a:r>
              <a:rPr lang="en-US" sz="1800" b="1" u="sng" dirty="0" smtClean="0"/>
              <a:t>:</a:t>
            </a:r>
            <a:r>
              <a:rPr lang="en-US" sz="1800" dirty="0" smtClean="0"/>
              <a:t> </a:t>
            </a:r>
            <a:r>
              <a:rPr lang="en-US" sz="1800" dirty="0" err="1" smtClean="0"/>
              <a:t>Refrescante</a:t>
            </a:r>
            <a:r>
              <a:rPr lang="en-US" sz="1800" dirty="0" smtClean="0"/>
              <a:t/>
            </a:r>
            <a:br>
              <a:rPr lang="en-US" sz="1800" dirty="0" smtClean="0"/>
            </a:br>
            <a:r>
              <a:rPr lang="en-US" sz="1800" b="1" u="sng" dirty="0" err="1" smtClean="0"/>
              <a:t>Copo</a:t>
            </a:r>
            <a:r>
              <a:rPr lang="en-US" sz="1800" b="1" u="sng" dirty="0" smtClean="0"/>
              <a:t> Ideal:</a:t>
            </a:r>
            <a:r>
              <a:rPr lang="en-US" sz="1800" dirty="0" smtClean="0"/>
              <a:t> Highball Glass </a:t>
            </a:r>
            <a:endParaRPr lang="pt-BR" sz="1800" dirty="0"/>
          </a:p>
        </p:txBody>
      </p:sp>
      <p:sp>
        <p:nvSpPr>
          <p:cNvPr id="3" name="Espaço Reservado para Texto 2"/>
          <p:cNvSpPr>
            <a:spLocks noGrp="1"/>
          </p:cNvSpPr>
          <p:nvPr>
            <p:ph type="body" idx="1"/>
          </p:nvPr>
        </p:nvSpPr>
        <p:spPr/>
        <p:txBody>
          <a:bodyPr>
            <a:noAutofit/>
          </a:bodyPr>
          <a:lstStyle/>
          <a:p>
            <a:r>
              <a:rPr lang="en-US" sz="3200" b="1" dirty="0" smtClean="0">
                <a:hlinkClick r:id="rId2"/>
              </a:rPr>
              <a:t>Long Island Iced Tea</a:t>
            </a:r>
            <a:endParaRPr lang="pt-BR" sz="3200" dirty="0"/>
          </a:p>
        </p:txBody>
      </p:sp>
      <p:sp>
        <p:nvSpPr>
          <p:cNvPr id="4" name="Espaço Reservado para Texto 3"/>
          <p:cNvSpPr>
            <a:spLocks noGrp="1"/>
          </p:cNvSpPr>
          <p:nvPr>
            <p:ph type="body" sz="half" idx="3"/>
          </p:nvPr>
        </p:nvSpPr>
        <p:spPr>
          <a:xfrm>
            <a:off x="4645025" y="666750"/>
            <a:ext cx="4292241" cy="1904994"/>
          </a:xfrm>
        </p:spPr>
        <p:txBody>
          <a:bodyPr>
            <a:normAutofit fontScale="85000" lnSpcReduction="10000"/>
          </a:bodyPr>
          <a:lstStyle/>
          <a:p>
            <a:r>
              <a:rPr lang="pt-BR" dirty="0" smtClean="0"/>
              <a:t/>
            </a:r>
            <a:br>
              <a:rPr lang="pt-BR" dirty="0" smtClean="0"/>
            </a:br>
            <a:r>
              <a:rPr lang="pt-BR" b="1" dirty="0" smtClean="0"/>
              <a:t>Nota:</a:t>
            </a:r>
            <a:endParaRPr lang="pt-BR" dirty="0" smtClean="0"/>
          </a:p>
          <a:p>
            <a:r>
              <a:rPr lang="pt-BR" dirty="0" smtClean="0"/>
              <a:t>A maioria dos </a:t>
            </a:r>
            <a:r>
              <a:rPr lang="pt-BR" dirty="0" err="1" smtClean="0"/>
              <a:t>drinks</a:t>
            </a:r>
            <a:r>
              <a:rPr lang="pt-BR" dirty="0" smtClean="0"/>
              <a:t> não possuem mais de 5 ingredientes e isso, de certa forma, é considerada uma regra para os </a:t>
            </a:r>
            <a:r>
              <a:rPr lang="pt-BR" dirty="0" err="1" smtClean="0"/>
              <a:t>bartenders</a:t>
            </a:r>
            <a:r>
              <a:rPr lang="pt-BR" dirty="0" smtClean="0"/>
              <a:t>. Entretanto, esse </a:t>
            </a:r>
            <a:r>
              <a:rPr lang="pt-BR" dirty="0" err="1" smtClean="0"/>
              <a:t>drink</a:t>
            </a:r>
            <a:r>
              <a:rPr lang="pt-BR" dirty="0" smtClean="0"/>
              <a:t> não obedece essa lei, mas é considerado um </a:t>
            </a:r>
            <a:r>
              <a:rPr lang="pt-BR" dirty="0" err="1" smtClean="0"/>
              <a:t>drink</a:t>
            </a:r>
            <a:r>
              <a:rPr lang="pt-BR" dirty="0" smtClean="0"/>
              <a:t> oficial e reconhecido pela IBA.</a:t>
            </a:r>
          </a:p>
          <a:p>
            <a:endParaRPr lang="pt-BR" dirty="0"/>
          </a:p>
        </p:txBody>
      </p:sp>
      <p:sp>
        <p:nvSpPr>
          <p:cNvPr id="6" name="Espaço Reservado para Conteúdo 5"/>
          <p:cNvSpPr>
            <a:spLocks noGrp="1"/>
          </p:cNvSpPr>
          <p:nvPr>
            <p:ph sz="quarter" idx="4"/>
          </p:nvPr>
        </p:nvSpPr>
        <p:spPr>
          <a:xfrm>
            <a:off x="4648730" y="2714620"/>
            <a:ext cx="4288536" cy="3071834"/>
          </a:xfrm>
        </p:spPr>
        <p:txBody>
          <a:bodyPr>
            <a:normAutofit fontScale="85000" lnSpcReduction="20000"/>
          </a:bodyPr>
          <a:lstStyle/>
          <a:p>
            <a:r>
              <a:rPr lang="pt-BR" b="1" dirty="0" smtClean="0"/>
              <a:t>Ingredientes:</a:t>
            </a:r>
            <a:endParaRPr lang="pt-BR" dirty="0" smtClean="0"/>
          </a:p>
          <a:p>
            <a:pPr>
              <a:buNone/>
            </a:pPr>
            <a:r>
              <a:rPr lang="pt-BR" dirty="0" smtClean="0"/>
              <a:t>      - Vodka</a:t>
            </a:r>
            <a:br>
              <a:rPr lang="pt-BR" dirty="0" smtClean="0"/>
            </a:br>
            <a:r>
              <a:rPr lang="pt-BR" dirty="0" smtClean="0"/>
              <a:t>- Tequila</a:t>
            </a:r>
            <a:br>
              <a:rPr lang="pt-BR" dirty="0" smtClean="0"/>
            </a:br>
            <a:r>
              <a:rPr lang="pt-BR" dirty="0" smtClean="0"/>
              <a:t>- Rum Branco</a:t>
            </a:r>
            <a:br>
              <a:rPr lang="pt-BR" dirty="0" smtClean="0"/>
            </a:br>
            <a:r>
              <a:rPr lang="pt-BR" dirty="0" smtClean="0"/>
              <a:t>- </a:t>
            </a:r>
            <a:r>
              <a:rPr lang="pt-BR" dirty="0" err="1" smtClean="0"/>
              <a:t>Cointreau</a:t>
            </a:r>
            <a:r>
              <a:rPr lang="pt-BR" dirty="0" smtClean="0"/>
              <a:t/>
            </a:r>
            <a:br>
              <a:rPr lang="pt-BR" dirty="0" smtClean="0"/>
            </a:br>
            <a:r>
              <a:rPr lang="pt-BR" dirty="0" smtClean="0"/>
              <a:t>- </a:t>
            </a:r>
            <a:r>
              <a:rPr lang="pt-BR" dirty="0" err="1" smtClean="0"/>
              <a:t>Gin</a:t>
            </a:r>
            <a:r>
              <a:rPr lang="pt-BR" dirty="0" smtClean="0"/>
              <a:t/>
            </a:r>
            <a:br>
              <a:rPr lang="pt-BR" dirty="0" smtClean="0"/>
            </a:br>
            <a:r>
              <a:rPr lang="pt-BR" dirty="0" smtClean="0"/>
              <a:t>- Suco de Limão</a:t>
            </a:r>
            <a:br>
              <a:rPr lang="pt-BR" dirty="0" smtClean="0"/>
            </a:br>
            <a:r>
              <a:rPr lang="pt-BR" dirty="0" smtClean="0"/>
              <a:t>- 30 ml de </a:t>
            </a:r>
            <a:r>
              <a:rPr lang="pt-BR" dirty="0" err="1" smtClean="0"/>
              <a:t>Gomme</a:t>
            </a:r>
            <a:r>
              <a:rPr lang="pt-BR" dirty="0" smtClean="0"/>
              <a:t> </a:t>
            </a:r>
            <a:r>
              <a:rPr lang="pt-BR" dirty="0" err="1" smtClean="0"/>
              <a:t>Syrup</a:t>
            </a:r>
            <a:r>
              <a:rPr lang="pt-BR" dirty="0" smtClean="0"/>
              <a:t> ou 3 colheres de açúcar</a:t>
            </a:r>
            <a:br>
              <a:rPr lang="pt-BR" dirty="0" smtClean="0"/>
            </a:br>
            <a:r>
              <a:rPr lang="pt-BR" dirty="0" smtClean="0"/>
              <a:t>- 1 </a:t>
            </a:r>
            <a:r>
              <a:rPr lang="pt-BR" dirty="0" err="1" smtClean="0"/>
              <a:t>Dash</a:t>
            </a:r>
            <a:r>
              <a:rPr lang="pt-BR" dirty="0" smtClean="0"/>
              <a:t> de Coca-Cola</a:t>
            </a:r>
            <a:br>
              <a:rPr lang="pt-BR" dirty="0" smtClean="0"/>
            </a:br>
            <a:r>
              <a:rPr lang="pt-BR" dirty="0" smtClean="0"/>
              <a:t>- Gelo</a:t>
            </a:r>
          </a:p>
          <a:p>
            <a:endParaRPr lang="pt-BR" dirty="0"/>
          </a:p>
        </p:txBody>
      </p:sp>
      <p:pic>
        <p:nvPicPr>
          <p:cNvPr id="7" name="Espaço Reservado para Conteúdo 6" descr="http://drinkslog.googlepages.com/Drinkslog_LongIslandIceTea.jpg">
            <a:hlinkClick r:id="rId3"/>
          </p:cNvPr>
          <p:cNvPicPr>
            <a:picLocks noGrp="1"/>
          </p:cNvPicPr>
          <p:nvPr>
            <p:ph sz="quarter" idx="2"/>
          </p:nvPr>
        </p:nvPicPr>
        <p:blipFill>
          <a:blip r:embed="rId4" cstate="print"/>
          <a:srcRect/>
          <a:stretch>
            <a:fillRect/>
          </a:stretch>
        </p:blipFill>
        <p:spPr bwMode="auto">
          <a:xfrm>
            <a:off x="500034" y="1428736"/>
            <a:ext cx="3117085" cy="39290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r>
              <a:rPr lang="pt-BR" sz="1800" dirty="0" smtClean="0"/>
              <a:t> </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Mai Tai</a:t>
            </a:r>
            <a:endParaRPr lang="pt-BR" sz="3600" dirty="0"/>
          </a:p>
        </p:txBody>
      </p:sp>
      <p:sp>
        <p:nvSpPr>
          <p:cNvPr id="4" name="Espaço Reservado para Texto 3"/>
          <p:cNvSpPr>
            <a:spLocks noGrp="1"/>
          </p:cNvSpPr>
          <p:nvPr>
            <p:ph type="body" sz="half" idx="3"/>
          </p:nvPr>
        </p:nvSpPr>
        <p:spPr>
          <a:xfrm>
            <a:off x="4000497" y="666750"/>
            <a:ext cx="4936770" cy="2547936"/>
          </a:xfrm>
        </p:spPr>
        <p:txBody>
          <a:bodyPr>
            <a:normAutofit fontScale="92500" lnSpcReduction="20000"/>
          </a:bodyPr>
          <a:lstStyle/>
          <a:p>
            <a:r>
              <a:rPr lang="pt-BR" b="1" dirty="0" smtClean="0"/>
              <a:t>Nota:</a:t>
            </a:r>
            <a:endParaRPr lang="pt-BR" dirty="0" smtClean="0"/>
          </a:p>
          <a:p>
            <a:r>
              <a:rPr lang="pt-BR" dirty="0" smtClean="0"/>
              <a:t>O </a:t>
            </a:r>
            <a:r>
              <a:rPr lang="pt-BR" dirty="0" err="1" smtClean="0"/>
              <a:t>orgeat</a:t>
            </a:r>
            <a:r>
              <a:rPr lang="pt-BR" dirty="0" smtClean="0"/>
              <a:t> </a:t>
            </a:r>
            <a:r>
              <a:rPr lang="pt-BR" dirty="0" err="1" smtClean="0"/>
              <a:t>syrup</a:t>
            </a:r>
            <a:r>
              <a:rPr lang="pt-BR" dirty="0" smtClean="0"/>
              <a:t> é um xarope doce feito a partir de amêndoas, água rosa ou água flor-laranja.</a:t>
            </a:r>
            <a:br>
              <a:rPr lang="pt-BR" dirty="0" smtClean="0"/>
            </a:br>
            <a:r>
              <a:rPr lang="pt-BR" dirty="0" smtClean="0"/>
              <a:t/>
            </a:r>
            <a:br>
              <a:rPr lang="pt-BR" dirty="0" smtClean="0"/>
            </a:br>
            <a:r>
              <a:rPr lang="pt-BR" dirty="0" smtClean="0"/>
              <a:t>O Rock </a:t>
            </a:r>
            <a:r>
              <a:rPr lang="pt-BR" dirty="0" err="1" smtClean="0"/>
              <a:t>Candy</a:t>
            </a:r>
            <a:r>
              <a:rPr lang="pt-BR" dirty="0" smtClean="0"/>
              <a:t> </a:t>
            </a:r>
            <a:r>
              <a:rPr lang="pt-BR" dirty="0" err="1" smtClean="0"/>
              <a:t>Syrup</a:t>
            </a:r>
            <a:r>
              <a:rPr lang="pt-BR" dirty="0" smtClean="0"/>
              <a:t> é um </a:t>
            </a:r>
            <a:r>
              <a:rPr lang="pt-BR" dirty="0" err="1" smtClean="0"/>
              <a:t>Gomme</a:t>
            </a:r>
            <a:r>
              <a:rPr lang="pt-BR" dirty="0" smtClean="0"/>
              <a:t> </a:t>
            </a:r>
            <a:r>
              <a:rPr lang="pt-BR" dirty="0" err="1" smtClean="0"/>
              <a:t>Syrup</a:t>
            </a:r>
            <a:r>
              <a:rPr lang="pt-BR" dirty="0" smtClean="0"/>
              <a:t> mais concentrado. Ou seja, se trata de um xarope feito basicamente a partir de água e açúcar. Se substituirmos esse xarope por duas colheres de açúcar teremos um sabor semelhante.</a:t>
            </a:r>
          </a:p>
          <a:p>
            <a:endParaRPr lang="pt-BR" dirty="0"/>
          </a:p>
        </p:txBody>
      </p:sp>
      <p:sp>
        <p:nvSpPr>
          <p:cNvPr id="6" name="Espaço Reservado para Conteúdo 5"/>
          <p:cNvSpPr>
            <a:spLocks noGrp="1"/>
          </p:cNvSpPr>
          <p:nvPr>
            <p:ph sz="quarter" idx="4"/>
          </p:nvPr>
        </p:nvSpPr>
        <p:spPr>
          <a:xfrm>
            <a:off x="4000496" y="3071810"/>
            <a:ext cx="4936770" cy="2643206"/>
          </a:xfrm>
        </p:spPr>
        <p:txBody>
          <a:bodyPr>
            <a:normAutofit fontScale="92500" lnSpcReduction="10000"/>
          </a:bodyPr>
          <a:lstStyle/>
          <a:p>
            <a:r>
              <a:rPr lang="pt-BR" b="1" dirty="0" smtClean="0"/>
              <a:t>Ingredientes:</a:t>
            </a:r>
            <a:endParaRPr lang="pt-BR" dirty="0" smtClean="0"/>
          </a:p>
          <a:p>
            <a:pPr>
              <a:buNone/>
            </a:pPr>
            <a:r>
              <a:rPr lang="pt-BR" dirty="0" smtClean="0"/>
              <a:t>     - Rum Claro</a:t>
            </a:r>
            <a:br>
              <a:rPr lang="pt-BR" dirty="0" smtClean="0"/>
            </a:br>
            <a:r>
              <a:rPr lang="pt-BR" dirty="0" smtClean="0"/>
              <a:t>- Rum Escuro</a:t>
            </a:r>
            <a:br>
              <a:rPr lang="pt-BR" dirty="0" smtClean="0"/>
            </a:br>
            <a:r>
              <a:rPr lang="pt-BR" dirty="0" smtClean="0"/>
              <a:t>- Curaçao de Laranja</a:t>
            </a:r>
            <a:br>
              <a:rPr lang="pt-BR" dirty="0" smtClean="0"/>
            </a:br>
            <a:r>
              <a:rPr lang="pt-BR" dirty="0" smtClean="0"/>
              <a:t>- </a:t>
            </a:r>
            <a:r>
              <a:rPr lang="pt-BR" dirty="0" err="1" smtClean="0"/>
              <a:t>Orgeat</a:t>
            </a:r>
            <a:r>
              <a:rPr lang="pt-BR" dirty="0" smtClean="0"/>
              <a:t> </a:t>
            </a:r>
            <a:r>
              <a:rPr lang="pt-BR" dirty="0" err="1" smtClean="0"/>
              <a:t>Syrup</a:t>
            </a:r>
            <a:r>
              <a:rPr lang="pt-BR" dirty="0" smtClean="0"/>
              <a:t/>
            </a:r>
            <a:br>
              <a:rPr lang="pt-BR" dirty="0" smtClean="0"/>
            </a:br>
            <a:r>
              <a:rPr lang="pt-BR" dirty="0" smtClean="0"/>
              <a:t>- 5 ml de Rock </a:t>
            </a:r>
            <a:r>
              <a:rPr lang="pt-BR" dirty="0" err="1" smtClean="0"/>
              <a:t>Candy</a:t>
            </a:r>
            <a:r>
              <a:rPr lang="pt-BR" dirty="0" smtClean="0"/>
              <a:t> </a:t>
            </a:r>
            <a:r>
              <a:rPr lang="pt-BR" dirty="0" err="1" smtClean="0"/>
              <a:t>Syrup</a:t>
            </a:r>
            <a:r>
              <a:rPr lang="pt-BR" dirty="0" smtClean="0"/>
              <a:t/>
            </a:r>
            <a:br>
              <a:rPr lang="pt-BR" dirty="0" smtClean="0"/>
            </a:br>
            <a:r>
              <a:rPr lang="pt-BR" dirty="0" smtClean="0"/>
              <a:t>- 10 ml de Suco de Limão</a:t>
            </a:r>
            <a:br>
              <a:rPr lang="pt-BR" dirty="0" smtClean="0"/>
            </a:br>
            <a:r>
              <a:rPr lang="pt-BR" dirty="0" smtClean="0"/>
              <a:t>- Gelo</a:t>
            </a:r>
          </a:p>
          <a:p>
            <a:endParaRPr lang="pt-BR" dirty="0"/>
          </a:p>
        </p:txBody>
      </p:sp>
      <p:pic>
        <p:nvPicPr>
          <p:cNvPr id="7" name="Espaço Reservado para Conteúdo 6" descr="http://drinkslog.googlepages.com/Drinkslog_MaiTai.jpg">
            <a:hlinkClick r:id="rId3"/>
          </p:cNvPr>
          <p:cNvPicPr>
            <a:picLocks noGrp="1"/>
          </p:cNvPicPr>
          <p:nvPr>
            <p:ph sz="quarter" idx="2"/>
          </p:nvPr>
        </p:nvPicPr>
        <p:blipFill>
          <a:blip r:embed="rId4" cstate="print"/>
          <a:srcRect/>
          <a:stretch>
            <a:fillRect/>
          </a:stretch>
        </p:blipFill>
        <p:spPr bwMode="auto">
          <a:xfrm>
            <a:off x="571472" y="1500174"/>
            <a:ext cx="3045647"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Manhattan</a:t>
            </a:r>
            <a:endParaRPr lang="pt-BR" sz="3600" dirty="0"/>
          </a:p>
        </p:txBody>
      </p:sp>
      <p:sp>
        <p:nvSpPr>
          <p:cNvPr id="4" name="Espaço Reservado para Texto 3"/>
          <p:cNvSpPr>
            <a:spLocks noGrp="1"/>
          </p:cNvSpPr>
          <p:nvPr>
            <p:ph type="body" sz="half" idx="3"/>
          </p:nvPr>
        </p:nvSpPr>
        <p:spPr>
          <a:xfrm>
            <a:off x="4143373" y="666750"/>
            <a:ext cx="4793894" cy="2619374"/>
          </a:xfrm>
        </p:spPr>
        <p:txBody>
          <a:bodyPr>
            <a:normAutofit fontScale="85000" lnSpcReduction="10000"/>
          </a:bodyPr>
          <a:lstStyle/>
          <a:p>
            <a:r>
              <a:rPr lang="pt-BR" b="1" dirty="0" smtClean="0"/>
              <a:t>História:</a:t>
            </a:r>
            <a:endParaRPr lang="pt-BR" dirty="0" smtClean="0"/>
          </a:p>
          <a:p>
            <a:r>
              <a:rPr lang="pt-BR" dirty="0" smtClean="0"/>
              <a:t>Uma história popular sugere que o </a:t>
            </a:r>
            <a:r>
              <a:rPr lang="pt-BR" dirty="0" err="1" smtClean="0"/>
              <a:t>drink</a:t>
            </a:r>
            <a:r>
              <a:rPr lang="pt-BR" dirty="0" smtClean="0"/>
              <a:t> surgiu no Manhattan </a:t>
            </a:r>
            <a:r>
              <a:rPr lang="pt-BR" dirty="0" err="1" smtClean="0"/>
              <a:t>Club</a:t>
            </a:r>
            <a:r>
              <a:rPr lang="pt-BR" dirty="0" smtClean="0"/>
              <a:t> em Nova York no início do ano de 1870, onde foi inventado para um banquete cuja anfitriã era </a:t>
            </a:r>
            <a:r>
              <a:rPr lang="pt-BR" dirty="0" err="1" smtClean="0"/>
              <a:t>Jenni</a:t>
            </a:r>
            <a:r>
              <a:rPr lang="pt-BR" dirty="0" smtClean="0"/>
              <a:t> Jerome em homenagem a candidatura presidencial de Samuel J. </a:t>
            </a:r>
            <a:r>
              <a:rPr lang="pt-BR" dirty="0" err="1" smtClean="0"/>
              <a:t>Tilden</a:t>
            </a:r>
            <a:r>
              <a:rPr lang="pt-BR" dirty="0" smtClean="0"/>
              <a:t>. O sucesso desse banquete fez o </a:t>
            </a:r>
            <a:r>
              <a:rPr lang="pt-BR" dirty="0" err="1" smtClean="0"/>
              <a:t>drink</a:t>
            </a:r>
            <a:r>
              <a:rPr lang="pt-BR" dirty="0" smtClean="0"/>
              <a:t> famoso, mais tarde fazendo muitas pessoas pedirem o </a:t>
            </a:r>
            <a:r>
              <a:rPr lang="pt-BR" dirty="0" err="1" smtClean="0"/>
              <a:t>drink</a:t>
            </a:r>
            <a:r>
              <a:rPr lang="pt-BR" dirty="0" smtClean="0"/>
              <a:t> se referindo o nome do clube onde foi inventado - "o Manhattan </a:t>
            </a:r>
            <a:r>
              <a:rPr lang="pt-BR" dirty="0" err="1" smtClean="0"/>
              <a:t>cocktail</a:t>
            </a:r>
            <a:r>
              <a:rPr lang="pt-BR" dirty="0" smtClean="0"/>
              <a:t>".</a:t>
            </a:r>
          </a:p>
          <a:p>
            <a:endParaRPr lang="pt-BR" dirty="0"/>
          </a:p>
        </p:txBody>
      </p:sp>
      <p:sp>
        <p:nvSpPr>
          <p:cNvPr id="6" name="Espaço Reservado para Conteúdo 5"/>
          <p:cNvSpPr>
            <a:spLocks noGrp="1"/>
          </p:cNvSpPr>
          <p:nvPr>
            <p:ph sz="quarter" idx="4"/>
          </p:nvPr>
        </p:nvSpPr>
        <p:spPr>
          <a:xfrm>
            <a:off x="4143372" y="3214686"/>
            <a:ext cx="4793894" cy="2571768"/>
          </a:xfrm>
        </p:spPr>
        <p:txBody>
          <a:bodyPr>
            <a:normAutofit/>
          </a:bodyPr>
          <a:lstStyle/>
          <a:p>
            <a:r>
              <a:rPr lang="pt-BR" b="1" dirty="0" smtClean="0"/>
              <a:t>Ingredientes:</a:t>
            </a:r>
            <a:endParaRPr lang="pt-BR" dirty="0" smtClean="0"/>
          </a:p>
          <a:p>
            <a:pPr>
              <a:buNone/>
            </a:pPr>
            <a:r>
              <a:rPr lang="pt-BR" dirty="0" smtClean="0"/>
              <a:t>     - Whisky </a:t>
            </a:r>
            <a:r>
              <a:rPr lang="pt-BR" dirty="0" err="1" smtClean="0"/>
              <a:t>Rye</a:t>
            </a:r>
            <a:r>
              <a:rPr lang="pt-BR" dirty="0" smtClean="0"/>
              <a:t> (de centeio) ou </a:t>
            </a:r>
            <a:r>
              <a:rPr lang="pt-BR" dirty="0" err="1" smtClean="0"/>
              <a:t>Canadian</a:t>
            </a:r>
            <a:r>
              <a:rPr lang="pt-BR" dirty="0" smtClean="0"/>
              <a:t> Whisky</a:t>
            </a:r>
            <a:br>
              <a:rPr lang="pt-BR" dirty="0" smtClean="0"/>
            </a:br>
            <a:r>
              <a:rPr lang="pt-BR" dirty="0" smtClean="0"/>
              <a:t>- </a:t>
            </a:r>
            <a:r>
              <a:rPr lang="pt-BR" dirty="0" err="1" smtClean="0"/>
              <a:t>Vermouth</a:t>
            </a:r>
            <a:r>
              <a:rPr lang="pt-BR" dirty="0" smtClean="0"/>
              <a:t> Vermelho (Tinto)</a:t>
            </a:r>
            <a:br>
              <a:rPr lang="pt-BR" dirty="0" smtClean="0"/>
            </a:br>
            <a:r>
              <a:rPr lang="pt-BR" dirty="0" smtClean="0"/>
              <a:t>- 2 gotas de </a:t>
            </a:r>
            <a:r>
              <a:rPr lang="pt-BR" dirty="0" err="1" smtClean="0"/>
              <a:t>Angostura</a:t>
            </a:r>
            <a:r>
              <a:rPr lang="pt-BR" dirty="0" smtClean="0"/>
              <a:t> </a:t>
            </a:r>
            <a:r>
              <a:rPr lang="pt-BR" dirty="0" err="1" smtClean="0"/>
              <a:t>Bitter</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Manhattan.jpg">
            <a:hlinkClick r:id="rId3"/>
          </p:cNvPr>
          <p:cNvPicPr>
            <a:picLocks noGrp="1"/>
          </p:cNvPicPr>
          <p:nvPr>
            <p:ph sz="quarter" idx="2"/>
          </p:nvPr>
        </p:nvPicPr>
        <p:blipFill>
          <a:blip r:embed="rId4" cstate="print"/>
          <a:srcRect/>
          <a:stretch>
            <a:fillRect/>
          </a:stretch>
        </p:blipFill>
        <p:spPr bwMode="auto">
          <a:xfrm>
            <a:off x="500034" y="1500174"/>
            <a:ext cx="3117085"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Manhattan </a:t>
            </a:r>
            <a:r>
              <a:rPr lang="pt-BR" sz="3600" b="1" dirty="0" err="1" smtClean="0">
                <a:hlinkClick r:id="rId2"/>
              </a:rPr>
              <a:t>Dry</a:t>
            </a:r>
            <a:endParaRPr lang="pt-BR" sz="3600" dirty="0"/>
          </a:p>
        </p:txBody>
      </p:sp>
      <p:sp>
        <p:nvSpPr>
          <p:cNvPr id="4" name="Espaço Reservado para Texto 3"/>
          <p:cNvSpPr>
            <a:spLocks noGrp="1"/>
          </p:cNvSpPr>
          <p:nvPr>
            <p:ph type="body" sz="half" idx="3"/>
          </p:nvPr>
        </p:nvSpPr>
        <p:spPr>
          <a:xfrm>
            <a:off x="4000497" y="666750"/>
            <a:ext cx="4936770" cy="1976432"/>
          </a:xfrm>
        </p:spPr>
        <p:txBody>
          <a:bodyPr>
            <a:normAutofit/>
          </a:bodyPr>
          <a:lstStyle/>
          <a:p>
            <a:r>
              <a:rPr lang="pt-BR" b="1" dirty="0" smtClean="0"/>
              <a:t>Notas:</a:t>
            </a:r>
            <a:endParaRPr lang="pt-BR" dirty="0" smtClean="0"/>
          </a:p>
          <a:p>
            <a:r>
              <a:rPr lang="pt-BR" dirty="0" smtClean="0"/>
              <a:t>Esse </a:t>
            </a:r>
            <a:r>
              <a:rPr lang="pt-BR" dirty="0" err="1" smtClean="0"/>
              <a:t>drink</a:t>
            </a:r>
            <a:r>
              <a:rPr lang="pt-BR" dirty="0" smtClean="0"/>
              <a:t> é uma variação do Manhattan original e a única diferença é que no </a:t>
            </a:r>
            <a:r>
              <a:rPr lang="pt-BR" dirty="0" err="1" smtClean="0"/>
              <a:t>Dry</a:t>
            </a:r>
            <a:r>
              <a:rPr lang="pt-BR" dirty="0" smtClean="0"/>
              <a:t> utilizamos o </a:t>
            </a:r>
            <a:r>
              <a:rPr lang="pt-BR" dirty="0" err="1" smtClean="0"/>
              <a:t>Vermouth</a:t>
            </a:r>
            <a:r>
              <a:rPr lang="pt-BR" dirty="0" smtClean="0"/>
              <a:t> Seco (</a:t>
            </a:r>
            <a:r>
              <a:rPr lang="pt-BR" dirty="0" err="1" smtClean="0"/>
              <a:t>dry</a:t>
            </a:r>
            <a:r>
              <a:rPr lang="pt-BR" dirty="0" smtClean="0"/>
              <a:t> </a:t>
            </a:r>
            <a:r>
              <a:rPr lang="pt-BR" dirty="0" err="1" smtClean="0"/>
              <a:t>vermouth</a:t>
            </a:r>
            <a:r>
              <a:rPr lang="pt-BR" dirty="0" smtClean="0"/>
              <a:t>), enquanto no outro se usa o </a:t>
            </a:r>
            <a:r>
              <a:rPr lang="pt-BR" dirty="0" err="1" smtClean="0"/>
              <a:t>Vermouth</a:t>
            </a:r>
            <a:r>
              <a:rPr lang="pt-BR" dirty="0" smtClean="0"/>
              <a:t> Tinto (</a:t>
            </a:r>
            <a:r>
              <a:rPr lang="pt-BR" dirty="0" err="1" smtClean="0"/>
              <a:t>red</a:t>
            </a:r>
            <a:r>
              <a:rPr lang="pt-BR" dirty="0" smtClean="0"/>
              <a:t> </a:t>
            </a:r>
            <a:r>
              <a:rPr lang="pt-BR" dirty="0" err="1" smtClean="0"/>
              <a:t>vermouth</a:t>
            </a:r>
            <a:r>
              <a:rPr lang="pt-BR" dirty="0" smtClean="0"/>
              <a:t>).</a:t>
            </a:r>
          </a:p>
        </p:txBody>
      </p:sp>
      <p:sp>
        <p:nvSpPr>
          <p:cNvPr id="6" name="Espaço Reservado para Conteúdo 5"/>
          <p:cNvSpPr>
            <a:spLocks noGrp="1"/>
          </p:cNvSpPr>
          <p:nvPr>
            <p:ph sz="quarter" idx="4"/>
          </p:nvPr>
        </p:nvSpPr>
        <p:spPr>
          <a:xfrm>
            <a:off x="4000496" y="2714620"/>
            <a:ext cx="4936770" cy="2543180"/>
          </a:xfrm>
        </p:spPr>
        <p:txBody>
          <a:bodyPr/>
          <a:lstStyle/>
          <a:p>
            <a:r>
              <a:rPr lang="pt-BR" b="1" dirty="0" smtClean="0"/>
              <a:t>Ingredientes:</a:t>
            </a:r>
            <a:endParaRPr lang="pt-BR" dirty="0" smtClean="0"/>
          </a:p>
          <a:p>
            <a:pPr>
              <a:buNone/>
            </a:pPr>
            <a:r>
              <a:rPr lang="pt-BR" dirty="0" smtClean="0"/>
              <a:t>     - Whisky </a:t>
            </a:r>
            <a:r>
              <a:rPr lang="pt-BR" dirty="0" err="1" smtClean="0"/>
              <a:t>Rye</a:t>
            </a:r>
            <a:r>
              <a:rPr lang="pt-BR" dirty="0" smtClean="0"/>
              <a:t> (de centeio) ou </a:t>
            </a:r>
            <a:r>
              <a:rPr lang="pt-BR" dirty="0" err="1" smtClean="0"/>
              <a:t>Canadian</a:t>
            </a:r>
            <a:r>
              <a:rPr lang="pt-BR" dirty="0" smtClean="0"/>
              <a:t> Whisky</a:t>
            </a:r>
            <a:br>
              <a:rPr lang="pt-BR" dirty="0" smtClean="0"/>
            </a:br>
            <a:r>
              <a:rPr lang="pt-BR" dirty="0" smtClean="0"/>
              <a:t>- </a:t>
            </a:r>
            <a:r>
              <a:rPr lang="pt-BR" dirty="0" err="1" smtClean="0"/>
              <a:t>Vermouth</a:t>
            </a:r>
            <a:r>
              <a:rPr lang="pt-BR" dirty="0" smtClean="0"/>
              <a:t> Seco</a:t>
            </a:r>
            <a:br>
              <a:rPr lang="pt-BR" dirty="0" smtClean="0"/>
            </a:br>
            <a:r>
              <a:rPr lang="pt-BR" dirty="0" smtClean="0"/>
              <a:t>- 2 gotas de </a:t>
            </a:r>
            <a:r>
              <a:rPr lang="pt-BR" dirty="0" err="1" smtClean="0"/>
              <a:t>Angostura</a:t>
            </a:r>
            <a:r>
              <a:rPr lang="pt-BR" dirty="0" smtClean="0"/>
              <a:t> </a:t>
            </a:r>
            <a:r>
              <a:rPr lang="pt-BR" dirty="0" err="1" smtClean="0"/>
              <a:t>Bitter</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Manhattan.jpg">
            <a:hlinkClick r:id="rId3"/>
          </p:cNvPr>
          <p:cNvPicPr>
            <a:picLocks noGrp="1"/>
          </p:cNvPicPr>
          <p:nvPr>
            <p:ph sz="quarter" idx="2"/>
          </p:nvPr>
        </p:nvPicPr>
        <p:blipFill>
          <a:blip r:embed="rId4" cstate="print"/>
          <a:srcRect/>
          <a:stretch>
            <a:fillRect/>
          </a:stretch>
        </p:blipFill>
        <p:spPr bwMode="auto">
          <a:xfrm>
            <a:off x="500034" y="1428736"/>
            <a:ext cx="3117085" cy="38576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5429264"/>
            <a:ext cx="8610600" cy="863586"/>
          </a:xfrm>
        </p:spPr>
        <p:txBody>
          <a:bodyPr>
            <a:normAutofit/>
          </a:bodyPr>
          <a:lstStyle/>
          <a:p>
            <a:r>
              <a:rPr lang="pt-BR" sz="1600" b="1" u="sng" dirty="0" smtClean="0"/>
              <a:t>Categoria:</a:t>
            </a:r>
            <a:r>
              <a:rPr lang="pt-BR" sz="1600" dirty="0" smtClean="0"/>
              <a:t> </a:t>
            </a:r>
            <a:r>
              <a:rPr lang="pt-BR" sz="1600" dirty="0" err="1" smtClean="0"/>
              <a:t>Shot</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Físico</a:t>
            </a:r>
            <a:br>
              <a:rPr lang="pt-BR" sz="1600" dirty="0" smtClean="0"/>
            </a:br>
            <a:r>
              <a:rPr lang="pt-BR" sz="1600" b="1" u="sng" dirty="0" smtClean="0"/>
              <a:t>Copo Ideal:</a:t>
            </a:r>
            <a:r>
              <a:rPr lang="pt-BR" sz="1600" dirty="0" smtClean="0"/>
              <a:t> </a:t>
            </a:r>
            <a:r>
              <a:rPr lang="pt-BR" sz="1600" dirty="0" err="1" smtClean="0"/>
              <a:t>Shooter</a:t>
            </a:r>
            <a:r>
              <a:rPr lang="pt-BR" sz="1600" dirty="0" smtClean="0"/>
              <a:t> </a:t>
            </a:r>
            <a:r>
              <a:rPr lang="pt-BR" sz="1600" dirty="0" err="1" smtClean="0"/>
              <a:t>Glass</a:t>
            </a:r>
            <a:r>
              <a:rPr lang="pt-BR" sz="1600" dirty="0" smtClean="0"/>
              <a:t> / Vodka </a:t>
            </a:r>
            <a:r>
              <a:rPr lang="pt-BR" sz="1600" dirty="0" err="1" smtClean="0"/>
              <a:t>Glass</a:t>
            </a:r>
            <a:endParaRPr lang="pt-BR" sz="1600" dirty="0"/>
          </a:p>
        </p:txBody>
      </p:sp>
      <p:sp>
        <p:nvSpPr>
          <p:cNvPr id="3" name="Espaço Reservado para Texto 2"/>
          <p:cNvSpPr>
            <a:spLocks noGrp="1"/>
          </p:cNvSpPr>
          <p:nvPr>
            <p:ph type="body" idx="1"/>
          </p:nvPr>
        </p:nvSpPr>
        <p:spPr/>
        <p:txBody>
          <a:bodyPr>
            <a:normAutofit lnSpcReduction="10000"/>
          </a:bodyPr>
          <a:lstStyle/>
          <a:p>
            <a:r>
              <a:rPr lang="pt-BR" sz="3600" b="1" dirty="0" smtClean="0">
                <a:hlinkClick r:id="rId2"/>
              </a:rPr>
              <a:t>B52</a:t>
            </a:r>
            <a:r>
              <a:rPr lang="pt-BR" sz="3600" b="1" dirty="0" smtClean="0"/>
              <a:t> </a:t>
            </a:r>
            <a:endParaRPr lang="pt-BR" sz="3600" dirty="0" smtClean="0"/>
          </a:p>
        </p:txBody>
      </p:sp>
      <p:sp>
        <p:nvSpPr>
          <p:cNvPr id="4" name="Espaço Reservado para Texto 3"/>
          <p:cNvSpPr>
            <a:spLocks noGrp="1"/>
          </p:cNvSpPr>
          <p:nvPr>
            <p:ph type="body" sz="half" idx="3"/>
          </p:nvPr>
        </p:nvSpPr>
        <p:spPr>
          <a:xfrm>
            <a:off x="4071935" y="357166"/>
            <a:ext cx="4865332" cy="3429024"/>
          </a:xfrm>
        </p:spPr>
        <p:txBody>
          <a:bodyPr>
            <a:normAutofit fontScale="70000" lnSpcReduction="20000"/>
          </a:bodyPr>
          <a:lstStyle/>
          <a:p>
            <a:r>
              <a:rPr lang="pt-BR" dirty="0" smtClean="0"/>
              <a:t/>
            </a:r>
            <a:br>
              <a:rPr lang="pt-BR" dirty="0" smtClean="0"/>
            </a:br>
            <a:r>
              <a:rPr lang="pt-BR" b="1" dirty="0" smtClean="0"/>
              <a:t>Notas:</a:t>
            </a:r>
            <a:endParaRPr lang="pt-BR" dirty="0" smtClean="0"/>
          </a:p>
          <a:p>
            <a:r>
              <a:rPr lang="pt-BR" dirty="0" smtClean="0"/>
              <a:t>O </a:t>
            </a:r>
            <a:r>
              <a:rPr lang="pt-BR" dirty="0" err="1" smtClean="0"/>
              <a:t>Kahlúa</a:t>
            </a:r>
            <a:r>
              <a:rPr lang="pt-BR" dirty="0" smtClean="0"/>
              <a:t> é um licor de origem mexicana, elaborado a partir de grãos de café que resulta em sua cor e sabor característicos.</a:t>
            </a:r>
            <a:br>
              <a:rPr lang="pt-BR" dirty="0" smtClean="0"/>
            </a:br>
            <a:r>
              <a:rPr lang="pt-BR" dirty="0" smtClean="0"/>
              <a:t/>
            </a:r>
            <a:br>
              <a:rPr lang="pt-BR" dirty="0" smtClean="0"/>
            </a:br>
            <a:r>
              <a:rPr lang="pt-BR" dirty="0" err="1" smtClean="0"/>
              <a:t>Grand</a:t>
            </a:r>
            <a:r>
              <a:rPr lang="pt-BR" dirty="0" smtClean="0"/>
              <a:t> </a:t>
            </a:r>
            <a:r>
              <a:rPr lang="pt-BR" dirty="0" err="1" smtClean="0"/>
              <a:t>Marnier</a:t>
            </a:r>
            <a:r>
              <a:rPr lang="pt-BR" dirty="0" smtClean="0"/>
              <a:t> é um licor criado em 1880 por Alexandre </a:t>
            </a:r>
            <a:r>
              <a:rPr lang="pt-BR" dirty="0" err="1" smtClean="0"/>
              <a:t>Marnier-Kapostolle</a:t>
            </a:r>
            <a:r>
              <a:rPr lang="pt-BR" dirty="0" smtClean="0"/>
              <a:t>. É um tipo de triple </a:t>
            </a:r>
            <a:r>
              <a:rPr lang="pt-BR" dirty="0" err="1" smtClean="0"/>
              <a:t>sec</a:t>
            </a:r>
            <a:r>
              <a:rPr lang="pt-BR" dirty="0" smtClean="0"/>
              <a:t>, feito da mistura de verdadeiros </a:t>
            </a:r>
            <a:r>
              <a:rPr lang="pt-BR" dirty="0" err="1" smtClean="0"/>
              <a:t>cognacs</a:t>
            </a:r>
            <a:r>
              <a:rPr lang="pt-BR" dirty="0" smtClean="0"/>
              <a:t> e essência destilada de laranja. Possui 40% de volume </a:t>
            </a:r>
            <a:r>
              <a:rPr lang="pt-BR" dirty="0" err="1" smtClean="0"/>
              <a:t>alcóolico</a:t>
            </a:r>
            <a:r>
              <a:rPr lang="pt-BR" dirty="0" smtClean="0"/>
              <a:t> e é produzido em diversas variedades, e pode ser consumido puro como digestivo.</a:t>
            </a:r>
            <a:br>
              <a:rPr lang="pt-BR" dirty="0" smtClean="0"/>
            </a:br>
            <a:r>
              <a:rPr lang="pt-BR" dirty="0" smtClean="0"/>
              <a:t/>
            </a:r>
            <a:br>
              <a:rPr lang="pt-BR" dirty="0" smtClean="0"/>
            </a:br>
            <a:r>
              <a:rPr lang="pt-BR" dirty="0" err="1" smtClean="0"/>
              <a:t>Bailey's</a:t>
            </a:r>
            <a:r>
              <a:rPr lang="pt-BR" dirty="0" smtClean="0"/>
              <a:t> é um licor irlandês elaborado a partir do casamento natural do puro creme de leite irlandês e dos sabores naturais de cacau e baunilha, isto tudo misturado com perfeição, utilizando os mais modernos equipamentos num processo secreto. É uma bebida extremamente versátil e pode ser consumida de diversas maneiras.</a:t>
            </a:r>
          </a:p>
          <a:p>
            <a:endParaRPr lang="pt-BR" dirty="0"/>
          </a:p>
        </p:txBody>
      </p:sp>
      <p:sp>
        <p:nvSpPr>
          <p:cNvPr id="6" name="Espaço Reservado para Conteúdo 5"/>
          <p:cNvSpPr>
            <a:spLocks noGrp="1"/>
          </p:cNvSpPr>
          <p:nvPr>
            <p:ph sz="quarter" idx="4"/>
          </p:nvPr>
        </p:nvSpPr>
        <p:spPr>
          <a:xfrm>
            <a:off x="4071934" y="3643314"/>
            <a:ext cx="4865332" cy="2500330"/>
          </a:xfrm>
        </p:spPr>
        <p:txBody>
          <a:bodyPr>
            <a:normAutofit fontScale="92500" lnSpcReduction="10000"/>
          </a:bodyPr>
          <a:lstStyle/>
          <a:p>
            <a:r>
              <a:rPr lang="pt-BR" b="1" dirty="0" smtClean="0"/>
              <a:t>Ingredientes:</a:t>
            </a:r>
            <a:endParaRPr lang="pt-BR" dirty="0" smtClean="0"/>
          </a:p>
          <a:p>
            <a:pPr>
              <a:buNone/>
            </a:pPr>
            <a:r>
              <a:rPr lang="pt-BR" dirty="0" smtClean="0"/>
              <a:t>     - Licor </a:t>
            </a:r>
            <a:r>
              <a:rPr lang="pt-BR" dirty="0" err="1" smtClean="0"/>
              <a:t>Kahlua</a:t>
            </a:r>
            <a:r>
              <a:rPr lang="pt-BR" dirty="0" smtClean="0"/>
              <a:t> (Licor de Café)</a:t>
            </a:r>
            <a:br>
              <a:rPr lang="pt-BR" dirty="0" smtClean="0"/>
            </a:br>
            <a:r>
              <a:rPr lang="pt-BR" dirty="0" smtClean="0"/>
              <a:t>- Licor </a:t>
            </a:r>
            <a:r>
              <a:rPr lang="pt-BR" dirty="0" err="1" smtClean="0"/>
              <a:t>Grand</a:t>
            </a:r>
            <a:r>
              <a:rPr lang="pt-BR" dirty="0" smtClean="0"/>
              <a:t> </a:t>
            </a:r>
            <a:r>
              <a:rPr lang="pt-BR" dirty="0" err="1" smtClean="0"/>
              <a:t>Marnier</a:t>
            </a:r>
            <a:r>
              <a:rPr lang="pt-BR" dirty="0" smtClean="0"/>
              <a:t> (Licor de Laranja ou Triple </a:t>
            </a:r>
            <a:r>
              <a:rPr lang="pt-BR" dirty="0" err="1" smtClean="0"/>
              <a:t>Sec</a:t>
            </a:r>
            <a:r>
              <a:rPr lang="pt-BR" dirty="0" smtClean="0"/>
              <a:t>)</a:t>
            </a:r>
            <a:br>
              <a:rPr lang="pt-BR" dirty="0" smtClean="0"/>
            </a:br>
            <a:r>
              <a:rPr lang="pt-BR" dirty="0" smtClean="0"/>
              <a:t>- </a:t>
            </a:r>
            <a:r>
              <a:rPr lang="pt-BR" dirty="0" err="1" smtClean="0"/>
              <a:t>Bailey's</a:t>
            </a:r>
            <a:r>
              <a:rPr lang="pt-BR" dirty="0" smtClean="0"/>
              <a:t> </a:t>
            </a:r>
            <a:r>
              <a:rPr lang="pt-BR" dirty="0" err="1" smtClean="0"/>
              <a:t>Irish</a:t>
            </a:r>
            <a:r>
              <a:rPr lang="pt-BR" dirty="0" smtClean="0"/>
              <a:t> </a:t>
            </a:r>
            <a:r>
              <a:rPr lang="pt-BR" dirty="0" err="1" smtClean="0"/>
              <a:t>Cream</a:t>
            </a:r>
            <a:r>
              <a:rPr lang="pt-BR" dirty="0" smtClean="0"/>
              <a:t> (Licor Irlandês)</a:t>
            </a:r>
          </a:p>
          <a:p>
            <a:pPr>
              <a:buNone/>
            </a:pPr>
            <a:r>
              <a:rPr lang="pt-BR" dirty="0" smtClean="0"/>
              <a:t/>
            </a:r>
            <a:br>
              <a:rPr lang="pt-BR" dirty="0" smtClean="0"/>
            </a:br>
            <a:endParaRPr lang="pt-BR" dirty="0"/>
          </a:p>
        </p:txBody>
      </p:sp>
      <p:pic>
        <p:nvPicPr>
          <p:cNvPr id="7" name="Espaço Reservado para Conteúdo 6" descr="http://drinkslog.googlepages.com/Drinkslog_B52.jpg">
            <a:hlinkClick r:id="rId3"/>
          </p:cNvPr>
          <p:cNvPicPr>
            <a:picLocks noGrp="1"/>
          </p:cNvPicPr>
          <p:nvPr>
            <p:ph sz="quarter" idx="2"/>
          </p:nvPr>
        </p:nvPicPr>
        <p:blipFill>
          <a:blip r:embed="rId4" cstate="print"/>
          <a:srcRect/>
          <a:stretch>
            <a:fillRect/>
          </a:stretch>
        </p:blipFill>
        <p:spPr bwMode="auto">
          <a:xfrm>
            <a:off x="428596" y="1285860"/>
            <a:ext cx="3357586" cy="40005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a:xfrm>
            <a:off x="285720" y="642918"/>
            <a:ext cx="4290556" cy="639762"/>
          </a:xfrm>
        </p:spPr>
        <p:txBody>
          <a:bodyPr>
            <a:noAutofit/>
          </a:bodyPr>
          <a:lstStyle/>
          <a:p>
            <a:r>
              <a:rPr lang="pt-BR" sz="3200" b="1" dirty="0" smtClean="0">
                <a:hlinkClick r:id="rId2"/>
              </a:rPr>
              <a:t>Manhattan </a:t>
            </a:r>
            <a:r>
              <a:rPr lang="pt-BR" sz="3200" b="1" dirty="0" err="1" smtClean="0">
                <a:hlinkClick r:id="rId2"/>
              </a:rPr>
              <a:t>Medium</a:t>
            </a:r>
            <a:endParaRPr lang="pt-BR" sz="3200" dirty="0"/>
          </a:p>
        </p:txBody>
      </p:sp>
      <p:sp>
        <p:nvSpPr>
          <p:cNvPr id="4" name="Espaço Reservado para Texto 3"/>
          <p:cNvSpPr>
            <a:spLocks noGrp="1"/>
          </p:cNvSpPr>
          <p:nvPr>
            <p:ph type="body" sz="half" idx="3"/>
          </p:nvPr>
        </p:nvSpPr>
        <p:spPr>
          <a:xfrm>
            <a:off x="4357687" y="666750"/>
            <a:ext cx="4579580" cy="2976564"/>
          </a:xfrm>
        </p:spPr>
        <p:txBody>
          <a:bodyPr>
            <a:normAutofit fontScale="77500" lnSpcReduction="20000"/>
          </a:bodyPr>
          <a:lstStyle/>
          <a:p>
            <a:r>
              <a:rPr lang="pt-BR" b="1" dirty="0" smtClean="0"/>
              <a:t>História:</a:t>
            </a:r>
            <a:endParaRPr lang="pt-BR" dirty="0" smtClean="0"/>
          </a:p>
          <a:p>
            <a:r>
              <a:rPr lang="pt-BR" dirty="0" smtClean="0"/>
              <a:t>Uma história popular sugere que o </a:t>
            </a:r>
            <a:r>
              <a:rPr lang="pt-BR" dirty="0" err="1" smtClean="0"/>
              <a:t>drink</a:t>
            </a:r>
            <a:r>
              <a:rPr lang="pt-BR" dirty="0" smtClean="0"/>
              <a:t> surgiu no Manhattan </a:t>
            </a:r>
            <a:r>
              <a:rPr lang="pt-BR" dirty="0" err="1" smtClean="0"/>
              <a:t>Club</a:t>
            </a:r>
            <a:r>
              <a:rPr lang="pt-BR" dirty="0" smtClean="0"/>
              <a:t> em Nova York no início do ano de 1870, onde foi inventado para um banquete cuja anfitriã era </a:t>
            </a:r>
            <a:r>
              <a:rPr lang="pt-BR" dirty="0" err="1" smtClean="0"/>
              <a:t>Jenni</a:t>
            </a:r>
            <a:r>
              <a:rPr lang="pt-BR" dirty="0" smtClean="0"/>
              <a:t> Jerome em homenagem a candidatura presidencial de Samuel J. </a:t>
            </a:r>
            <a:r>
              <a:rPr lang="pt-BR" dirty="0" err="1" smtClean="0"/>
              <a:t>Tilden</a:t>
            </a:r>
            <a:r>
              <a:rPr lang="pt-BR" dirty="0" smtClean="0"/>
              <a:t>. O sucesso desse banquete fez o </a:t>
            </a:r>
            <a:r>
              <a:rPr lang="pt-BR" dirty="0" err="1" smtClean="0"/>
              <a:t>drink</a:t>
            </a:r>
            <a:r>
              <a:rPr lang="pt-BR" dirty="0" smtClean="0"/>
              <a:t> famoso, mais tarde fazendo muitas pessoas pedirem o </a:t>
            </a:r>
            <a:r>
              <a:rPr lang="pt-BR" dirty="0" err="1" smtClean="0"/>
              <a:t>drink</a:t>
            </a:r>
            <a:r>
              <a:rPr lang="pt-BR" dirty="0" smtClean="0"/>
              <a:t> se referindo o nome do clube onde foi inventado - "o Manhattan </a:t>
            </a:r>
            <a:r>
              <a:rPr lang="pt-BR" dirty="0" err="1" smtClean="0"/>
              <a:t>cocktail</a:t>
            </a:r>
            <a:r>
              <a:rPr lang="pt-BR" dirty="0" smtClean="0"/>
              <a:t>".</a:t>
            </a:r>
          </a:p>
          <a:p>
            <a:r>
              <a:rPr lang="pt-BR" b="1" dirty="0" smtClean="0"/>
              <a:t>Notas:</a:t>
            </a:r>
            <a:endParaRPr lang="pt-BR" dirty="0" smtClean="0"/>
          </a:p>
          <a:p>
            <a:r>
              <a:rPr lang="pt-BR" dirty="0" smtClean="0"/>
              <a:t>Esse </a:t>
            </a:r>
            <a:r>
              <a:rPr lang="pt-BR" dirty="0" err="1" smtClean="0"/>
              <a:t>drink</a:t>
            </a:r>
            <a:r>
              <a:rPr lang="pt-BR" dirty="0" smtClean="0"/>
              <a:t> é uma variação do Manhattan original e a única diferença é que no </a:t>
            </a:r>
            <a:r>
              <a:rPr lang="pt-BR" dirty="0" err="1" smtClean="0"/>
              <a:t>Medium</a:t>
            </a:r>
            <a:r>
              <a:rPr lang="pt-BR" dirty="0" smtClean="0"/>
              <a:t> utilizamos  </a:t>
            </a:r>
            <a:r>
              <a:rPr lang="pt-BR" dirty="0" err="1" smtClean="0"/>
              <a:t>Vermouth</a:t>
            </a:r>
            <a:r>
              <a:rPr lang="pt-BR" dirty="0" smtClean="0"/>
              <a:t> Seco (</a:t>
            </a:r>
            <a:r>
              <a:rPr lang="pt-BR" dirty="0" err="1" smtClean="0"/>
              <a:t>dry</a:t>
            </a:r>
            <a:r>
              <a:rPr lang="pt-BR" dirty="0" smtClean="0"/>
              <a:t> </a:t>
            </a:r>
            <a:r>
              <a:rPr lang="pt-BR" dirty="0" err="1" smtClean="0"/>
              <a:t>vermouth</a:t>
            </a:r>
            <a:r>
              <a:rPr lang="pt-BR" dirty="0" smtClean="0"/>
              <a:t>) e </a:t>
            </a:r>
            <a:r>
              <a:rPr lang="pt-BR" dirty="0" err="1" smtClean="0"/>
              <a:t>Vermouth</a:t>
            </a:r>
            <a:r>
              <a:rPr lang="pt-BR" dirty="0" smtClean="0"/>
              <a:t> Tinto, enquanto no outro se usa  </a:t>
            </a:r>
            <a:r>
              <a:rPr lang="pt-BR" dirty="0" err="1" smtClean="0"/>
              <a:t>Vermouth</a:t>
            </a:r>
            <a:r>
              <a:rPr lang="pt-BR" dirty="0" smtClean="0"/>
              <a:t> Tinto (</a:t>
            </a:r>
            <a:r>
              <a:rPr lang="pt-BR" dirty="0" err="1" smtClean="0"/>
              <a:t>red</a:t>
            </a:r>
            <a:r>
              <a:rPr lang="pt-BR" dirty="0" smtClean="0"/>
              <a:t> </a:t>
            </a:r>
            <a:r>
              <a:rPr lang="pt-BR" dirty="0" err="1" smtClean="0"/>
              <a:t>vermouth</a:t>
            </a:r>
            <a:r>
              <a:rPr lang="pt-BR" dirty="0" smtClean="0"/>
              <a:t>).</a:t>
            </a:r>
          </a:p>
          <a:p>
            <a:endParaRPr lang="pt-BR" dirty="0"/>
          </a:p>
        </p:txBody>
      </p:sp>
      <p:sp>
        <p:nvSpPr>
          <p:cNvPr id="6" name="Espaço Reservado para Conteúdo 5"/>
          <p:cNvSpPr>
            <a:spLocks noGrp="1"/>
          </p:cNvSpPr>
          <p:nvPr>
            <p:ph sz="quarter" idx="4"/>
          </p:nvPr>
        </p:nvSpPr>
        <p:spPr>
          <a:xfrm>
            <a:off x="4286248" y="3714752"/>
            <a:ext cx="4651018" cy="2000264"/>
          </a:xfrm>
        </p:spPr>
        <p:txBody>
          <a:bodyPr>
            <a:normAutofit fontScale="85000" lnSpcReduction="20000"/>
          </a:bodyPr>
          <a:lstStyle/>
          <a:p>
            <a:r>
              <a:rPr lang="pt-BR" b="1" dirty="0" smtClean="0"/>
              <a:t>Ingredientes:</a:t>
            </a:r>
            <a:endParaRPr lang="pt-BR" dirty="0" smtClean="0"/>
          </a:p>
          <a:p>
            <a:pPr>
              <a:buNone/>
            </a:pPr>
            <a:r>
              <a:rPr lang="pt-BR" dirty="0" smtClean="0"/>
              <a:t>      - Whisky </a:t>
            </a:r>
            <a:r>
              <a:rPr lang="pt-BR" dirty="0" err="1" smtClean="0"/>
              <a:t>Rye</a:t>
            </a:r>
            <a:r>
              <a:rPr lang="pt-BR" dirty="0" smtClean="0"/>
              <a:t> (de centeio) ou </a:t>
            </a:r>
            <a:r>
              <a:rPr lang="pt-BR" dirty="0" err="1" smtClean="0"/>
              <a:t>Canadian</a:t>
            </a:r>
            <a:r>
              <a:rPr lang="pt-BR" dirty="0" smtClean="0"/>
              <a:t> Whisky</a:t>
            </a:r>
            <a:br>
              <a:rPr lang="pt-BR" dirty="0" smtClean="0"/>
            </a:br>
            <a:r>
              <a:rPr lang="pt-BR" dirty="0" smtClean="0"/>
              <a:t>- </a:t>
            </a:r>
            <a:r>
              <a:rPr lang="pt-BR" dirty="0" err="1" smtClean="0"/>
              <a:t>Vermouth</a:t>
            </a:r>
            <a:r>
              <a:rPr lang="pt-BR" dirty="0" smtClean="0"/>
              <a:t> Seco</a:t>
            </a:r>
            <a:br>
              <a:rPr lang="pt-BR" dirty="0" smtClean="0"/>
            </a:br>
            <a:r>
              <a:rPr lang="pt-BR" dirty="0" smtClean="0"/>
              <a:t>- </a:t>
            </a:r>
            <a:r>
              <a:rPr lang="pt-BR" dirty="0" err="1" smtClean="0"/>
              <a:t>Vermouth</a:t>
            </a:r>
            <a:r>
              <a:rPr lang="pt-BR" dirty="0" smtClean="0"/>
              <a:t> Vermelho (Tinto)</a:t>
            </a:r>
            <a:br>
              <a:rPr lang="pt-BR" dirty="0" smtClean="0"/>
            </a:br>
            <a:r>
              <a:rPr lang="pt-BR" dirty="0" smtClean="0"/>
              <a:t>- 2 gotas de </a:t>
            </a:r>
            <a:r>
              <a:rPr lang="pt-BR" dirty="0" err="1" smtClean="0"/>
              <a:t>Angostura</a:t>
            </a:r>
            <a:r>
              <a:rPr lang="pt-BR" dirty="0" smtClean="0"/>
              <a:t> </a:t>
            </a:r>
            <a:r>
              <a:rPr lang="pt-BR" dirty="0" err="1" smtClean="0"/>
              <a:t>Bitter</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Manhattan.jpg">
            <a:hlinkClick r:id="rId3"/>
          </p:cNvPr>
          <p:cNvPicPr>
            <a:picLocks noGrp="1"/>
          </p:cNvPicPr>
          <p:nvPr>
            <p:ph sz="quarter" idx="2"/>
          </p:nvPr>
        </p:nvPicPr>
        <p:blipFill>
          <a:blip r:embed="rId4" cstate="print"/>
          <a:srcRect/>
          <a:stretch>
            <a:fillRect/>
          </a:stretch>
        </p:blipFill>
        <p:spPr bwMode="auto">
          <a:xfrm>
            <a:off x="500034" y="1428736"/>
            <a:ext cx="3117085" cy="38576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r>
              <a:rPr lang="pt-BR" sz="1800" dirty="0" smtClean="0"/>
              <a:t> </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Margarita</a:t>
            </a:r>
            <a:endParaRPr lang="pt-BR" sz="3600" dirty="0"/>
          </a:p>
        </p:txBody>
      </p:sp>
      <p:sp>
        <p:nvSpPr>
          <p:cNvPr id="4" name="Espaço Reservado para Texto 3"/>
          <p:cNvSpPr>
            <a:spLocks noGrp="1"/>
          </p:cNvSpPr>
          <p:nvPr>
            <p:ph type="body" sz="half" idx="3"/>
          </p:nvPr>
        </p:nvSpPr>
        <p:spPr>
          <a:xfrm>
            <a:off x="3857621" y="666750"/>
            <a:ext cx="5079646" cy="2619374"/>
          </a:xfrm>
        </p:spPr>
        <p:txBody>
          <a:bodyPr>
            <a:normAutofit fontScale="70000" lnSpcReduction="20000"/>
          </a:bodyPr>
          <a:lstStyle/>
          <a:p>
            <a:r>
              <a:rPr lang="pt-BR" b="1" dirty="0" smtClean="0"/>
              <a:t>História:</a:t>
            </a:r>
            <a:endParaRPr lang="pt-BR" dirty="0" smtClean="0"/>
          </a:p>
          <a:p>
            <a:r>
              <a:rPr lang="pt-BR" dirty="0" smtClean="0"/>
              <a:t>A origem da </a:t>
            </a:r>
            <a:r>
              <a:rPr lang="pt-BR" dirty="0" err="1" smtClean="0"/>
              <a:t>margarita</a:t>
            </a:r>
            <a:r>
              <a:rPr lang="pt-BR" dirty="0" smtClean="0"/>
              <a:t> é mexicana. Nome de uma cidade perto de Guadalajara, onde estão as principais destilarias dessa bebida. A estadunidense </a:t>
            </a:r>
            <a:r>
              <a:rPr lang="pt-BR" dirty="0" err="1" smtClean="0"/>
              <a:t>Margarita</a:t>
            </a:r>
            <a:r>
              <a:rPr lang="pt-BR" dirty="0" smtClean="0"/>
              <a:t> </a:t>
            </a:r>
            <a:r>
              <a:rPr lang="pt-BR" dirty="0" err="1" smtClean="0"/>
              <a:t>Sames</a:t>
            </a:r>
            <a:r>
              <a:rPr lang="pt-BR" dirty="0" smtClean="0"/>
              <a:t> tinha uma casa em Acapulco, onde na época os famosos de Hollywood passavam boas temporadas. Ela era uma das grandes socialites da época (1948) e recebia amigos em sua casa. </a:t>
            </a:r>
          </a:p>
          <a:p>
            <a:r>
              <a:rPr lang="pt-BR" dirty="0" smtClean="0"/>
              <a:t>Uma vez a anfitriã foi desafiada a criar um coquetel: ela misturou </a:t>
            </a:r>
            <a:r>
              <a:rPr lang="pt-BR" dirty="0" err="1" smtClean="0"/>
              <a:t>Cointreau</a:t>
            </a:r>
            <a:r>
              <a:rPr lang="pt-BR" dirty="0" smtClean="0"/>
              <a:t> com tequila e suco de limão. Como na época era hábito tomar tequila precedida por uma pitada de sal, acrescentou o anel de limão e sal em volta da borda do copo.</a:t>
            </a:r>
          </a:p>
          <a:p>
            <a:r>
              <a:rPr lang="pt-BR" dirty="0" smtClean="0"/>
              <a:t>Foi um sucesso e ganhou o nome da anfitriã, </a:t>
            </a:r>
            <a:r>
              <a:rPr lang="pt-BR" dirty="0" err="1" smtClean="0"/>
              <a:t>Margarita</a:t>
            </a:r>
            <a:r>
              <a:rPr lang="pt-BR" dirty="0" smtClean="0"/>
              <a:t>!</a:t>
            </a:r>
          </a:p>
        </p:txBody>
      </p:sp>
      <p:sp>
        <p:nvSpPr>
          <p:cNvPr id="6" name="Espaço Reservado para Conteúdo 5"/>
          <p:cNvSpPr>
            <a:spLocks noGrp="1"/>
          </p:cNvSpPr>
          <p:nvPr>
            <p:ph sz="quarter" idx="4"/>
          </p:nvPr>
        </p:nvSpPr>
        <p:spPr>
          <a:xfrm>
            <a:off x="3857620" y="3214686"/>
            <a:ext cx="5079646" cy="2043114"/>
          </a:xfrm>
        </p:spPr>
        <p:txBody>
          <a:bodyPr/>
          <a:lstStyle/>
          <a:p>
            <a:r>
              <a:rPr lang="pt-BR" b="1" dirty="0" smtClean="0"/>
              <a:t>Ingredientes:</a:t>
            </a:r>
            <a:endParaRPr lang="pt-BR" dirty="0" smtClean="0"/>
          </a:p>
          <a:p>
            <a:pPr>
              <a:buNone/>
            </a:pPr>
            <a:r>
              <a:rPr lang="pt-BR" dirty="0" smtClean="0"/>
              <a:t>     - Tequila</a:t>
            </a:r>
            <a:br>
              <a:rPr lang="pt-BR" dirty="0" smtClean="0"/>
            </a:br>
            <a:r>
              <a:rPr lang="pt-BR" dirty="0" smtClean="0"/>
              <a:t>- </a:t>
            </a:r>
            <a:r>
              <a:rPr lang="pt-BR" dirty="0" err="1" smtClean="0"/>
              <a:t>Cointreau</a:t>
            </a:r>
            <a:r>
              <a:rPr lang="pt-BR" dirty="0" smtClean="0"/>
              <a:t> (</a:t>
            </a:r>
            <a:r>
              <a:rPr lang="pt-BR" dirty="0" err="1" smtClean="0"/>
              <a:t>Triple-Sec</a:t>
            </a:r>
            <a:r>
              <a:rPr lang="pt-BR" dirty="0" smtClean="0"/>
              <a:t>)</a:t>
            </a:r>
            <a:br>
              <a:rPr lang="pt-BR" dirty="0" smtClean="0"/>
            </a:br>
            <a:r>
              <a:rPr lang="pt-BR" dirty="0" smtClean="0"/>
              <a:t>- Suco de Limão Taiti</a:t>
            </a:r>
            <a:br>
              <a:rPr lang="pt-BR" dirty="0" smtClean="0"/>
            </a:br>
            <a:r>
              <a:rPr lang="pt-BR" dirty="0" smtClean="0"/>
              <a:t>- Gelo</a:t>
            </a:r>
          </a:p>
          <a:p>
            <a:endParaRPr lang="pt-BR" dirty="0"/>
          </a:p>
        </p:txBody>
      </p:sp>
      <p:pic>
        <p:nvPicPr>
          <p:cNvPr id="7" name="Espaço Reservado para Conteúdo 6" descr="http://drinkslog.googlepages.com/Drinkslog_Margarita.jpg">
            <a:hlinkClick r:id="rId3"/>
          </p:cNvPr>
          <p:cNvPicPr>
            <a:picLocks noGrp="1"/>
          </p:cNvPicPr>
          <p:nvPr>
            <p:ph sz="quarter" idx="2"/>
          </p:nvPr>
        </p:nvPicPr>
        <p:blipFill>
          <a:blip r:embed="rId4" cstate="print"/>
          <a:srcRect/>
          <a:stretch>
            <a:fillRect/>
          </a:stretch>
        </p:blipFill>
        <p:spPr bwMode="auto">
          <a:xfrm>
            <a:off x="500034" y="1500174"/>
            <a:ext cx="3069460"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Dry</a:t>
            </a:r>
            <a:r>
              <a:rPr lang="pt-BR" sz="3600" b="1" dirty="0" smtClean="0">
                <a:hlinkClick r:id="rId2"/>
              </a:rPr>
              <a:t> Martini</a:t>
            </a:r>
            <a:endParaRPr lang="pt-BR" sz="3600" dirty="0"/>
          </a:p>
        </p:txBody>
      </p:sp>
      <p:sp>
        <p:nvSpPr>
          <p:cNvPr id="4" name="Espaço Reservado para Texto 3"/>
          <p:cNvSpPr>
            <a:spLocks noGrp="1"/>
          </p:cNvSpPr>
          <p:nvPr>
            <p:ph type="body" sz="half" idx="3"/>
          </p:nvPr>
        </p:nvSpPr>
        <p:spPr>
          <a:xfrm>
            <a:off x="4071935" y="666750"/>
            <a:ext cx="4865332" cy="2905126"/>
          </a:xfrm>
        </p:spPr>
        <p:txBody>
          <a:bodyPr>
            <a:normAutofit fontScale="92500" lnSpcReduction="20000"/>
          </a:bodyPr>
          <a:lstStyle/>
          <a:p>
            <a:r>
              <a:rPr lang="pt-BR" b="1" dirty="0" smtClean="0"/>
              <a:t>Notas:</a:t>
            </a:r>
            <a:endParaRPr lang="pt-BR" dirty="0" smtClean="0"/>
          </a:p>
          <a:p>
            <a:r>
              <a:rPr lang="pt-BR" dirty="0" smtClean="0"/>
              <a:t>O </a:t>
            </a:r>
            <a:r>
              <a:rPr lang="pt-BR" dirty="0" err="1" smtClean="0"/>
              <a:t>martini</a:t>
            </a:r>
            <a:r>
              <a:rPr lang="pt-BR" dirty="0" smtClean="0"/>
              <a:t> é um ícone popular, sendo conhecido como o "rei dos </a:t>
            </a:r>
            <a:r>
              <a:rPr lang="pt-BR" dirty="0" err="1" smtClean="0"/>
              <a:t>cocktails</a:t>
            </a:r>
            <a:r>
              <a:rPr lang="pt-BR" dirty="0" smtClean="0"/>
              <a:t>". O </a:t>
            </a:r>
            <a:r>
              <a:rPr lang="pt-BR" dirty="0" err="1" smtClean="0"/>
              <a:t>dry</a:t>
            </a:r>
            <a:r>
              <a:rPr lang="pt-BR" dirty="0" smtClean="0"/>
              <a:t> </a:t>
            </a:r>
            <a:r>
              <a:rPr lang="pt-BR" dirty="0" err="1" smtClean="0"/>
              <a:t>martini</a:t>
            </a:r>
            <a:r>
              <a:rPr lang="pt-BR" dirty="0" smtClean="0"/>
              <a:t> </a:t>
            </a:r>
            <a:r>
              <a:rPr lang="pt-BR" dirty="0" err="1" smtClean="0"/>
              <a:t>cocktail</a:t>
            </a:r>
            <a:r>
              <a:rPr lang="pt-BR" dirty="0" smtClean="0"/>
              <a:t>, é servido em taça a </a:t>
            </a:r>
            <a:r>
              <a:rPr lang="pt-BR" dirty="0" err="1" smtClean="0"/>
              <a:t>cocktail</a:t>
            </a:r>
            <a:r>
              <a:rPr lang="pt-BR" dirty="0" smtClean="0"/>
              <a:t> ou </a:t>
            </a:r>
            <a:r>
              <a:rPr lang="pt-BR" dirty="0" err="1" smtClean="0"/>
              <a:t>martini</a:t>
            </a:r>
            <a:r>
              <a:rPr lang="pt-BR" dirty="0" smtClean="0"/>
              <a:t> </a:t>
            </a:r>
            <a:r>
              <a:rPr lang="pt-BR" dirty="0" err="1" smtClean="0"/>
              <a:t>glass</a:t>
            </a:r>
            <a:r>
              <a:rPr lang="pt-BR" dirty="0" smtClean="0"/>
              <a:t>, a sua decoração é uma casca de limão. No </a:t>
            </a:r>
            <a:r>
              <a:rPr lang="pt-BR" dirty="0" err="1" smtClean="0"/>
              <a:t>olive</a:t>
            </a:r>
            <a:r>
              <a:rPr lang="pt-BR" dirty="0" smtClean="0"/>
              <a:t> </a:t>
            </a:r>
            <a:r>
              <a:rPr lang="pt-BR" dirty="0" err="1" smtClean="0"/>
              <a:t>martini</a:t>
            </a:r>
            <a:r>
              <a:rPr lang="pt-BR" dirty="0" smtClean="0"/>
              <a:t> </a:t>
            </a:r>
            <a:r>
              <a:rPr lang="pt-BR" dirty="0" err="1" smtClean="0"/>
              <a:t>cocktail</a:t>
            </a:r>
            <a:r>
              <a:rPr lang="pt-BR" dirty="0" smtClean="0"/>
              <a:t> a decoração é uma azeitona. O Gibson, que é também uma leve variação do </a:t>
            </a:r>
            <a:r>
              <a:rPr lang="pt-BR" dirty="0" err="1" smtClean="0"/>
              <a:t>dry</a:t>
            </a:r>
            <a:r>
              <a:rPr lang="pt-BR" dirty="0" smtClean="0"/>
              <a:t> </a:t>
            </a:r>
            <a:r>
              <a:rPr lang="pt-BR" dirty="0" err="1" smtClean="0"/>
              <a:t>martini</a:t>
            </a:r>
            <a:r>
              <a:rPr lang="pt-BR" dirty="0" smtClean="0"/>
              <a:t> </a:t>
            </a:r>
            <a:r>
              <a:rPr lang="pt-BR" dirty="0" err="1" smtClean="0"/>
              <a:t>cocktail</a:t>
            </a:r>
            <a:r>
              <a:rPr lang="pt-BR" dirty="0" smtClean="0"/>
              <a:t>, só que ao invés de se colocar uma casca de limão, coloca-se uma cebolinha. Existem também diversas outras </a:t>
            </a:r>
            <a:r>
              <a:rPr lang="pt-BR" dirty="0" err="1" smtClean="0"/>
              <a:t>varições</a:t>
            </a:r>
            <a:r>
              <a:rPr lang="pt-BR" dirty="0" smtClean="0"/>
              <a:t> do </a:t>
            </a:r>
            <a:r>
              <a:rPr lang="pt-BR" dirty="0" err="1" smtClean="0"/>
              <a:t>drink</a:t>
            </a:r>
            <a:r>
              <a:rPr lang="pt-BR" dirty="0" smtClean="0"/>
              <a:t> como o </a:t>
            </a:r>
            <a:r>
              <a:rPr lang="pt-BR" dirty="0" err="1" smtClean="0"/>
              <a:t>Perfect</a:t>
            </a:r>
            <a:r>
              <a:rPr lang="pt-BR" dirty="0" smtClean="0"/>
              <a:t> </a:t>
            </a:r>
            <a:r>
              <a:rPr lang="pt-BR" dirty="0" err="1" smtClean="0"/>
              <a:t>Martiny</a:t>
            </a:r>
            <a:r>
              <a:rPr lang="pt-BR" dirty="0" smtClean="0"/>
              <a:t>, Vodka Martini e </a:t>
            </a:r>
            <a:r>
              <a:rPr lang="pt-BR" dirty="0" err="1" smtClean="0"/>
              <a:t>Sweet</a:t>
            </a:r>
            <a:r>
              <a:rPr lang="pt-BR" dirty="0" smtClean="0"/>
              <a:t> Martini.</a:t>
            </a:r>
            <a:endParaRPr lang="pt-BR" dirty="0"/>
          </a:p>
        </p:txBody>
      </p:sp>
      <p:sp>
        <p:nvSpPr>
          <p:cNvPr id="6" name="Espaço Reservado para Conteúdo 5"/>
          <p:cNvSpPr>
            <a:spLocks noGrp="1"/>
          </p:cNvSpPr>
          <p:nvPr>
            <p:ph sz="quarter" idx="4"/>
          </p:nvPr>
        </p:nvSpPr>
        <p:spPr>
          <a:xfrm>
            <a:off x="4071934" y="3500438"/>
            <a:ext cx="4865332" cy="2143140"/>
          </a:xfrm>
        </p:spPr>
        <p:txBody>
          <a:bodyPr>
            <a:normAutofit/>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a:t>
            </a:r>
            <a:r>
              <a:rPr lang="pt-BR" dirty="0" err="1" smtClean="0"/>
              <a:t>Dry</a:t>
            </a:r>
            <a:r>
              <a:rPr lang="pt-BR" dirty="0" smtClean="0"/>
              <a:t> </a:t>
            </a:r>
            <a:r>
              <a:rPr lang="pt-BR" dirty="0" err="1" smtClean="0"/>
              <a:t>Vermouth</a:t>
            </a:r>
            <a:r>
              <a:rPr lang="pt-BR" dirty="0" smtClean="0"/>
              <a:t> (Seco)</a:t>
            </a:r>
            <a:br>
              <a:rPr lang="pt-BR" dirty="0" smtClean="0"/>
            </a:br>
            <a:r>
              <a:rPr lang="pt-BR" dirty="0" smtClean="0"/>
              <a:t>- Casca de limão</a:t>
            </a:r>
            <a:br>
              <a:rPr lang="pt-BR" dirty="0" smtClean="0"/>
            </a:br>
            <a:r>
              <a:rPr lang="pt-BR" dirty="0" smtClean="0"/>
              <a:t>- Gelo</a:t>
            </a:r>
          </a:p>
          <a:p>
            <a:endParaRPr lang="pt-BR" dirty="0"/>
          </a:p>
        </p:txBody>
      </p:sp>
      <p:pic>
        <p:nvPicPr>
          <p:cNvPr id="7" name="Espaço Reservado para Conteúdo 6" descr="http://drinkslog.googlepages.com/Drinkslog_Martini.jpg"/>
          <p:cNvPicPr>
            <a:picLocks noGrp="1"/>
          </p:cNvPicPr>
          <p:nvPr>
            <p:ph sz="quarter" idx="2"/>
          </p:nvPr>
        </p:nvPicPr>
        <p:blipFill>
          <a:blip r:embed="rId3" cstate="print"/>
          <a:srcRect/>
          <a:stretch>
            <a:fillRect/>
          </a:stretch>
        </p:blipFill>
        <p:spPr bwMode="auto">
          <a:xfrm>
            <a:off x="428596" y="1428736"/>
            <a:ext cx="3188523"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Perfect</a:t>
            </a:r>
            <a:r>
              <a:rPr lang="pt-BR" sz="3600" b="1" dirty="0" smtClean="0">
                <a:hlinkClick r:id="rId2"/>
              </a:rPr>
              <a:t> Martini</a:t>
            </a:r>
            <a:endParaRPr lang="pt-BR" sz="3600" dirty="0"/>
          </a:p>
        </p:txBody>
      </p:sp>
      <p:sp>
        <p:nvSpPr>
          <p:cNvPr id="4" name="Espaço Reservado para Texto 3"/>
          <p:cNvSpPr>
            <a:spLocks noGrp="1"/>
          </p:cNvSpPr>
          <p:nvPr>
            <p:ph type="body" sz="half" idx="3"/>
          </p:nvPr>
        </p:nvSpPr>
        <p:spPr>
          <a:xfrm>
            <a:off x="4286249" y="666750"/>
            <a:ext cx="4651018" cy="2047870"/>
          </a:xfrm>
        </p:spPr>
        <p:txBody>
          <a:bodyPr>
            <a:normAutofit lnSpcReduction="10000"/>
          </a:bodyPr>
          <a:lstStyle/>
          <a:p>
            <a:r>
              <a:rPr lang="pt-BR" b="1" dirty="0" smtClean="0"/>
              <a:t>Notas:</a:t>
            </a:r>
            <a:endParaRPr lang="pt-BR" dirty="0" smtClean="0"/>
          </a:p>
          <a:p>
            <a:r>
              <a:rPr lang="pt-BR" dirty="0" smtClean="0"/>
              <a:t>O </a:t>
            </a:r>
            <a:r>
              <a:rPr lang="pt-BR" dirty="0" err="1" smtClean="0"/>
              <a:t>martini</a:t>
            </a:r>
            <a:r>
              <a:rPr lang="pt-BR" dirty="0" smtClean="0"/>
              <a:t> é um ícone popular, sendo conhecido como o "rei dos </a:t>
            </a:r>
            <a:r>
              <a:rPr lang="pt-BR" dirty="0" err="1" smtClean="0"/>
              <a:t>cocktails</a:t>
            </a:r>
            <a:r>
              <a:rPr lang="pt-BR" dirty="0" smtClean="0"/>
              <a:t>". O </a:t>
            </a:r>
            <a:r>
              <a:rPr lang="pt-BR" dirty="0" err="1" smtClean="0"/>
              <a:t>dry</a:t>
            </a:r>
            <a:r>
              <a:rPr lang="pt-BR" dirty="0" smtClean="0"/>
              <a:t> </a:t>
            </a:r>
            <a:r>
              <a:rPr lang="pt-BR" dirty="0" err="1" smtClean="0"/>
              <a:t>martini</a:t>
            </a:r>
            <a:r>
              <a:rPr lang="pt-BR" dirty="0" smtClean="0"/>
              <a:t> </a:t>
            </a:r>
            <a:r>
              <a:rPr lang="pt-BR" dirty="0" err="1" smtClean="0"/>
              <a:t>cocktail</a:t>
            </a:r>
            <a:r>
              <a:rPr lang="pt-BR" dirty="0" smtClean="0"/>
              <a:t> é o mais conhecido, porém existem também diversas outras </a:t>
            </a:r>
            <a:r>
              <a:rPr lang="pt-BR" dirty="0" err="1" smtClean="0"/>
              <a:t>varições</a:t>
            </a:r>
            <a:r>
              <a:rPr lang="pt-BR" dirty="0" smtClean="0"/>
              <a:t> do </a:t>
            </a:r>
            <a:r>
              <a:rPr lang="pt-BR" dirty="0" err="1" smtClean="0"/>
              <a:t>drink</a:t>
            </a:r>
            <a:r>
              <a:rPr lang="pt-BR" dirty="0" smtClean="0"/>
              <a:t> como o Vodka Martini e </a:t>
            </a:r>
            <a:r>
              <a:rPr lang="pt-BR" dirty="0" err="1" smtClean="0"/>
              <a:t>Sweet</a:t>
            </a:r>
            <a:r>
              <a:rPr lang="pt-BR" dirty="0" smtClean="0"/>
              <a:t> Martini.</a:t>
            </a:r>
          </a:p>
          <a:p>
            <a:endParaRPr lang="pt-BR" dirty="0"/>
          </a:p>
        </p:txBody>
      </p:sp>
      <p:sp>
        <p:nvSpPr>
          <p:cNvPr id="6" name="Espaço Reservado para Conteúdo 5"/>
          <p:cNvSpPr>
            <a:spLocks noGrp="1"/>
          </p:cNvSpPr>
          <p:nvPr>
            <p:ph sz="quarter" idx="4"/>
          </p:nvPr>
        </p:nvSpPr>
        <p:spPr>
          <a:xfrm>
            <a:off x="4143372" y="2714620"/>
            <a:ext cx="4793894" cy="2543180"/>
          </a:xfrm>
        </p:spPr>
        <p:txBody>
          <a:bodyPr>
            <a:normAutofit/>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a:t>
            </a:r>
            <a:r>
              <a:rPr lang="pt-BR" dirty="0" err="1" smtClean="0"/>
              <a:t>Dry</a:t>
            </a:r>
            <a:r>
              <a:rPr lang="pt-BR" dirty="0" smtClean="0"/>
              <a:t> </a:t>
            </a:r>
            <a:r>
              <a:rPr lang="pt-BR" dirty="0" err="1" smtClean="0"/>
              <a:t>Vermouth</a:t>
            </a:r>
            <a:r>
              <a:rPr lang="pt-BR" dirty="0" smtClean="0"/>
              <a:t> (Seco)</a:t>
            </a:r>
            <a:br>
              <a:rPr lang="pt-BR" dirty="0" smtClean="0"/>
            </a:br>
            <a:r>
              <a:rPr lang="pt-BR" dirty="0" smtClean="0"/>
              <a:t>- </a:t>
            </a:r>
            <a:r>
              <a:rPr lang="pt-BR" dirty="0" err="1" smtClean="0"/>
              <a:t>Red</a:t>
            </a:r>
            <a:r>
              <a:rPr lang="pt-BR" dirty="0" smtClean="0"/>
              <a:t> </a:t>
            </a:r>
            <a:r>
              <a:rPr lang="pt-BR" dirty="0" err="1" smtClean="0"/>
              <a:t>Vermouth</a:t>
            </a:r>
            <a:r>
              <a:rPr lang="pt-BR" dirty="0" smtClean="0"/>
              <a:t> (Tinto)</a:t>
            </a:r>
            <a:br>
              <a:rPr lang="pt-BR" dirty="0" smtClean="0"/>
            </a:br>
            <a:r>
              <a:rPr lang="pt-BR" dirty="0" smtClean="0"/>
              <a:t>- Casca de limão</a:t>
            </a:r>
            <a:br>
              <a:rPr lang="pt-BR" dirty="0" smtClean="0"/>
            </a:br>
            <a:r>
              <a:rPr lang="pt-BR" dirty="0" smtClean="0"/>
              <a:t>- Gelo</a:t>
            </a:r>
            <a:endParaRPr lang="pt-BR" dirty="0"/>
          </a:p>
        </p:txBody>
      </p:sp>
      <p:pic>
        <p:nvPicPr>
          <p:cNvPr id="7" name="Espaço Reservado para Conteúdo 6" descr="http://drinkslog.googlepages.com/Drinkslog_MartiniPerfect.jpg"/>
          <p:cNvPicPr>
            <a:picLocks noGrp="1"/>
          </p:cNvPicPr>
          <p:nvPr>
            <p:ph sz="quarter" idx="2"/>
          </p:nvPr>
        </p:nvPicPr>
        <p:blipFill>
          <a:blip r:embed="rId3" cstate="print"/>
          <a:srcRect/>
          <a:stretch>
            <a:fillRect/>
          </a:stretch>
        </p:blipFill>
        <p:spPr bwMode="auto">
          <a:xfrm>
            <a:off x="571472" y="1428736"/>
            <a:ext cx="3045647"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Sweet</a:t>
            </a:r>
            <a:r>
              <a:rPr lang="pt-BR" sz="3600" b="1" dirty="0" smtClean="0">
                <a:hlinkClick r:id="rId2"/>
              </a:rPr>
              <a:t> Martini</a:t>
            </a:r>
            <a:endParaRPr lang="pt-BR" sz="3600" dirty="0"/>
          </a:p>
        </p:txBody>
      </p:sp>
      <p:sp>
        <p:nvSpPr>
          <p:cNvPr id="4" name="Espaço Reservado para Texto 3"/>
          <p:cNvSpPr>
            <a:spLocks noGrp="1"/>
          </p:cNvSpPr>
          <p:nvPr>
            <p:ph type="body" sz="half" idx="3"/>
          </p:nvPr>
        </p:nvSpPr>
        <p:spPr>
          <a:xfrm>
            <a:off x="4143373" y="666750"/>
            <a:ext cx="4793894" cy="2262184"/>
          </a:xfrm>
        </p:spPr>
        <p:txBody>
          <a:bodyPr/>
          <a:lstStyle/>
          <a:p>
            <a:r>
              <a:rPr lang="pt-BR" b="1" dirty="0" smtClean="0"/>
              <a:t>Notas:</a:t>
            </a:r>
            <a:endParaRPr lang="pt-BR" dirty="0" smtClean="0"/>
          </a:p>
          <a:p>
            <a:r>
              <a:rPr lang="pt-BR" dirty="0" smtClean="0"/>
              <a:t>O </a:t>
            </a:r>
            <a:r>
              <a:rPr lang="pt-BR" dirty="0" err="1" smtClean="0"/>
              <a:t>martini</a:t>
            </a:r>
            <a:r>
              <a:rPr lang="pt-BR" dirty="0" smtClean="0"/>
              <a:t> é um ícone popular, sendo conhecido como o "rei dos </a:t>
            </a:r>
            <a:r>
              <a:rPr lang="pt-BR" dirty="0" err="1" smtClean="0"/>
              <a:t>cocktails</a:t>
            </a:r>
            <a:r>
              <a:rPr lang="pt-BR" dirty="0" smtClean="0"/>
              <a:t>". O </a:t>
            </a:r>
            <a:r>
              <a:rPr lang="pt-BR" dirty="0" err="1" smtClean="0"/>
              <a:t>Dry</a:t>
            </a:r>
            <a:r>
              <a:rPr lang="pt-BR" dirty="0" smtClean="0"/>
              <a:t> </a:t>
            </a:r>
            <a:r>
              <a:rPr lang="pt-BR" dirty="0" err="1" smtClean="0"/>
              <a:t>martini</a:t>
            </a:r>
            <a:r>
              <a:rPr lang="pt-BR" dirty="0" smtClean="0"/>
              <a:t> </a:t>
            </a:r>
            <a:r>
              <a:rPr lang="pt-BR" dirty="0" err="1" smtClean="0"/>
              <a:t>cocktail</a:t>
            </a:r>
            <a:r>
              <a:rPr lang="pt-BR" dirty="0" smtClean="0"/>
              <a:t> é o mais conhecido, porém existem também diversas outras </a:t>
            </a:r>
            <a:r>
              <a:rPr lang="pt-BR" dirty="0" err="1" smtClean="0"/>
              <a:t>varições</a:t>
            </a:r>
            <a:r>
              <a:rPr lang="pt-BR" dirty="0" smtClean="0"/>
              <a:t> do </a:t>
            </a:r>
            <a:r>
              <a:rPr lang="pt-BR" dirty="0" err="1" smtClean="0"/>
              <a:t>drink</a:t>
            </a:r>
            <a:r>
              <a:rPr lang="pt-BR" dirty="0" smtClean="0"/>
              <a:t> como o </a:t>
            </a:r>
            <a:r>
              <a:rPr lang="pt-BR" dirty="0" err="1" smtClean="0"/>
              <a:t>Perfect</a:t>
            </a:r>
            <a:r>
              <a:rPr lang="pt-BR" dirty="0" smtClean="0"/>
              <a:t> </a:t>
            </a:r>
            <a:r>
              <a:rPr lang="pt-BR" dirty="0" err="1" smtClean="0"/>
              <a:t>Martiny</a:t>
            </a:r>
            <a:r>
              <a:rPr lang="pt-BR" dirty="0" smtClean="0"/>
              <a:t> e o Vodka Martini.</a:t>
            </a:r>
          </a:p>
        </p:txBody>
      </p:sp>
      <p:sp>
        <p:nvSpPr>
          <p:cNvPr id="6" name="Espaço Reservado para Conteúdo 5"/>
          <p:cNvSpPr>
            <a:spLocks noGrp="1"/>
          </p:cNvSpPr>
          <p:nvPr>
            <p:ph sz="quarter" idx="4"/>
          </p:nvPr>
        </p:nvSpPr>
        <p:spPr>
          <a:xfrm>
            <a:off x="4143372" y="3214686"/>
            <a:ext cx="4793894" cy="2043114"/>
          </a:xfrm>
        </p:spPr>
        <p:txBody>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a:t>
            </a:r>
            <a:r>
              <a:rPr lang="pt-BR" dirty="0" err="1" smtClean="0"/>
              <a:t>Red</a:t>
            </a:r>
            <a:r>
              <a:rPr lang="pt-BR" dirty="0" smtClean="0"/>
              <a:t> </a:t>
            </a:r>
            <a:r>
              <a:rPr lang="pt-BR" dirty="0" err="1" smtClean="0"/>
              <a:t>Vermouth</a:t>
            </a:r>
            <a:r>
              <a:rPr lang="pt-BR" dirty="0" smtClean="0"/>
              <a:t> (Tinto)</a:t>
            </a:r>
            <a:br>
              <a:rPr lang="pt-BR" dirty="0" smtClean="0"/>
            </a:br>
            <a:r>
              <a:rPr lang="pt-BR" dirty="0" smtClean="0"/>
              <a:t>- Gelo</a:t>
            </a:r>
          </a:p>
          <a:p>
            <a:endParaRPr lang="pt-BR" dirty="0"/>
          </a:p>
        </p:txBody>
      </p:sp>
      <p:pic>
        <p:nvPicPr>
          <p:cNvPr id="7" name="Espaço Reservado para Conteúdo 6" descr="http://drinkslog.googlepages.com/Drinkslog_MartiniSweet.jpg"/>
          <p:cNvPicPr>
            <a:picLocks noGrp="1"/>
          </p:cNvPicPr>
          <p:nvPr>
            <p:ph sz="quarter" idx="2"/>
          </p:nvPr>
        </p:nvPicPr>
        <p:blipFill>
          <a:blip r:embed="rId3" cstate="print"/>
          <a:srcRect/>
          <a:stretch>
            <a:fillRect/>
          </a:stretch>
        </p:blipFill>
        <p:spPr bwMode="auto">
          <a:xfrm>
            <a:off x="571472" y="1571612"/>
            <a:ext cx="3045647"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Martini ou </a:t>
            </a:r>
            <a:r>
              <a:rPr lang="pt-BR" sz="1800" dirty="0" err="1" smtClean="0"/>
              <a:t>Cocktail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Vodka Martini</a:t>
            </a:r>
            <a:endParaRPr lang="pt-BR" sz="3600" dirty="0"/>
          </a:p>
        </p:txBody>
      </p:sp>
      <p:sp>
        <p:nvSpPr>
          <p:cNvPr id="4" name="Espaço Reservado para Texto 3"/>
          <p:cNvSpPr>
            <a:spLocks noGrp="1"/>
          </p:cNvSpPr>
          <p:nvPr>
            <p:ph type="body" sz="half" idx="3"/>
          </p:nvPr>
        </p:nvSpPr>
        <p:spPr>
          <a:xfrm>
            <a:off x="3857620" y="666750"/>
            <a:ext cx="5079647" cy="2333622"/>
          </a:xfrm>
        </p:spPr>
        <p:txBody>
          <a:bodyPr>
            <a:normAutofit lnSpcReduction="10000"/>
          </a:bodyPr>
          <a:lstStyle/>
          <a:p>
            <a:r>
              <a:rPr lang="pt-BR" b="1" dirty="0" smtClean="0"/>
              <a:t>Notas:</a:t>
            </a:r>
            <a:endParaRPr lang="pt-BR" dirty="0" smtClean="0"/>
          </a:p>
          <a:p>
            <a:r>
              <a:rPr lang="pt-BR" dirty="0" smtClean="0"/>
              <a:t>O </a:t>
            </a:r>
            <a:r>
              <a:rPr lang="pt-BR" dirty="0" err="1" smtClean="0"/>
              <a:t>martini</a:t>
            </a:r>
            <a:r>
              <a:rPr lang="pt-BR" dirty="0" smtClean="0"/>
              <a:t> é um ícone popular, sendo conhecido como o "rei dos </a:t>
            </a:r>
            <a:r>
              <a:rPr lang="pt-BR" dirty="0" err="1" smtClean="0"/>
              <a:t>cocktails</a:t>
            </a:r>
            <a:r>
              <a:rPr lang="pt-BR" dirty="0" smtClean="0"/>
              <a:t>". A versão mais popular é o </a:t>
            </a:r>
            <a:r>
              <a:rPr lang="pt-BR" dirty="0" err="1" smtClean="0"/>
              <a:t>Dry</a:t>
            </a:r>
            <a:r>
              <a:rPr lang="pt-BR" dirty="0" smtClean="0"/>
              <a:t> Martini na qual se utiliza </a:t>
            </a:r>
            <a:r>
              <a:rPr lang="pt-BR" dirty="0" err="1" smtClean="0"/>
              <a:t>Gin</a:t>
            </a:r>
            <a:r>
              <a:rPr lang="pt-BR" dirty="0" smtClean="0"/>
              <a:t> ao invés da vodka. Existem também diversas outras </a:t>
            </a:r>
            <a:r>
              <a:rPr lang="pt-BR" dirty="0" err="1" smtClean="0"/>
              <a:t>varições</a:t>
            </a:r>
            <a:r>
              <a:rPr lang="pt-BR" dirty="0" smtClean="0"/>
              <a:t> do </a:t>
            </a:r>
            <a:r>
              <a:rPr lang="pt-BR" dirty="0" err="1" smtClean="0"/>
              <a:t>drink</a:t>
            </a:r>
            <a:r>
              <a:rPr lang="pt-BR" dirty="0" smtClean="0"/>
              <a:t> como o </a:t>
            </a:r>
            <a:r>
              <a:rPr lang="pt-BR" dirty="0" err="1" smtClean="0"/>
              <a:t>Dry</a:t>
            </a:r>
            <a:r>
              <a:rPr lang="pt-BR" dirty="0" smtClean="0"/>
              <a:t> </a:t>
            </a:r>
            <a:r>
              <a:rPr lang="pt-BR" dirty="0" err="1" smtClean="0"/>
              <a:t>Martiny</a:t>
            </a:r>
            <a:r>
              <a:rPr lang="pt-BR" dirty="0" smtClean="0"/>
              <a:t>, </a:t>
            </a:r>
            <a:r>
              <a:rPr lang="pt-BR" dirty="0" err="1" smtClean="0"/>
              <a:t>Perfect</a:t>
            </a:r>
            <a:r>
              <a:rPr lang="pt-BR" dirty="0" smtClean="0"/>
              <a:t> Martini e </a:t>
            </a:r>
            <a:r>
              <a:rPr lang="pt-BR" dirty="0" err="1" smtClean="0"/>
              <a:t>Sweet</a:t>
            </a:r>
            <a:r>
              <a:rPr lang="pt-BR" dirty="0" smtClean="0"/>
              <a:t> Martini.</a:t>
            </a:r>
          </a:p>
          <a:p>
            <a:endParaRPr lang="pt-BR" dirty="0"/>
          </a:p>
        </p:txBody>
      </p:sp>
      <p:sp>
        <p:nvSpPr>
          <p:cNvPr id="6" name="Espaço Reservado para Conteúdo 5"/>
          <p:cNvSpPr>
            <a:spLocks noGrp="1"/>
          </p:cNvSpPr>
          <p:nvPr>
            <p:ph sz="quarter" idx="4"/>
          </p:nvPr>
        </p:nvSpPr>
        <p:spPr>
          <a:xfrm>
            <a:off x="3857620" y="3143248"/>
            <a:ext cx="5079646" cy="2114552"/>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a:t>
            </a:r>
            <a:r>
              <a:rPr lang="pt-BR" dirty="0" err="1" smtClean="0"/>
              <a:t>Dry</a:t>
            </a:r>
            <a:r>
              <a:rPr lang="pt-BR" dirty="0" smtClean="0"/>
              <a:t> </a:t>
            </a:r>
            <a:r>
              <a:rPr lang="pt-BR" dirty="0" err="1" smtClean="0"/>
              <a:t>Vermouth</a:t>
            </a:r>
            <a:r>
              <a:rPr lang="pt-BR" dirty="0" smtClean="0"/>
              <a:t> (Seco)</a:t>
            </a:r>
            <a:br>
              <a:rPr lang="pt-BR" dirty="0" smtClean="0"/>
            </a:br>
            <a:r>
              <a:rPr lang="pt-BR" dirty="0" smtClean="0"/>
              <a:t>- Casca de limão</a:t>
            </a:r>
            <a:br>
              <a:rPr lang="pt-BR" dirty="0" smtClean="0"/>
            </a:br>
            <a:r>
              <a:rPr lang="pt-BR" dirty="0" smtClean="0"/>
              <a:t>- Gelo</a:t>
            </a:r>
          </a:p>
          <a:p>
            <a:endParaRPr lang="pt-BR" dirty="0"/>
          </a:p>
        </p:txBody>
      </p:sp>
      <p:pic>
        <p:nvPicPr>
          <p:cNvPr id="7" name="Espaço Reservado para Conteúdo 6" descr="http://drinkslog.googlepages.com/Drinkslog_Martini.jpg"/>
          <p:cNvPicPr>
            <a:picLocks noGrp="1"/>
          </p:cNvPicPr>
          <p:nvPr>
            <p:ph sz="quarter" idx="2"/>
          </p:nvPr>
        </p:nvPicPr>
        <p:blipFill>
          <a:blip r:embed="rId3" cstate="print"/>
          <a:srcRect/>
          <a:stretch>
            <a:fillRect/>
          </a:stretch>
        </p:blipFill>
        <p:spPr bwMode="auto">
          <a:xfrm>
            <a:off x="500034" y="1571612"/>
            <a:ext cx="3117085"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Flute</a:t>
            </a:r>
            <a:r>
              <a:rPr lang="pt-BR" sz="1800" dirty="0" smtClean="0"/>
              <a:t> (Taça)</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Mimosa</a:t>
            </a:r>
            <a:r>
              <a:rPr lang="pt-BR" sz="3600" b="1" dirty="0" smtClean="0"/>
              <a:t> </a:t>
            </a:r>
            <a:endParaRPr lang="pt-BR" sz="3600" dirty="0" smtClean="0"/>
          </a:p>
        </p:txBody>
      </p:sp>
      <p:sp>
        <p:nvSpPr>
          <p:cNvPr id="4" name="Espaço Reservado para Texto 3"/>
          <p:cNvSpPr>
            <a:spLocks noGrp="1"/>
          </p:cNvSpPr>
          <p:nvPr>
            <p:ph type="body" sz="half" idx="3"/>
          </p:nvPr>
        </p:nvSpPr>
        <p:spPr>
          <a:xfrm>
            <a:off x="4286249" y="666750"/>
            <a:ext cx="4651018" cy="2905126"/>
          </a:xfrm>
        </p:spPr>
        <p:txBody>
          <a:bodyPr>
            <a:normAutofit fontScale="92500" lnSpcReduction="10000"/>
          </a:bodyPr>
          <a:lstStyle/>
          <a:p>
            <a:r>
              <a:rPr lang="pt-BR" b="1" dirty="0" smtClean="0"/>
              <a:t>Notas:</a:t>
            </a:r>
            <a:endParaRPr lang="pt-BR" dirty="0" smtClean="0"/>
          </a:p>
          <a:p>
            <a:r>
              <a:rPr lang="pt-BR" dirty="0" smtClean="0"/>
              <a:t>O </a:t>
            </a:r>
            <a:r>
              <a:rPr lang="pt-BR" dirty="0" err="1" smtClean="0"/>
              <a:t>Champagne</a:t>
            </a:r>
            <a:r>
              <a:rPr lang="pt-BR" dirty="0" smtClean="0"/>
              <a:t> é produzido na região de </a:t>
            </a:r>
            <a:r>
              <a:rPr lang="pt-BR" dirty="0" err="1" smtClean="0"/>
              <a:t>Champagne-Ardennes</a:t>
            </a:r>
            <a:r>
              <a:rPr lang="pt-BR" dirty="0" smtClean="0"/>
              <a:t>, França - qualquer bebida semelhante produzida fora dessa região deve ser chamada de Vinho Espumante (Frisante).</a:t>
            </a:r>
            <a:br>
              <a:rPr lang="pt-BR" dirty="0" smtClean="0"/>
            </a:br>
            <a:r>
              <a:rPr lang="pt-BR" dirty="0" smtClean="0"/>
              <a:t/>
            </a:r>
            <a:br>
              <a:rPr lang="pt-BR" dirty="0" smtClean="0"/>
            </a:br>
            <a:r>
              <a:rPr lang="pt-BR" dirty="0" smtClean="0"/>
              <a:t>Este </a:t>
            </a:r>
            <a:r>
              <a:rPr lang="pt-BR" dirty="0" err="1" smtClean="0"/>
              <a:t>drink</a:t>
            </a:r>
            <a:r>
              <a:rPr lang="pt-BR" dirty="0" smtClean="0"/>
              <a:t> é bem semelhante ao Bellini, mudando apenas a proporção das bebidas e o suco que é de pêssego ao invés de laranja.</a:t>
            </a:r>
          </a:p>
          <a:p>
            <a:endParaRPr lang="pt-BR" dirty="0"/>
          </a:p>
        </p:txBody>
      </p:sp>
      <p:sp>
        <p:nvSpPr>
          <p:cNvPr id="6" name="Espaço Reservado para Conteúdo 5"/>
          <p:cNvSpPr>
            <a:spLocks noGrp="1"/>
          </p:cNvSpPr>
          <p:nvPr>
            <p:ph sz="quarter" idx="4"/>
          </p:nvPr>
        </p:nvSpPr>
        <p:spPr>
          <a:xfrm>
            <a:off x="4286248" y="3714752"/>
            <a:ext cx="4651018" cy="2071702"/>
          </a:xfrm>
        </p:spPr>
        <p:txBody>
          <a:bodyPr/>
          <a:lstStyle/>
          <a:p>
            <a:r>
              <a:rPr lang="pt-BR" b="1" dirty="0" smtClean="0"/>
              <a:t>Ingredientes:</a:t>
            </a:r>
            <a:endParaRPr lang="pt-BR" dirty="0" smtClean="0"/>
          </a:p>
          <a:p>
            <a:pPr>
              <a:buNone/>
            </a:pPr>
            <a:r>
              <a:rPr lang="pt-BR" dirty="0" smtClean="0"/>
              <a:t>     - </a:t>
            </a:r>
            <a:r>
              <a:rPr lang="pt-BR" dirty="0" err="1" smtClean="0"/>
              <a:t>Champagne</a:t>
            </a:r>
            <a:r>
              <a:rPr lang="pt-BR" dirty="0" smtClean="0"/>
              <a:t> ou vinho espumante (frisante)</a:t>
            </a:r>
            <a:br>
              <a:rPr lang="pt-BR" dirty="0" smtClean="0"/>
            </a:br>
            <a:r>
              <a:rPr lang="pt-BR" dirty="0" smtClean="0"/>
              <a:t>- Suco de Laranja fresco</a:t>
            </a:r>
          </a:p>
          <a:p>
            <a:endParaRPr lang="pt-BR" dirty="0"/>
          </a:p>
        </p:txBody>
      </p:sp>
      <p:pic>
        <p:nvPicPr>
          <p:cNvPr id="7" name="Espaço Reservado para Conteúdo 6" descr="http://drinkslog.googlepages.com/Drinkslog_Mimosa.jpg"/>
          <p:cNvPicPr>
            <a:picLocks noGrp="1"/>
          </p:cNvPicPr>
          <p:nvPr>
            <p:ph sz="quarter" idx="2"/>
          </p:nvPr>
        </p:nvPicPr>
        <p:blipFill>
          <a:blip r:embed="rId3" cstate="print"/>
          <a:srcRect/>
          <a:stretch>
            <a:fillRect/>
          </a:stretch>
        </p:blipFill>
        <p:spPr bwMode="auto">
          <a:xfrm>
            <a:off x="500034" y="1357298"/>
            <a:ext cx="3214710"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Mojito</a:t>
            </a:r>
            <a:endParaRPr lang="pt-BR" sz="3600" dirty="0"/>
          </a:p>
        </p:txBody>
      </p:sp>
      <p:sp>
        <p:nvSpPr>
          <p:cNvPr id="4" name="Espaço Reservado para Texto 3"/>
          <p:cNvSpPr>
            <a:spLocks noGrp="1"/>
          </p:cNvSpPr>
          <p:nvPr>
            <p:ph type="body" sz="half" idx="3"/>
          </p:nvPr>
        </p:nvSpPr>
        <p:spPr>
          <a:xfrm>
            <a:off x="3857621" y="666750"/>
            <a:ext cx="5079646" cy="3548068"/>
          </a:xfrm>
        </p:spPr>
        <p:txBody>
          <a:bodyPr>
            <a:normAutofit fontScale="85000" lnSpcReduction="20000"/>
          </a:bodyPr>
          <a:lstStyle/>
          <a:p>
            <a:r>
              <a:rPr lang="pt-BR" b="1" dirty="0" smtClean="0"/>
              <a:t>História:</a:t>
            </a:r>
            <a:endParaRPr lang="pt-BR" dirty="0" smtClean="0"/>
          </a:p>
          <a:p>
            <a:r>
              <a:rPr lang="pt-BR" dirty="0" err="1" smtClean="0"/>
              <a:t>Mojito</a:t>
            </a:r>
            <a:r>
              <a:rPr lang="pt-BR" dirty="0" smtClean="0"/>
              <a:t> é um coquetel à base de rum branco originário das </a:t>
            </a:r>
            <a:r>
              <a:rPr lang="pt-BR" dirty="0" err="1" smtClean="0"/>
              <a:t>Caraibas</a:t>
            </a:r>
            <a:r>
              <a:rPr lang="pt-BR" dirty="0" smtClean="0"/>
              <a:t>. Esse </a:t>
            </a:r>
            <a:r>
              <a:rPr lang="pt-BR" i="1" dirty="0" err="1" smtClean="0"/>
              <a:t>cocktail</a:t>
            </a:r>
            <a:r>
              <a:rPr lang="pt-BR" dirty="0" smtClean="0"/>
              <a:t> com mais de 100 anos não está tão bem documentado quanto o </a:t>
            </a:r>
            <a:r>
              <a:rPr lang="pt-BR" i="1" dirty="0" smtClean="0"/>
              <a:t>Daiquiri</a:t>
            </a:r>
            <a:r>
              <a:rPr lang="pt-BR" dirty="0" smtClean="0"/>
              <a:t> ou o </a:t>
            </a:r>
            <a:r>
              <a:rPr lang="pt-BR" i="1" dirty="0" smtClean="0">
                <a:hlinkClick r:id="rId3"/>
              </a:rPr>
              <a:t>Cuba </a:t>
            </a:r>
            <a:r>
              <a:rPr lang="pt-BR" i="1" dirty="0" err="1" smtClean="0">
                <a:hlinkClick r:id="rId3"/>
              </a:rPr>
              <a:t>Libre</a:t>
            </a:r>
            <a:r>
              <a:rPr lang="pt-BR" dirty="0" smtClean="0"/>
              <a:t>. Sabe-se que floresceu na noite de Havana usando ingredientes nativos das Caraíbas. </a:t>
            </a:r>
          </a:p>
          <a:p>
            <a:r>
              <a:rPr lang="pt-BR" dirty="0" smtClean="0"/>
              <a:t>A mistura de hortelã com bebidas é muito antiga. A exemplo do </a:t>
            </a:r>
            <a:r>
              <a:rPr lang="pt-BR" i="1" dirty="0" err="1" smtClean="0"/>
              <a:t>Bullshot</a:t>
            </a:r>
            <a:r>
              <a:rPr lang="pt-BR" dirty="0" smtClean="0"/>
              <a:t>, o </a:t>
            </a:r>
            <a:r>
              <a:rPr lang="pt-BR" i="1" dirty="0" err="1" smtClean="0"/>
              <a:t>Mojito</a:t>
            </a:r>
            <a:r>
              <a:rPr lang="pt-BR" dirty="0" smtClean="0"/>
              <a:t> teria sido criado por um inglês em alto-mar. A diferença, nesse caso, é que a história deste drinque era contada nos bares cubanos por ninguém menos que o escritor americano Ernest Hemingway. Segundo ele, o almirante e aventureiro inglês Francis </a:t>
            </a:r>
            <a:r>
              <a:rPr lang="pt-BR" dirty="0" err="1" smtClean="0"/>
              <a:t>Drake</a:t>
            </a:r>
            <a:r>
              <a:rPr lang="pt-BR" dirty="0" smtClean="0"/>
              <a:t>, o primeiro homem branco a aportar em inúmeras ilhas do Pacífico Sul, apaixonado pelos aromas da hortelã, teria sido o primeiro a misturar a planta com boas doses de rum.</a:t>
            </a:r>
          </a:p>
        </p:txBody>
      </p:sp>
      <p:sp>
        <p:nvSpPr>
          <p:cNvPr id="6" name="Espaço Reservado para Conteúdo 5"/>
          <p:cNvSpPr>
            <a:spLocks noGrp="1"/>
          </p:cNvSpPr>
          <p:nvPr>
            <p:ph sz="quarter" idx="4"/>
          </p:nvPr>
        </p:nvSpPr>
        <p:spPr>
          <a:xfrm>
            <a:off x="3929058" y="4286256"/>
            <a:ext cx="5008208" cy="2071702"/>
          </a:xfrm>
        </p:spPr>
        <p:txBody>
          <a:bodyPr>
            <a:normAutofit fontScale="85000" lnSpcReduction="20000"/>
          </a:bodyPr>
          <a:lstStyle/>
          <a:p>
            <a:r>
              <a:rPr lang="pt-BR" b="1" dirty="0" smtClean="0"/>
              <a:t>Ingredientes:</a:t>
            </a:r>
            <a:endParaRPr lang="pt-BR" dirty="0" smtClean="0"/>
          </a:p>
          <a:p>
            <a:pPr>
              <a:buNone/>
            </a:pPr>
            <a:r>
              <a:rPr lang="pt-BR" dirty="0" smtClean="0"/>
              <a:t>      - Rum Claro</a:t>
            </a:r>
            <a:br>
              <a:rPr lang="pt-BR" dirty="0" smtClean="0"/>
            </a:br>
            <a:r>
              <a:rPr lang="pt-BR" dirty="0" smtClean="0"/>
              <a:t>- Suco de Limão Taiti</a:t>
            </a:r>
            <a:br>
              <a:rPr lang="pt-BR" dirty="0" smtClean="0"/>
            </a:br>
            <a:r>
              <a:rPr lang="pt-BR" dirty="0" smtClean="0"/>
              <a:t>- 6-10 Folhas de Hortelã (Menta)</a:t>
            </a:r>
            <a:br>
              <a:rPr lang="pt-BR" dirty="0" smtClean="0"/>
            </a:br>
            <a:r>
              <a:rPr lang="pt-BR" dirty="0" smtClean="0"/>
              <a:t>- 1 a 2 colheres de açúcar</a:t>
            </a:r>
            <a:br>
              <a:rPr lang="pt-BR" dirty="0" smtClean="0"/>
            </a:br>
            <a:r>
              <a:rPr lang="pt-BR" dirty="0" smtClean="0"/>
              <a:t>- Água c/ Gás (</a:t>
            </a:r>
            <a:r>
              <a:rPr lang="pt-BR" dirty="0" err="1" smtClean="0"/>
              <a:t>Club</a:t>
            </a:r>
            <a:r>
              <a:rPr lang="pt-BR" dirty="0" smtClean="0"/>
              <a:t> Soda)</a:t>
            </a:r>
            <a:br>
              <a:rPr lang="pt-BR" dirty="0" smtClean="0"/>
            </a:br>
            <a:r>
              <a:rPr lang="pt-BR" dirty="0" smtClean="0"/>
              <a:t>- Gelo</a:t>
            </a:r>
            <a:endParaRPr lang="pt-BR" dirty="0"/>
          </a:p>
        </p:txBody>
      </p:sp>
      <p:pic>
        <p:nvPicPr>
          <p:cNvPr id="7" name="Espaço Reservado para Conteúdo 6" descr="http://drinkslog.googlepages.com/Drinkslog_Mojito.jpg">
            <a:hlinkClick r:id="rId4"/>
          </p:cNvPr>
          <p:cNvPicPr>
            <a:picLocks noGrp="1"/>
          </p:cNvPicPr>
          <p:nvPr>
            <p:ph sz="quarter" idx="2"/>
          </p:nvPr>
        </p:nvPicPr>
        <p:blipFill>
          <a:blip r:embed="rId5" cstate="print"/>
          <a:srcRect/>
          <a:stretch>
            <a:fillRect/>
          </a:stretch>
        </p:blipFill>
        <p:spPr bwMode="auto">
          <a:xfrm>
            <a:off x="428596" y="1428736"/>
            <a:ext cx="3188523"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 (Pré-Jantar)</a:t>
            </a:r>
            <a:br>
              <a:rPr lang="pt-BR" sz="1600" dirty="0" smtClean="0"/>
            </a:br>
            <a:r>
              <a:rPr lang="pt-BR" sz="1600" b="1" u="sng" dirty="0" smtClean="0"/>
              <a:t>Copo Ideal:</a:t>
            </a:r>
            <a:r>
              <a:rPr lang="pt-BR" sz="1600" dirty="0" smtClean="0"/>
              <a:t> </a:t>
            </a:r>
            <a:r>
              <a:rPr lang="pt-BR" sz="1600" dirty="0" err="1" smtClean="0"/>
              <a:t>Old</a:t>
            </a:r>
            <a:r>
              <a:rPr lang="pt-BR" sz="1600" dirty="0" smtClean="0"/>
              <a:t> </a:t>
            </a:r>
            <a:r>
              <a:rPr lang="pt-BR" sz="1600" dirty="0" err="1" smtClean="0"/>
              <a:t>Fashioned</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Negroni</a:t>
            </a:r>
            <a:endParaRPr lang="pt-BR" sz="3600" dirty="0"/>
          </a:p>
        </p:txBody>
      </p:sp>
      <p:sp>
        <p:nvSpPr>
          <p:cNvPr id="4" name="Espaço Reservado para Texto 3"/>
          <p:cNvSpPr>
            <a:spLocks noGrp="1"/>
          </p:cNvSpPr>
          <p:nvPr>
            <p:ph type="body" sz="half" idx="3"/>
          </p:nvPr>
        </p:nvSpPr>
        <p:spPr>
          <a:xfrm>
            <a:off x="3929059" y="666750"/>
            <a:ext cx="5008208" cy="1904994"/>
          </a:xfrm>
        </p:spPr>
        <p:txBody>
          <a:bodyPr/>
          <a:lstStyle/>
          <a:p>
            <a:endParaRPr lang="pt-BR" dirty="0"/>
          </a:p>
        </p:txBody>
      </p:sp>
      <p:sp>
        <p:nvSpPr>
          <p:cNvPr id="6" name="Espaço Reservado para Conteúdo 5"/>
          <p:cNvSpPr>
            <a:spLocks noGrp="1"/>
          </p:cNvSpPr>
          <p:nvPr>
            <p:ph sz="quarter" idx="4"/>
          </p:nvPr>
        </p:nvSpPr>
        <p:spPr>
          <a:xfrm>
            <a:off x="3929058" y="1857364"/>
            <a:ext cx="5008208" cy="3400436"/>
          </a:xfrm>
        </p:spPr>
        <p:txBody>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a:t>
            </a:r>
            <a:r>
              <a:rPr lang="pt-BR" dirty="0" err="1" smtClean="0"/>
              <a:t>Campari</a:t>
            </a:r>
            <a:r>
              <a:rPr lang="pt-BR" dirty="0" smtClean="0"/>
              <a:t/>
            </a:r>
            <a:br>
              <a:rPr lang="pt-BR" dirty="0" smtClean="0"/>
            </a:br>
            <a:r>
              <a:rPr lang="pt-BR" dirty="0" smtClean="0"/>
              <a:t>- </a:t>
            </a:r>
            <a:r>
              <a:rPr lang="pt-BR" dirty="0" err="1" smtClean="0"/>
              <a:t>Vermouth</a:t>
            </a:r>
            <a:r>
              <a:rPr lang="pt-BR" dirty="0" smtClean="0"/>
              <a:t> Tinto</a:t>
            </a:r>
            <a:br>
              <a:rPr lang="pt-BR" dirty="0" smtClean="0"/>
            </a:br>
            <a:r>
              <a:rPr lang="pt-BR" dirty="0" smtClean="0"/>
              <a:t>- </a:t>
            </a:r>
            <a:r>
              <a:rPr lang="pt-BR" dirty="0" err="1" smtClean="0"/>
              <a:t>Club</a:t>
            </a:r>
            <a:r>
              <a:rPr lang="pt-BR" dirty="0" smtClean="0"/>
              <a:t> Soda (opcional)</a:t>
            </a:r>
            <a:br>
              <a:rPr lang="pt-BR" dirty="0" smtClean="0"/>
            </a:br>
            <a:r>
              <a:rPr lang="pt-BR" dirty="0" smtClean="0"/>
              <a:t>- Gelo</a:t>
            </a:r>
          </a:p>
          <a:p>
            <a:endParaRPr lang="pt-BR" dirty="0"/>
          </a:p>
        </p:txBody>
      </p:sp>
      <p:pic>
        <p:nvPicPr>
          <p:cNvPr id="7" name="Espaço Reservado para Conteúdo 6" descr="http://drinkslog.googlepages.com/Drinkslog_Negroni.jpg">
            <a:hlinkClick r:id="rId3"/>
          </p:cNvPr>
          <p:cNvPicPr>
            <a:picLocks noGrp="1"/>
          </p:cNvPicPr>
          <p:nvPr>
            <p:ph sz="quarter" idx="2"/>
          </p:nvPr>
        </p:nvPicPr>
        <p:blipFill>
          <a:blip r:embed="rId4" cstate="print"/>
          <a:srcRect/>
          <a:stretch>
            <a:fillRect/>
          </a:stretch>
        </p:blipFill>
        <p:spPr bwMode="auto">
          <a:xfrm>
            <a:off x="500034" y="1500174"/>
            <a:ext cx="3021835"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a:t>
            </a:r>
            <a:r>
              <a:rPr lang="pt-BR" sz="1800" dirty="0" err="1" smtClean="0"/>
              <a:t>Old</a:t>
            </a:r>
            <a:r>
              <a:rPr lang="pt-BR" sz="1800" dirty="0" smtClean="0"/>
              <a:t> </a:t>
            </a:r>
            <a:r>
              <a:rPr lang="pt-BR" sz="1800" dirty="0" err="1" smtClean="0"/>
              <a:t>Fashioned</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Old</a:t>
            </a:r>
            <a:r>
              <a:rPr lang="pt-BR" sz="3600" b="1" dirty="0" smtClean="0">
                <a:hlinkClick r:id="rId2"/>
              </a:rPr>
              <a:t> </a:t>
            </a:r>
            <a:r>
              <a:rPr lang="pt-BR" sz="3600" b="1" dirty="0" err="1" smtClean="0">
                <a:hlinkClick r:id="rId2"/>
              </a:rPr>
              <a:t>Fashioned</a:t>
            </a:r>
            <a:endParaRPr lang="pt-BR" sz="3600" dirty="0"/>
          </a:p>
        </p:txBody>
      </p:sp>
      <p:sp>
        <p:nvSpPr>
          <p:cNvPr id="4" name="Espaço Reservado para Texto 3"/>
          <p:cNvSpPr>
            <a:spLocks noGrp="1"/>
          </p:cNvSpPr>
          <p:nvPr>
            <p:ph type="body" sz="half" idx="3"/>
          </p:nvPr>
        </p:nvSpPr>
        <p:spPr>
          <a:xfrm>
            <a:off x="4143373" y="666750"/>
            <a:ext cx="4793894" cy="2762250"/>
          </a:xfrm>
        </p:spPr>
        <p:txBody>
          <a:bodyPr>
            <a:normAutofit fontScale="85000" lnSpcReduction="10000"/>
          </a:bodyPr>
          <a:lstStyle/>
          <a:p>
            <a:r>
              <a:rPr lang="pt-BR" b="1" dirty="0" smtClean="0"/>
              <a:t>História:</a:t>
            </a:r>
            <a:endParaRPr lang="pt-BR" dirty="0" smtClean="0"/>
          </a:p>
          <a:p>
            <a:r>
              <a:rPr lang="pt-BR" dirty="0" smtClean="0"/>
              <a:t>O </a:t>
            </a:r>
            <a:r>
              <a:rPr lang="pt-BR" dirty="0" err="1" smtClean="0"/>
              <a:t>drink</a:t>
            </a:r>
            <a:r>
              <a:rPr lang="pt-BR" dirty="0" smtClean="0"/>
              <a:t> </a:t>
            </a:r>
            <a:r>
              <a:rPr lang="pt-BR" dirty="0" err="1" smtClean="0"/>
              <a:t>Old</a:t>
            </a:r>
            <a:r>
              <a:rPr lang="pt-BR" dirty="0" smtClean="0"/>
              <a:t> </a:t>
            </a:r>
            <a:r>
              <a:rPr lang="pt-BR" dirty="0" err="1" smtClean="0"/>
              <a:t>Fashioned</a:t>
            </a:r>
            <a:r>
              <a:rPr lang="pt-BR" dirty="0" smtClean="0"/>
              <a:t> foi o primeiro a ser chamado de </a:t>
            </a:r>
            <a:r>
              <a:rPr lang="pt-BR" dirty="0" err="1" smtClean="0"/>
              <a:t>cocktail</a:t>
            </a:r>
            <a:r>
              <a:rPr lang="pt-BR" dirty="0" smtClean="0"/>
              <a:t>. A primeira definição da palavra "</a:t>
            </a:r>
            <a:r>
              <a:rPr lang="pt-BR" dirty="0" err="1" smtClean="0"/>
              <a:t>cocktail</a:t>
            </a:r>
            <a:r>
              <a:rPr lang="pt-BR" dirty="0" smtClean="0"/>
              <a:t>" foi em resposta a leitura de uma carta perguntando a definição da palavra em 6 de Maio de 1906 vinculada ao jornal "</a:t>
            </a:r>
            <a:r>
              <a:rPr lang="pt-BR" dirty="0" err="1" smtClean="0"/>
              <a:t>The</a:t>
            </a:r>
            <a:r>
              <a:rPr lang="pt-BR" dirty="0" smtClean="0"/>
              <a:t> Balance </a:t>
            </a:r>
            <a:r>
              <a:rPr lang="pt-BR" dirty="0" err="1" smtClean="0"/>
              <a:t>and</a:t>
            </a:r>
            <a:r>
              <a:rPr lang="pt-BR" dirty="0" smtClean="0"/>
              <a:t> Columbia </a:t>
            </a:r>
            <a:r>
              <a:rPr lang="pt-BR" dirty="0" err="1" smtClean="0"/>
              <a:t>Repository</a:t>
            </a:r>
            <a:r>
              <a:rPr lang="pt-BR" dirty="0" smtClean="0"/>
              <a:t>" em Hudson, Nova York. Em 13 de Maio de 1806, o editor do jornal escreveu que </a:t>
            </a:r>
            <a:r>
              <a:rPr lang="pt-BR" dirty="0" err="1" smtClean="0"/>
              <a:t>cocktail</a:t>
            </a:r>
            <a:r>
              <a:rPr lang="pt-BR" dirty="0" smtClean="0"/>
              <a:t> era uma potente mistura de espíritos, </a:t>
            </a:r>
            <a:r>
              <a:rPr lang="pt-BR" dirty="0" err="1" smtClean="0"/>
              <a:t>bitters</a:t>
            </a:r>
            <a:r>
              <a:rPr lang="pt-BR" dirty="0" smtClean="0"/>
              <a:t>, água e </a:t>
            </a:r>
            <a:r>
              <a:rPr lang="pt-BR" dirty="0" err="1" smtClean="0"/>
              <a:t>acúcar</a:t>
            </a:r>
            <a:r>
              <a:rPr lang="pt-BR" dirty="0" smtClean="0"/>
              <a:t>. O nome do tipo de copo </a:t>
            </a:r>
            <a:r>
              <a:rPr lang="pt-BR" dirty="0" err="1" smtClean="0"/>
              <a:t>Old</a:t>
            </a:r>
            <a:r>
              <a:rPr lang="pt-BR" dirty="0" smtClean="0"/>
              <a:t> </a:t>
            </a:r>
            <a:r>
              <a:rPr lang="pt-BR" dirty="0" err="1" smtClean="0"/>
              <a:t>Fashioned</a:t>
            </a:r>
            <a:r>
              <a:rPr lang="pt-BR" dirty="0" smtClean="0"/>
              <a:t> foi dado após a criação do </a:t>
            </a:r>
            <a:r>
              <a:rPr lang="pt-BR" dirty="0" err="1" smtClean="0"/>
              <a:t>drink</a:t>
            </a:r>
            <a:r>
              <a:rPr lang="pt-BR" dirty="0" smtClean="0"/>
              <a:t>.</a:t>
            </a:r>
          </a:p>
        </p:txBody>
      </p:sp>
      <p:sp>
        <p:nvSpPr>
          <p:cNvPr id="6" name="Espaço Reservado para Conteúdo 5"/>
          <p:cNvSpPr>
            <a:spLocks noGrp="1"/>
          </p:cNvSpPr>
          <p:nvPr>
            <p:ph sz="quarter" idx="4"/>
          </p:nvPr>
        </p:nvSpPr>
        <p:spPr>
          <a:xfrm>
            <a:off x="4143372" y="3429000"/>
            <a:ext cx="4793894" cy="2214578"/>
          </a:xfrm>
        </p:spPr>
        <p:txBody>
          <a:bodyPr>
            <a:normAutofit fontScale="85000" lnSpcReduction="20000"/>
          </a:bodyPr>
          <a:lstStyle/>
          <a:p>
            <a:r>
              <a:rPr lang="pt-BR" b="1" dirty="0" smtClean="0"/>
              <a:t>Ingredientes:</a:t>
            </a:r>
            <a:endParaRPr lang="pt-BR" dirty="0" smtClean="0"/>
          </a:p>
          <a:p>
            <a:pPr>
              <a:buNone/>
            </a:pPr>
            <a:r>
              <a:rPr lang="pt-BR" dirty="0" smtClean="0"/>
              <a:t>      - Bourbon ou </a:t>
            </a:r>
            <a:r>
              <a:rPr lang="pt-BR" dirty="0" err="1" smtClean="0"/>
              <a:t>Rye</a:t>
            </a:r>
            <a:r>
              <a:rPr lang="pt-BR" dirty="0" smtClean="0"/>
              <a:t> (de centeio) ou Scotch Whisky</a:t>
            </a:r>
            <a:br>
              <a:rPr lang="pt-BR" dirty="0" smtClean="0"/>
            </a:br>
            <a:r>
              <a:rPr lang="pt-BR" dirty="0" smtClean="0"/>
              <a:t>- 1 colher de açúcar ou cubo de açúcar</a:t>
            </a:r>
            <a:br>
              <a:rPr lang="pt-BR" dirty="0" smtClean="0"/>
            </a:br>
            <a:r>
              <a:rPr lang="pt-BR" dirty="0" smtClean="0"/>
              <a:t>- 2 </a:t>
            </a:r>
            <a:r>
              <a:rPr lang="pt-BR" dirty="0" err="1" smtClean="0"/>
              <a:t>dashes</a:t>
            </a:r>
            <a:r>
              <a:rPr lang="pt-BR" dirty="0" smtClean="0"/>
              <a:t> de </a:t>
            </a:r>
            <a:r>
              <a:rPr lang="pt-BR" dirty="0" err="1" smtClean="0"/>
              <a:t>Angostura</a:t>
            </a:r>
            <a:r>
              <a:rPr lang="pt-BR" dirty="0" smtClean="0"/>
              <a:t> </a:t>
            </a:r>
            <a:r>
              <a:rPr lang="pt-BR" dirty="0" err="1" smtClean="0"/>
              <a:t>Bitter</a:t>
            </a:r>
            <a:r>
              <a:rPr lang="pt-BR" dirty="0" smtClean="0"/>
              <a:t/>
            </a:r>
            <a:br>
              <a:rPr lang="pt-BR" dirty="0" smtClean="0"/>
            </a:br>
            <a:r>
              <a:rPr lang="pt-BR" dirty="0" smtClean="0"/>
              <a:t>- 1 </a:t>
            </a:r>
            <a:r>
              <a:rPr lang="pt-BR" dirty="0" err="1" smtClean="0"/>
              <a:t>splash</a:t>
            </a:r>
            <a:r>
              <a:rPr lang="pt-BR" dirty="0" smtClean="0"/>
              <a:t> de Água Gaseificada ou </a:t>
            </a:r>
            <a:r>
              <a:rPr lang="pt-BR" dirty="0" err="1" smtClean="0"/>
              <a:t>Club</a:t>
            </a:r>
            <a:r>
              <a:rPr lang="pt-BR" dirty="0" smtClean="0"/>
              <a:t> Soda</a:t>
            </a:r>
            <a:br>
              <a:rPr lang="pt-BR" dirty="0" smtClean="0"/>
            </a:br>
            <a:r>
              <a:rPr lang="pt-BR" dirty="0" smtClean="0"/>
              <a:t>- Gelo</a:t>
            </a:r>
          </a:p>
          <a:p>
            <a:endParaRPr lang="pt-BR" dirty="0"/>
          </a:p>
        </p:txBody>
      </p:sp>
      <p:pic>
        <p:nvPicPr>
          <p:cNvPr id="7" name="Espaço Reservado para Conteúdo 6" descr="http://drinkslog.googlepages.com/Drinkslog_OldFashioned.jpg"/>
          <p:cNvPicPr>
            <a:picLocks noGrp="1"/>
          </p:cNvPicPr>
          <p:nvPr>
            <p:ph sz="quarter" idx="2"/>
          </p:nvPr>
        </p:nvPicPr>
        <p:blipFill>
          <a:blip r:embed="rId3" cstate="print"/>
          <a:srcRect/>
          <a:stretch>
            <a:fillRect/>
          </a:stretch>
        </p:blipFill>
        <p:spPr bwMode="auto">
          <a:xfrm>
            <a:off x="500034" y="1571612"/>
            <a:ext cx="3117085"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6000768"/>
            <a:ext cx="8610600" cy="292082"/>
          </a:xfrm>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Estimulante de Apetite </a:t>
            </a:r>
            <a:r>
              <a:rPr lang="pt-BR" sz="1800" dirty="0" err="1" smtClean="0"/>
              <a:t>Pre-Dinner</a:t>
            </a:r>
            <a:r>
              <a:rPr lang="pt-BR" sz="1800" dirty="0" smtClean="0"/>
              <a:t> (Pré-Jantar)</a:t>
            </a:r>
            <a:br>
              <a:rPr lang="pt-BR" sz="1800" dirty="0" smtClean="0"/>
            </a:br>
            <a:r>
              <a:rPr lang="pt-BR" sz="1800" b="1" u="sng" dirty="0" smtClean="0"/>
              <a:t>Copo Ideal:</a:t>
            </a:r>
            <a:r>
              <a:rPr lang="pt-BR" sz="1800" dirty="0" smtClean="0"/>
              <a:t> </a:t>
            </a:r>
            <a:r>
              <a:rPr lang="pt-BR" sz="1800" dirty="0" err="1" smtClean="0"/>
              <a:t>Cocktail</a:t>
            </a:r>
            <a:r>
              <a:rPr lang="pt-BR" sz="1800" dirty="0" smtClean="0"/>
              <a:t> </a:t>
            </a:r>
            <a:r>
              <a:rPr lang="pt-BR" sz="1800" dirty="0" err="1" smtClean="0"/>
              <a:t>Glass</a:t>
            </a:r>
            <a:r>
              <a:rPr lang="pt-BR" dirty="0" smtClean="0"/>
              <a:t/>
            </a:r>
            <a:br>
              <a:rPr lang="pt-BR" dirty="0" smtClean="0"/>
            </a:br>
            <a:endParaRPr lang="pt-BR"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Bacardi</a:t>
            </a:r>
            <a:r>
              <a:rPr lang="pt-BR" sz="3600" b="1" dirty="0" smtClean="0">
                <a:hlinkClick r:id="rId2"/>
              </a:rPr>
              <a:t> </a:t>
            </a:r>
            <a:r>
              <a:rPr lang="pt-BR" sz="3600" b="1" dirty="0" err="1" smtClean="0">
                <a:hlinkClick r:id="rId2"/>
              </a:rPr>
              <a:t>Cocktail</a:t>
            </a:r>
            <a:endParaRPr lang="pt-BR" sz="3600" dirty="0"/>
          </a:p>
        </p:txBody>
      </p:sp>
      <p:sp>
        <p:nvSpPr>
          <p:cNvPr id="4" name="Espaço Reservado para Texto 3"/>
          <p:cNvSpPr>
            <a:spLocks noGrp="1"/>
          </p:cNvSpPr>
          <p:nvPr>
            <p:ph type="body" sz="half" idx="3"/>
          </p:nvPr>
        </p:nvSpPr>
        <p:spPr>
          <a:xfrm>
            <a:off x="4357687" y="666750"/>
            <a:ext cx="4579580" cy="2619374"/>
          </a:xfrm>
        </p:spPr>
        <p:txBody>
          <a:bodyPr>
            <a:normAutofit fontScale="92500" lnSpcReduction="10000"/>
          </a:bodyPr>
          <a:lstStyle/>
          <a:p>
            <a:r>
              <a:rPr lang="pt-BR" b="1" dirty="0" smtClean="0"/>
              <a:t>História:</a:t>
            </a:r>
            <a:endParaRPr lang="pt-BR" dirty="0" smtClean="0"/>
          </a:p>
          <a:p>
            <a:r>
              <a:rPr lang="pt-BR" dirty="0" smtClean="0"/>
              <a:t>O </a:t>
            </a:r>
            <a:r>
              <a:rPr lang="pt-BR" dirty="0" err="1" smtClean="0"/>
              <a:t>Bacardi</a:t>
            </a:r>
            <a:r>
              <a:rPr lang="pt-BR" dirty="0" smtClean="0"/>
              <a:t> </a:t>
            </a:r>
            <a:r>
              <a:rPr lang="pt-BR" dirty="0" err="1" smtClean="0"/>
              <a:t>Cocktail</a:t>
            </a:r>
            <a:r>
              <a:rPr lang="pt-BR" dirty="0" smtClean="0"/>
              <a:t> originalmente era idêntico ao </a:t>
            </a:r>
            <a:r>
              <a:rPr lang="pt-BR" dirty="0" smtClean="0">
                <a:hlinkClick r:id="rId3"/>
              </a:rPr>
              <a:t>Daiquiri</a:t>
            </a:r>
            <a:r>
              <a:rPr lang="pt-BR" dirty="0" smtClean="0"/>
              <a:t>, contendo rum, suco de limão e açúcar. A versão desse </a:t>
            </a:r>
            <a:r>
              <a:rPr lang="pt-BR" dirty="0" err="1" smtClean="0"/>
              <a:t>drink</a:t>
            </a:r>
            <a:r>
              <a:rPr lang="pt-BR" dirty="0" smtClean="0"/>
              <a:t> com </a:t>
            </a:r>
            <a:r>
              <a:rPr lang="pt-BR" dirty="0" err="1" smtClean="0"/>
              <a:t>Grenadine</a:t>
            </a:r>
            <a:r>
              <a:rPr lang="pt-BR" dirty="0" smtClean="0"/>
              <a:t> surgiu nos Estados Unidos, enquanto a versão sem </a:t>
            </a:r>
            <a:r>
              <a:rPr lang="pt-BR" dirty="0" err="1" smtClean="0"/>
              <a:t>Grenadine</a:t>
            </a:r>
            <a:r>
              <a:rPr lang="pt-BR" dirty="0" smtClean="0"/>
              <a:t> surgiu em Cuba. Atualmente o </a:t>
            </a:r>
            <a:r>
              <a:rPr lang="pt-BR" dirty="0" err="1" smtClean="0"/>
              <a:t>Bacardi</a:t>
            </a:r>
            <a:r>
              <a:rPr lang="pt-BR" dirty="0" smtClean="0"/>
              <a:t> </a:t>
            </a:r>
            <a:r>
              <a:rPr lang="pt-BR" dirty="0" err="1" smtClean="0"/>
              <a:t>Cocktail</a:t>
            </a:r>
            <a:r>
              <a:rPr lang="pt-BR" dirty="0" smtClean="0"/>
              <a:t> é um </a:t>
            </a:r>
            <a:r>
              <a:rPr lang="pt-BR" dirty="0" err="1" smtClean="0"/>
              <a:t>drink</a:t>
            </a:r>
            <a:r>
              <a:rPr lang="pt-BR" dirty="0" smtClean="0"/>
              <a:t> oficial da IBA (</a:t>
            </a:r>
            <a:r>
              <a:rPr lang="pt-BR" dirty="0" err="1" smtClean="0"/>
              <a:t>International</a:t>
            </a:r>
            <a:r>
              <a:rPr lang="pt-BR" dirty="0" smtClean="0"/>
              <a:t> </a:t>
            </a:r>
            <a:r>
              <a:rPr lang="pt-BR" dirty="0" err="1" smtClean="0"/>
              <a:t>Bartender</a:t>
            </a:r>
            <a:r>
              <a:rPr lang="pt-BR" dirty="0" smtClean="0"/>
              <a:t> </a:t>
            </a:r>
            <a:r>
              <a:rPr lang="pt-BR" dirty="0" err="1" smtClean="0"/>
              <a:t>Association</a:t>
            </a:r>
            <a:r>
              <a:rPr lang="pt-BR" dirty="0" smtClean="0"/>
              <a:t>).</a:t>
            </a:r>
          </a:p>
          <a:p>
            <a:endParaRPr lang="pt-BR" dirty="0"/>
          </a:p>
        </p:txBody>
      </p:sp>
      <p:sp>
        <p:nvSpPr>
          <p:cNvPr id="6" name="Espaço Reservado para Conteúdo 5"/>
          <p:cNvSpPr>
            <a:spLocks noGrp="1"/>
          </p:cNvSpPr>
          <p:nvPr>
            <p:ph sz="quarter" idx="4"/>
          </p:nvPr>
        </p:nvSpPr>
        <p:spPr>
          <a:xfrm>
            <a:off x="4214810" y="3286124"/>
            <a:ext cx="4722456" cy="1971676"/>
          </a:xfrm>
        </p:spPr>
        <p:txBody>
          <a:bodyPr>
            <a:normAutofit fontScale="92500"/>
          </a:bodyPr>
          <a:lstStyle/>
          <a:p>
            <a:r>
              <a:rPr lang="pt-BR" b="1" dirty="0" smtClean="0"/>
              <a:t>Ingredientes:</a:t>
            </a:r>
            <a:endParaRPr lang="pt-BR" dirty="0" smtClean="0"/>
          </a:p>
          <a:p>
            <a:pPr>
              <a:buNone/>
            </a:pPr>
            <a:r>
              <a:rPr lang="pt-BR" dirty="0" smtClean="0"/>
              <a:t>     - Rum </a:t>
            </a:r>
            <a:r>
              <a:rPr lang="pt-BR" dirty="0" err="1" smtClean="0"/>
              <a:t>Bacardi</a:t>
            </a:r>
            <a:r>
              <a:rPr lang="pt-BR" dirty="0" smtClean="0"/>
              <a:t> Branco</a:t>
            </a:r>
            <a:br>
              <a:rPr lang="pt-BR" dirty="0" smtClean="0"/>
            </a:br>
            <a:r>
              <a:rPr lang="pt-BR" dirty="0" smtClean="0"/>
              <a:t>- de Suco de Limão</a:t>
            </a:r>
            <a:br>
              <a:rPr lang="pt-BR" dirty="0" smtClean="0"/>
            </a:br>
            <a:r>
              <a:rPr lang="pt-BR" dirty="0" smtClean="0"/>
              <a:t>- de </a:t>
            </a:r>
            <a:r>
              <a:rPr lang="pt-BR" dirty="0" err="1" smtClean="0"/>
              <a:t>Grenadine</a:t>
            </a:r>
            <a:r>
              <a:rPr lang="pt-BR" dirty="0" smtClean="0"/>
              <a:t> (Xarope de Romã)</a:t>
            </a:r>
            <a:br>
              <a:rPr lang="pt-BR" dirty="0" smtClean="0"/>
            </a:br>
            <a:r>
              <a:rPr lang="pt-BR" dirty="0" smtClean="0"/>
              <a:t>- Gelo</a:t>
            </a:r>
          </a:p>
          <a:p>
            <a:endParaRPr lang="pt-BR" dirty="0"/>
          </a:p>
        </p:txBody>
      </p:sp>
      <p:pic>
        <p:nvPicPr>
          <p:cNvPr id="7" name="Espaço Reservado para Conteúdo 6" descr="http://drinkslog.googlepages.com/Drinkslog_BacardiCocktail.jpg">
            <a:hlinkClick r:id="rId4"/>
          </p:cNvPr>
          <p:cNvPicPr>
            <a:picLocks noGrp="1"/>
          </p:cNvPicPr>
          <p:nvPr>
            <p:ph sz="quarter" idx="2"/>
          </p:nvPr>
        </p:nvPicPr>
        <p:blipFill>
          <a:blip r:embed="rId5" cstate="print"/>
          <a:srcRect/>
          <a:stretch>
            <a:fillRect/>
          </a:stretch>
        </p:blipFill>
        <p:spPr bwMode="auto">
          <a:xfrm>
            <a:off x="785786" y="1428736"/>
            <a:ext cx="3214710"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1800" b="1" u="sng" dirty="0" err="1" smtClean="0"/>
              <a:t>Categoria</a:t>
            </a:r>
            <a:r>
              <a:rPr lang="en-US" sz="1800" b="1" u="sng" dirty="0" smtClean="0"/>
              <a:t>:</a:t>
            </a:r>
            <a:r>
              <a:rPr lang="en-US" sz="1800" dirty="0" smtClean="0"/>
              <a:t> Short Drink</a:t>
            </a:r>
            <a:br>
              <a:rPr lang="en-US" sz="1800" dirty="0" smtClean="0"/>
            </a:br>
            <a:r>
              <a:rPr lang="en-US" sz="1800" b="1" u="sng" dirty="0" err="1" smtClean="0"/>
              <a:t>Classificação</a:t>
            </a:r>
            <a:r>
              <a:rPr lang="en-US" sz="1800" b="1" u="sng" dirty="0" smtClean="0"/>
              <a:t>:</a:t>
            </a:r>
            <a:r>
              <a:rPr lang="en-US" sz="1800" dirty="0" smtClean="0"/>
              <a:t> </a:t>
            </a:r>
            <a:r>
              <a:rPr lang="en-US" sz="1800" dirty="0" err="1" smtClean="0"/>
              <a:t>Estimulante</a:t>
            </a:r>
            <a:r>
              <a:rPr lang="en-US" sz="1800" dirty="0" smtClean="0"/>
              <a:t/>
            </a:r>
            <a:br>
              <a:rPr lang="en-US" sz="1800" dirty="0" smtClean="0"/>
            </a:br>
            <a:r>
              <a:rPr lang="en-US" sz="1800" b="1" u="sng" dirty="0" err="1" smtClean="0"/>
              <a:t>Copo</a:t>
            </a:r>
            <a:r>
              <a:rPr lang="en-US" sz="1800" b="1" u="sng" dirty="0" smtClean="0"/>
              <a:t> Ideal:</a:t>
            </a:r>
            <a:r>
              <a:rPr lang="en-US" sz="1800" dirty="0" smtClean="0"/>
              <a:t> Old Fashioned Glass / Shot Glass</a:t>
            </a:r>
            <a:endParaRPr lang="pt-BR" sz="1800" dirty="0"/>
          </a:p>
        </p:txBody>
      </p:sp>
      <p:sp>
        <p:nvSpPr>
          <p:cNvPr id="3" name="Espaço Reservado para Texto 2"/>
          <p:cNvSpPr>
            <a:spLocks noGrp="1"/>
          </p:cNvSpPr>
          <p:nvPr>
            <p:ph type="body" idx="1"/>
          </p:nvPr>
        </p:nvSpPr>
        <p:spPr/>
        <p:txBody>
          <a:bodyPr>
            <a:noAutofit/>
          </a:bodyPr>
          <a:lstStyle/>
          <a:p>
            <a:r>
              <a:rPr lang="en-US" sz="3600" b="1" dirty="0" smtClean="0">
                <a:hlinkClick r:id="rId2"/>
              </a:rPr>
              <a:t>Orgasm</a:t>
            </a:r>
            <a:endParaRPr lang="pt-BR" sz="3600" dirty="0"/>
          </a:p>
        </p:txBody>
      </p:sp>
      <p:sp>
        <p:nvSpPr>
          <p:cNvPr id="4" name="Espaço Reservado para Texto 3"/>
          <p:cNvSpPr>
            <a:spLocks noGrp="1"/>
          </p:cNvSpPr>
          <p:nvPr>
            <p:ph type="body" sz="half" idx="3"/>
          </p:nvPr>
        </p:nvSpPr>
        <p:spPr>
          <a:xfrm>
            <a:off x="3929058" y="666750"/>
            <a:ext cx="5008209" cy="3190878"/>
          </a:xfrm>
        </p:spPr>
        <p:txBody>
          <a:bodyPr>
            <a:normAutofit fontScale="77500" lnSpcReduction="20000"/>
          </a:bodyPr>
          <a:lstStyle/>
          <a:p>
            <a:r>
              <a:rPr lang="pt-BR" b="1" dirty="0" smtClean="0"/>
              <a:t>Notas:</a:t>
            </a:r>
            <a:endParaRPr lang="pt-BR" dirty="0" smtClean="0"/>
          </a:p>
          <a:p>
            <a:r>
              <a:rPr lang="pt-BR" dirty="0" err="1" smtClean="0"/>
              <a:t>Grand</a:t>
            </a:r>
            <a:r>
              <a:rPr lang="pt-BR" dirty="0" smtClean="0"/>
              <a:t> </a:t>
            </a:r>
            <a:r>
              <a:rPr lang="pt-BR" dirty="0" err="1" smtClean="0"/>
              <a:t>Marnier</a:t>
            </a:r>
            <a:r>
              <a:rPr lang="pt-BR" dirty="0" smtClean="0"/>
              <a:t> é um licor criado em 1880 por Alexandre </a:t>
            </a:r>
            <a:r>
              <a:rPr lang="pt-BR" dirty="0" err="1" smtClean="0"/>
              <a:t>Marnier-Kapostolle</a:t>
            </a:r>
            <a:r>
              <a:rPr lang="pt-BR" dirty="0" smtClean="0"/>
              <a:t>. É um tipo de triple </a:t>
            </a:r>
            <a:r>
              <a:rPr lang="pt-BR" dirty="0" err="1" smtClean="0"/>
              <a:t>sec</a:t>
            </a:r>
            <a:r>
              <a:rPr lang="pt-BR" dirty="0" smtClean="0"/>
              <a:t>, feito da mistura de verdadeiros </a:t>
            </a:r>
            <a:r>
              <a:rPr lang="pt-BR" dirty="0" err="1" smtClean="0"/>
              <a:t>cognacs</a:t>
            </a:r>
            <a:r>
              <a:rPr lang="pt-BR" dirty="0" smtClean="0"/>
              <a:t> e essência destilada de laranja. Possui 40% de volume </a:t>
            </a:r>
            <a:r>
              <a:rPr lang="pt-BR" dirty="0" err="1" smtClean="0"/>
              <a:t>alcóolico</a:t>
            </a:r>
            <a:r>
              <a:rPr lang="pt-BR" dirty="0" smtClean="0"/>
              <a:t> e é produzido em diversas variedades, e pode ser consumido puro como digestivo.</a:t>
            </a:r>
            <a:br>
              <a:rPr lang="pt-BR" dirty="0" smtClean="0"/>
            </a:br>
            <a:r>
              <a:rPr lang="pt-BR" dirty="0" smtClean="0"/>
              <a:t/>
            </a:r>
            <a:br>
              <a:rPr lang="pt-BR" dirty="0" smtClean="0"/>
            </a:br>
            <a:r>
              <a:rPr lang="pt-BR" dirty="0" err="1" smtClean="0"/>
              <a:t>Bailey's</a:t>
            </a:r>
            <a:r>
              <a:rPr lang="pt-BR" dirty="0" smtClean="0"/>
              <a:t> é um licor irlandês elaborado a partir do casamento natural do puro creme de leite irlandês e dos sabores naturais de cacau e baunilha, isto tudo misturado com perfeição, utilizando os mais modernos equipamentos num processo secreto. É uma bebida extremamente versátil e pode ser consumida de diversas maneiras.</a:t>
            </a:r>
            <a:endParaRPr lang="pt-BR" dirty="0"/>
          </a:p>
        </p:txBody>
      </p:sp>
      <p:sp>
        <p:nvSpPr>
          <p:cNvPr id="6" name="Espaço Reservado para Conteúdo 5"/>
          <p:cNvSpPr>
            <a:spLocks noGrp="1"/>
          </p:cNvSpPr>
          <p:nvPr>
            <p:ph sz="quarter" idx="4"/>
          </p:nvPr>
        </p:nvSpPr>
        <p:spPr>
          <a:xfrm>
            <a:off x="3857620" y="3714752"/>
            <a:ext cx="5074354" cy="2143140"/>
          </a:xfrm>
        </p:spPr>
        <p:txBody>
          <a:bodyPr>
            <a:normAutofit lnSpcReduction="10000"/>
          </a:bodyPr>
          <a:lstStyle/>
          <a:p>
            <a:r>
              <a:rPr lang="en-US" b="1" dirty="0" err="1" smtClean="0"/>
              <a:t>Ingredientes</a:t>
            </a:r>
            <a:r>
              <a:rPr lang="en-US" b="1" dirty="0" smtClean="0"/>
              <a:t>:</a:t>
            </a:r>
            <a:endParaRPr lang="pt-BR" dirty="0" smtClean="0"/>
          </a:p>
          <a:p>
            <a:pPr>
              <a:buNone/>
            </a:pPr>
            <a:r>
              <a:rPr lang="pt-BR" dirty="0" smtClean="0"/>
              <a:t>     - </a:t>
            </a:r>
            <a:r>
              <a:rPr lang="pt-BR" dirty="0" err="1" smtClean="0"/>
              <a:t>Cointreau</a:t>
            </a:r>
            <a:r>
              <a:rPr lang="pt-BR" dirty="0" smtClean="0"/>
              <a:t/>
            </a:r>
            <a:br>
              <a:rPr lang="pt-BR" dirty="0" smtClean="0"/>
            </a:br>
            <a:r>
              <a:rPr lang="pt-BR" dirty="0" smtClean="0"/>
              <a:t>- Licor </a:t>
            </a:r>
            <a:r>
              <a:rPr lang="pt-BR" dirty="0" err="1" smtClean="0"/>
              <a:t>Grand</a:t>
            </a:r>
            <a:r>
              <a:rPr lang="pt-BR" dirty="0" smtClean="0"/>
              <a:t> </a:t>
            </a:r>
            <a:r>
              <a:rPr lang="pt-BR" dirty="0" err="1" smtClean="0"/>
              <a:t>Marnier</a:t>
            </a:r>
            <a:r>
              <a:rPr lang="pt-BR" dirty="0" smtClean="0"/>
              <a:t> (Licor de Laranja ou Triple </a:t>
            </a:r>
            <a:r>
              <a:rPr lang="pt-BR" dirty="0" err="1" smtClean="0"/>
              <a:t>Sec</a:t>
            </a:r>
            <a:r>
              <a:rPr lang="pt-BR" dirty="0" smtClean="0"/>
              <a:t>)</a:t>
            </a:r>
            <a:br>
              <a:rPr lang="pt-BR" dirty="0" smtClean="0"/>
            </a:br>
            <a:r>
              <a:rPr lang="pt-BR" dirty="0" smtClean="0"/>
              <a:t>- </a:t>
            </a:r>
            <a:r>
              <a:rPr lang="pt-BR" dirty="0" err="1" smtClean="0"/>
              <a:t>Bailey's</a:t>
            </a:r>
            <a:r>
              <a:rPr lang="pt-BR" dirty="0" smtClean="0"/>
              <a:t> </a:t>
            </a:r>
            <a:r>
              <a:rPr lang="pt-BR" dirty="0" err="1" smtClean="0"/>
              <a:t>Irish</a:t>
            </a:r>
            <a:r>
              <a:rPr lang="pt-BR" dirty="0" smtClean="0"/>
              <a:t> </a:t>
            </a:r>
            <a:r>
              <a:rPr lang="pt-BR" dirty="0" err="1" smtClean="0"/>
              <a:t>Cream</a:t>
            </a:r>
            <a:r>
              <a:rPr lang="pt-BR" dirty="0" smtClean="0"/>
              <a:t> (Licor Irlandês)</a:t>
            </a:r>
          </a:p>
          <a:p>
            <a:endParaRPr lang="pt-BR" dirty="0"/>
          </a:p>
        </p:txBody>
      </p:sp>
      <p:pic>
        <p:nvPicPr>
          <p:cNvPr id="7" name="Espaço Reservado para Conteúdo 6" descr="http://drinkslog.googlepages.com/Drinkslog_Orgasm.jpg">
            <a:hlinkClick r:id="rId3"/>
          </p:cNvPr>
          <p:cNvPicPr>
            <a:picLocks noGrp="1"/>
          </p:cNvPicPr>
          <p:nvPr>
            <p:ph sz="quarter" idx="2"/>
          </p:nvPr>
        </p:nvPicPr>
        <p:blipFill>
          <a:blip r:embed="rId4" cstate="print"/>
          <a:srcRect/>
          <a:stretch>
            <a:fillRect/>
          </a:stretch>
        </p:blipFill>
        <p:spPr bwMode="auto">
          <a:xfrm>
            <a:off x="428596" y="1428736"/>
            <a:ext cx="3188523" cy="39290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 (Pré-Jantar)</a:t>
            </a:r>
            <a:br>
              <a:rPr lang="pt-BR" sz="1600" dirty="0" smtClean="0"/>
            </a:br>
            <a:r>
              <a:rPr lang="pt-BR" sz="1600" b="1" u="sng" dirty="0" smtClean="0"/>
              <a:t>Copo Ideal:</a:t>
            </a:r>
            <a:r>
              <a:rPr lang="pt-BR" sz="1600" dirty="0" smtClean="0"/>
              <a:t> </a:t>
            </a:r>
            <a:r>
              <a:rPr lang="pt-BR" sz="1600" dirty="0" err="1" smtClean="0"/>
              <a:t>Cocktail</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Paradise</a:t>
            </a:r>
            <a:endParaRPr lang="pt-BR" sz="3600" dirty="0"/>
          </a:p>
        </p:txBody>
      </p:sp>
      <p:sp>
        <p:nvSpPr>
          <p:cNvPr id="4" name="Espaço Reservado para Texto 3"/>
          <p:cNvSpPr>
            <a:spLocks noGrp="1"/>
          </p:cNvSpPr>
          <p:nvPr>
            <p:ph type="body" sz="half" idx="3"/>
          </p:nvPr>
        </p:nvSpPr>
        <p:spPr>
          <a:xfrm>
            <a:off x="4143373" y="666750"/>
            <a:ext cx="4793894" cy="2619374"/>
          </a:xfrm>
        </p:spPr>
        <p:txBody>
          <a:bodyPr>
            <a:normAutofit fontScale="92500" lnSpcReduction="10000"/>
          </a:bodyPr>
          <a:lstStyle/>
          <a:p>
            <a:r>
              <a:rPr lang="pt-BR" b="1" dirty="0" smtClean="0"/>
              <a:t>Notas:</a:t>
            </a:r>
            <a:endParaRPr lang="pt-BR" dirty="0" smtClean="0"/>
          </a:p>
          <a:p>
            <a:r>
              <a:rPr lang="pt-BR" dirty="0" smtClean="0"/>
              <a:t>O </a:t>
            </a:r>
            <a:r>
              <a:rPr lang="pt-BR" dirty="0" err="1" smtClean="0"/>
              <a:t>Apricot</a:t>
            </a:r>
            <a:r>
              <a:rPr lang="pt-BR" dirty="0" smtClean="0"/>
              <a:t> é um </a:t>
            </a:r>
            <a:r>
              <a:rPr lang="pt-BR" dirty="0" err="1" smtClean="0"/>
              <a:t>Brandy</a:t>
            </a:r>
            <a:r>
              <a:rPr lang="pt-BR" dirty="0" smtClean="0"/>
              <a:t>, um licor elaborado a partir de damascos selecionados e originados da Ásia Menor. O licor de </a:t>
            </a:r>
            <a:r>
              <a:rPr lang="pt-BR" dirty="0" err="1" smtClean="0"/>
              <a:t>Apricot</a:t>
            </a:r>
            <a:r>
              <a:rPr lang="pt-BR" dirty="0" smtClean="0"/>
              <a:t>, tem sabor natural de frutas orientais e é bastante versátil para o preparo de coquetéis. Sua atraente cor âmbar, lhe confere sofisticação e é especialmente adequado para servir após as refeições.</a:t>
            </a:r>
          </a:p>
        </p:txBody>
      </p:sp>
      <p:sp>
        <p:nvSpPr>
          <p:cNvPr id="6" name="Espaço Reservado para Conteúdo 5"/>
          <p:cNvSpPr>
            <a:spLocks noGrp="1"/>
          </p:cNvSpPr>
          <p:nvPr>
            <p:ph sz="quarter" idx="4"/>
          </p:nvPr>
        </p:nvSpPr>
        <p:spPr>
          <a:xfrm>
            <a:off x="4143372" y="3571876"/>
            <a:ext cx="4793894" cy="2000264"/>
          </a:xfrm>
        </p:spPr>
        <p:txBody>
          <a:bodyPr>
            <a:normAutofit fontScale="85000" lnSpcReduction="20000"/>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a:t>
            </a:r>
            <a:r>
              <a:rPr lang="pt-BR" dirty="0" err="1" smtClean="0"/>
              <a:t>Apricot</a:t>
            </a:r>
            <a:r>
              <a:rPr lang="pt-BR" dirty="0" smtClean="0"/>
              <a:t> </a:t>
            </a:r>
            <a:r>
              <a:rPr lang="pt-BR" dirty="0" err="1" smtClean="0"/>
              <a:t>Brandy</a:t>
            </a:r>
            <a:r>
              <a:rPr lang="pt-BR" dirty="0" smtClean="0"/>
              <a:t/>
            </a:r>
            <a:br>
              <a:rPr lang="pt-BR" dirty="0" smtClean="0"/>
            </a:br>
            <a:r>
              <a:rPr lang="pt-BR" dirty="0" smtClean="0"/>
              <a:t>- Suco de Laranja</a:t>
            </a:r>
            <a:br>
              <a:rPr lang="pt-BR" dirty="0" smtClean="0"/>
            </a:br>
            <a:r>
              <a:rPr lang="pt-BR" dirty="0" smtClean="0"/>
              <a:t>- Gelo</a:t>
            </a:r>
          </a:p>
          <a:p>
            <a:pPr>
              <a:buNone/>
            </a:pPr>
            <a:r>
              <a:rPr lang="pt-BR" dirty="0" smtClean="0"/>
              <a:t/>
            </a:r>
            <a:br>
              <a:rPr lang="pt-BR" dirty="0" smtClean="0"/>
            </a:br>
            <a:endParaRPr lang="pt-BR" dirty="0"/>
          </a:p>
        </p:txBody>
      </p:sp>
      <p:pic>
        <p:nvPicPr>
          <p:cNvPr id="7" name="Espaço Reservado para Conteúdo 6" descr="http://drinkslog.googlepages.com/Drinkslog_Paradise.jpg"/>
          <p:cNvPicPr>
            <a:picLocks noGrp="1"/>
          </p:cNvPicPr>
          <p:nvPr>
            <p:ph sz="quarter" idx="2"/>
          </p:nvPr>
        </p:nvPicPr>
        <p:blipFill>
          <a:blip r:embed="rId3" cstate="print"/>
          <a:srcRect/>
          <a:stretch>
            <a:fillRect/>
          </a:stretch>
        </p:blipFill>
        <p:spPr bwMode="auto">
          <a:xfrm>
            <a:off x="428596" y="1500174"/>
            <a:ext cx="3188523"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Tumbler</a:t>
            </a:r>
            <a:r>
              <a:rPr lang="pt-BR" sz="1600" dirty="0" smtClean="0"/>
              <a:t> ou Fashion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Pina Colada</a:t>
            </a:r>
            <a:endParaRPr lang="pt-BR" sz="3600" dirty="0"/>
          </a:p>
        </p:txBody>
      </p:sp>
      <p:sp>
        <p:nvSpPr>
          <p:cNvPr id="4" name="Espaço Reservado para Texto 3"/>
          <p:cNvSpPr>
            <a:spLocks noGrp="1"/>
          </p:cNvSpPr>
          <p:nvPr>
            <p:ph type="body" sz="half" idx="3"/>
          </p:nvPr>
        </p:nvSpPr>
        <p:spPr>
          <a:xfrm>
            <a:off x="3929059" y="666750"/>
            <a:ext cx="5008208" cy="1690680"/>
          </a:xfrm>
        </p:spPr>
        <p:txBody>
          <a:bodyPr/>
          <a:lstStyle/>
          <a:p>
            <a:endParaRPr lang="pt-BR" dirty="0"/>
          </a:p>
        </p:txBody>
      </p:sp>
      <p:sp>
        <p:nvSpPr>
          <p:cNvPr id="6" name="Espaço Reservado para Conteúdo 5"/>
          <p:cNvSpPr>
            <a:spLocks noGrp="1"/>
          </p:cNvSpPr>
          <p:nvPr>
            <p:ph sz="quarter" idx="4"/>
          </p:nvPr>
        </p:nvSpPr>
        <p:spPr>
          <a:xfrm>
            <a:off x="3929058" y="2000240"/>
            <a:ext cx="5008208" cy="3257560"/>
          </a:xfrm>
        </p:spPr>
        <p:txBody>
          <a:bodyPr/>
          <a:lstStyle/>
          <a:p>
            <a:r>
              <a:rPr lang="pt-BR" b="1" dirty="0" smtClean="0"/>
              <a:t>Ingredientes:</a:t>
            </a:r>
            <a:endParaRPr lang="pt-BR" dirty="0" smtClean="0"/>
          </a:p>
          <a:p>
            <a:pPr>
              <a:buNone/>
            </a:pPr>
            <a:r>
              <a:rPr lang="pt-BR" dirty="0" smtClean="0"/>
              <a:t>     - Rum Claro</a:t>
            </a:r>
            <a:br>
              <a:rPr lang="pt-BR" dirty="0" smtClean="0"/>
            </a:br>
            <a:r>
              <a:rPr lang="pt-BR" dirty="0" smtClean="0"/>
              <a:t>- Creme de Coco ou Leite de Coco com Leite Condensado</a:t>
            </a:r>
            <a:br>
              <a:rPr lang="pt-BR" dirty="0" smtClean="0"/>
            </a:br>
            <a:r>
              <a:rPr lang="pt-BR" dirty="0" smtClean="0"/>
              <a:t>- Suco Natural de Abacaxi</a:t>
            </a:r>
            <a:br>
              <a:rPr lang="pt-BR" dirty="0" smtClean="0"/>
            </a:br>
            <a:r>
              <a:rPr lang="pt-BR" dirty="0" smtClean="0"/>
              <a:t>- Gelo</a:t>
            </a:r>
          </a:p>
        </p:txBody>
      </p:sp>
      <p:pic>
        <p:nvPicPr>
          <p:cNvPr id="7" name="Espaço Reservado para Conteúdo 6" descr="http://drinkslog.googlepages.com/Drinkslog_PinaColada.jpg">
            <a:hlinkClick r:id="rId3"/>
          </p:cNvPr>
          <p:cNvPicPr>
            <a:picLocks noGrp="1"/>
          </p:cNvPicPr>
          <p:nvPr>
            <p:ph sz="quarter" idx="2"/>
          </p:nvPr>
        </p:nvPicPr>
        <p:blipFill>
          <a:blip r:embed="rId4" cstate="print"/>
          <a:srcRect/>
          <a:stretch>
            <a:fillRect/>
          </a:stretch>
        </p:blipFill>
        <p:spPr bwMode="auto">
          <a:xfrm>
            <a:off x="428596" y="1500174"/>
            <a:ext cx="3188523"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Highball</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Planters</a:t>
            </a:r>
            <a:r>
              <a:rPr lang="pt-BR" sz="3600" b="1" dirty="0" smtClean="0">
                <a:hlinkClick r:id="rId2"/>
              </a:rPr>
              <a:t> </a:t>
            </a:r>
            <a:r>
              <a:rPr lang="pt-BR" sz="3600" b="1" dirty="0" err="1" smtClean="0">
                <a:hlinkClick r:id="rId2"/>
              </a:rPr>
              <a:t>Punch</a:t>
            </a:r>
            <a:r>
              <a:rPr lang="pt-BR" sz="3600" b="1" dirty="0" smtClean="0"/>
              <a:t> </a:t>
            </a:r>
            <a:endParaRPr lang="pt-BR" sz="3600" dirty="0" smtClean="0"/>
          </a:p>
        </p:txBody>
      </p:sp>
      <p:sp>
        <p:nvSpPr>
          <p:cNvPr id="4" name="Espaço Reservado para Texto 3"/>
          <p:cNvSpPr>
            <a:spLocks noGrp="1"/>
          </p:cNvSpPr>
          <p:nvPr>
            <p:ph type="body" sz="half" idx="3"/>
          </p:nvPr>
        </p:nvSpPr>
        <p:spPr>
          <a:xfrm>
            <a:off x="4429124" y="666750"/>
            <a:ext cx="4508143" cy="1476366"/>
          </a:xfrm>
        </p:spPr>
        <p:txBody>
          <a:bodyPr/>
          <a:lstStyle/>
          <a:p>
            <a:r>
              <a:rPr lang="pt-BR" b="1" dirty="0" smtClean="0"/>
              <a:t>Dicas:</a:t>
            </a:r>
            <a:endParaRPr lang="pt-BR" dirty="0" smtClean="0"/>
          </a:p>
          <a:p>
            <a:r>
              <a:rPr lang="pt-BR" dirty="0" smtClean="0"/>
              <a:t>- Você pode substituir o </a:t>
            </a:r>
            <a:r>
              <a:rPr lang="pt-BR" dirty="0" err="1" smtClean="0"/>
              <a:t>Grenadine</a:t>
            </a:r>
            <a:r>
              <a:rPr lang="pt-BR" dirty="0" smtClean="0"/>
              <a:t> pela Groselha! </a:t>
            </a:r>
            <a:endParaRPr lang="pt-BR" dirty="0"/>
          </a:p>
        </p:txBody>
      </p:sp>
      <p:sp>
        <p:nvSpPr>
          <p:cNvPr id="6" name="Espaço Reservado para Conteúdo 5"/>
          <p:cNvSpPr>
            <a:spLocks noGrp="1"/>
          </p:cNvSpPr>
          <p:nvPr>
            <p:ph sz="quarter" idx="4"/>
          </p:nvPr>
        </p:nvSpPr>
        <p:spPr>
          <a:xfrm>
            <a:off x="4214810" y="2357430"/>
            <a:ext cx="4722456" cy="2900370"/>
          </a:xfrm>
        </p:spPr>
        <p:txBody>
          <a:bodyPr/>
          <a:lstStyle/>
          <a:p>
            <a:r>
              <a:rPr lang="pt-BR" b="1" dirty="0" smtClean="0"/>
              <a:t>Ingredientes:</a:t>
            </a:r>
            <a:endParaRPr lang="pt-BR" dirty="0" smtClean="0"/>
          </a:p>
          <a:p>
            <a:pPr>
              <a:buNone/>
            </a:pPr>
            <a:r>
              <a:rPr lang="pt-BR" dirty="0" smtClean="0"/>
              <a:t>     - Rum Escuro</a:t>
            </a:r>
            <a:br>
              <a:rPr lang="pt-BR" dirty="0" smtClean="0"/>
            </a:br>
            <a:r>
              <a:rPr lang="pt-BR" dirty="0" smtClean="0"/>
              <a:t>- Suco de Limão</a:t>
            </a:r>
            <a:br>
              <a:rPr lang="pt-BR" dirty="0" smtClean="0"/>
            </a:br>
            <a:r>
              <a:rPr lang="pt-BR" dirty="0" smtClean="0"/>
              <a:t>- Xarope de Romã (</a:t>
            </a:r>
            <a:r>
              <a:rPr lang="pt-BR" dirty="0" err="1" smtClean="0"/>
              <a:t>Grenadine</a:t>
            </a:r>
            <a:r>
              <a:rPr lang="pt-BR" dirty="0" smtClean="0"/>
              <a:t>)</a:t>
            </a:r>
            <a:br>
              <a:rPr lang="pt-BR" dirty="0" smtClean="0"/>
            </a:br>
            <a:r>
              <a:rPr lang="pt-BR" dirty="0" smtClean="0"/>
              <a:t>- Água com gás (</a:t>
            </a:r>
            <a:r>
              <a:rPr lang="pt-BR" dirty="0" err="1" smtClean="0"/>
              <a:t>Club</a:t>
            </a:r>
            <a:r>
              <a:rPr lang="pt-BR" dirty="0" smtClean="0"/>
              <a:t> Soda)</a:t>
            </a:r>
            <a:br>
              <a:rPr lang="pt-BR" dirty="0" smtClean="0"/>
            </a:br>
            <a:r>
              <a:rPr lang="pt-BR" dirty="0" smtClean="0"/>
              <a:t>- Gelo</a:t>
            </a:r>
          </a:p>
          <a:p>
            <a:endParaRPr lang="pt-BR" dirty="0"/>
          </a:p>
        </p:txBody>
      </p:sp>
      <p:pic>
        <p:nvPicPr>
          <p:cNvPr id="7" name="Espaço Reservado para Conteúdo 6" descr="http://drinkslog.googlepages.com/Drinkslog_PlantersPunch.jpg"/>
          <p:cNvPicPr>
            <a:picLocks noGrp="1"/>
          </p:cNvPicPr>
          <p:nvPr>
            <p:ph sz="quarter" idx="2"/>
          </p:nvPr>
        </p:nvPicPr>
        <p:blipFill>
          <a:blip r:embed="rId3" cstate="print"/>
          <a:srcRect/>
          <a:stretch>
            <a:fillRect/>
          </a:stretch>
        </p:blipFill>
        <p:spPr bwMode="auto">
          <a:xfrm>
            <a:off x="428596" y="1571612"/>
            <a:ext cx="3136135"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 (Pré-Jantar)</a:t>
            </a:r>
            <a:br>
              <a:rPr lang="pt-BR" sz="1600" dirty="0" smtClean="0"/>
            </a:br>
            <a:r>
              <a:rPr lang="pt-BR" sz="1600" b="1" u="sng" dirty="0" smtClean="0"/>
              <a:t>Copo Ideal:</a:t>
            </a:r>
            <a:r>
              <a:rPr lang="pt-BR" sz="1600" dirty="0" smtClean="0"/>
              <a:t> Martini ou </a:t>
            </a:r>
            <a:r>
              <a:rPr lang="pt-BR" sz="1600" dirty="0" err="1" smtClean="0"/>
              <a:t>Cocktail</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Rob Roy</a:t>
            </a:r>
            <a:endParaRPr lang="pt-BR" sz="3600" dirty="0"/>
          </a:p>
        </p:txBody>
      </p:sp>
      <p:sp>
        <p:nvSpPr>
          <p:cNvPr id="4" name="Espaço Reservado para Texto 3"/>
          <p:cNvSpPr>
            <a:spLocks noGrp="1"/>
          </p:cNvSpPr>
          <p:nvPr>
            <p:ph type="body" sz="half" idx="3"/>
          </p:nvPr>
        </p:nvSpPr>
        <p:spPr>
          <a:xfrm>
            <a:off x="4143373" y="666750"/>
            <a:ext cx="4793894" cy="1904994"/>
          </a:xfrm>
        </p:spPr>
        <p:txBody>
          <a:bodyPr/>
          <a:lstStyle/>
          <a:p>
            <a:r>
              <a:rPr lang="pt-BR" b="1" dirty="0" smtClean="0"/>
              <a:t>Notas:</a:t>
            </a:r>
            <a:endParaRPr lang="pt-BR" dirty="0" smtClean="0"/>
          </a:p>
          <a:p>
            <a:r>
              <a:rPr lang="pt-BR" dirty="0" smtClean="0"/>
              <a:t>Esse </a:t>
            </a:r>
            <a:r>
              <a:rPr lang="pt-BR" dirty="0" err="1" smtClean="0"/>
              <a:t>drink</a:t>
            </a:r>
            <a:r>
              <a:rPr lang="pt-BR" dirty="0" smtClean="0"/>
              <a:t> é bem parecido com o </a:t>
            </a:r>
            <a:r>
              <a:rPr lang="pt-BR" dirty="0" smtClean="0">
                <a:hlinkClick r:id="rId3"/>
              </a:rPr>
              <a:t>Manhattan</a:t>
            </a:r>
            <a:r>
              <a:rPr lang="pt-BR" dirty="0" smtClean="0"/>
              <a:t>. A diferença básica entre eles é o tipo de Whisky utilizado. Enquanto o Manhattan utiliza whisky canadense, o Rob Roy utiliza o Escocês.</a:t>
            </a:r>
          </a:p>
        </p:txBody>
      </p:sp>
      <p:sp>
        <p:nvSpPr>
          <p:cNvPr id="6" name="Espaço Reservado para Conteúdo 5"/>
          <p:cNvSpPr>
            <a:spLocks noGrp="1"/>
          </p:cNvSpPr>
          <p:nvPr>
            <p:ph sz="quarter" idx="4"/>
          </p:nvPr>
        </p:nvSpPr>
        <p:spPr>
          <a:xfrm>
            <a:off x="4143372" y="2643182"/>
            <a:ext cx="4793894" cy="2614618"/>
          </a:xfrm>
        </p:spPr>
        <p:txBody>
          <a:bodyPr/>
          <a:lstStyle/>
          <a:p>
            <a:r>
              <a:rPr lang="pt-BR" b="1" dirty="0" smtClean="0"/>
              <a:t>Ingredientes:</a:t>
            </a:r>
            <a:endParaRPr lang="pt-BR" dirty="0" smtClean="0"/>
          </a:p>
          <a:p>
            <a:pPr>
              <a:buNone/>
            </a:pPr>
            <a:r>
              <a:rPr lang="pt-BR" dirty="0" smtClean="0"/>
              <a:t>     - Scotch Whisky</a:t>
            </a:r>
            <a:br>
              <a:rPr lang="pt-BR" dirty="0" smtClean="0"/>
            </a:br>
            <a:r>
              <a:rPr lang="pt-BR" dirty="0" smtClean="0"/>
              <a:t>- </a:t>
            </a:r>
            <a:r>
              <a:rPr lang="pt-BR" dirty="0" err="1" smtClean="0"/>
              <a:t>Vermouth</a:t>
            </a:r>
            <a:r>
              <a:rPr lang="pt-BR" dirty="0" smtClean="0"/>
              <a:t> Vermelho (Tinto)</a:t>
            </a:r>
            <a:br>
              <a:rPr lang="pt-BR" dirty="0" smtClean="0"/>
            </a:br>
            <a:r>
              <a:rPr lang="pt-BR" dirty="0" smtClean="0"/>
              <a:t>- 1 </a:t>
            </a:r>
            <a:r>
              <a:rPr lang="pt-BR" dirty="0" err="1" smtClean="0"/>
              <a:t>Dash</a:t>
            </a:r>
            <a:r>
              <a:rPr lang="pt-BR" dirty="0" smtClean="0"/>
              <a:t> de </a:t>
            </a:r>
            <a:r>
              <a:rPr lang="pt-BR" dirty="0" err="1" smtClean="0"/>
              <a:t>Angostura</a:t>
            </a:r>
            <a:r>
              <a:rPr lang="pt-BR" dirty="0" smtClean="0"/>
              <a:t> </a:t>
            </a:r>
            <a:r>
              <a:rPr lang="pt-BR" dirty="0" err="1" smtClean="0"/>
              <a:t>Bitter</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RobRoy.jpg">
            <a:hlinkClick r:id="rId4"/>
          </p:cNvPr>
          <p:cNvPicPr>
            <a:picLocks noGrp="1"/>
          </p:cNvPicPr>
          <p:nvPr>
            <p:ph sz="quarter" idx="2"/>
          </p:nvPr>
        </p:nvPicPr>
        <p:blipFill>
          <a:blip r:embed="rId5" cstate="print"/>
          <a:srcRect/>
          <a:stretch>
            <a:fillRect/>
          </a:stretch>
        </p:blipFill>
        <p:spPr bwMode="auto">
          <a:xfrm>
            <a:off x="500034" y="1500174"/>
            <a:ext cx="3117085"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 (Pré-Jantar)</a:t>
            </a:r>
            <a:br>
              <a:rPr lang="pt-BR" sz="1600" dirty="0" smtClean="0"/>
            </a:br>
            <a:r>
              <a:rPr lang="pt-BR" sz="1600" b="1" u="sng" dirty="0" smtClean="0"/>
              <a:t>Copo Ideal:</a:t>
            </a:r>
            <a:r>
              <a:rPr lang="pt-BR" sz="1600" dirty="0" smtClean="0"/>
              <a:t> </a:t>
            </a:r>
            <a:r>
              <a:rPr lang="pt-BR" sz="1600" dirty="0" err="1" smtClean="0"/>
              <a:t>Cocktail</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Rose</a:t>
            </a:r>
            <a:endParaRPr lang="pt-BR" sz="3600" dirty="0"/>
          </a:p>
        </p:txBody>
      </p:sp>
      <p:sp>
        <p:nvSpPr>
          <p:cNvPr id="4" name="Espaço Reservado para Texto 3"/>
          <p:cNvSpPr>
            <a:spLocks noGrp="1"/>
          </p:cNvSpPr>
          <p:nvPr>
            <p:ph type="body" sz="half" idx="3"/>
          </p:nvPr>
        </p:nvSpPr>
        <p:spPr>
          <a:xfrm>
            <a:off x="4071935" y="666750"/>
            <a:ext cx="4865332" cy="1976432"/>
          </a:xfrm>
        </p:spPr>
        <p:txBody>
          <a:bodyPr/>
          <a:lstStyle/>
          <a:p>
            <a:r>
              <a:rPr lang="pt-BR" b="1" dirty="0" smtClean="0"/>
              <a:t>Notas:</a:t>
            </a:r>
            <a:endParaRPr lang="pt-BR" dirty="0" smtClean="0"/>
          </a:p>
          <a:p>
            <a:r>
              <a:rPr lang="pt-BR" dirty="0" smtClean="0"/>
              <a:t>O Kirsch é uma aguardente francesa, elaborada a partir de destilado alcoólico simples de cereja com graduação alcoólica de 40%.</a:t>
            </a:r>
          </a:p>
          <a:p>
            <a:endParaRPr lang="pt-BR" dirty="0"/>
          </a:p>
        </p:txBody>
      </p:sp>
      <p:sp>
        <p:nvSpPr>
          <p:cNvPr id="6" name="Espaço Reservado para Conteúdo 5"/>
          <p:cNvSpPr>
            <a:spLocks noGrp="1"/>
          </p:cNvSpPr>
          <p:nvPr>
            <p:ph sz="quarter" idx="4"/>
          </p:nvPr>
        </p:nvSpPr>
        <p:spPr>
          <a:xfrm>
            <a:off x="4000496" y="2857496"/>
            <a:ext cx="4936770" cy="2400304"/>
          </a:xfrm>
        </p:spPr>
        <p:txBody>
          <a:bodyPr>
            <a:normAutofit/>
          </a:bodyPr>
          <a:lstStyle/>
          <a:p>
            <a:r>
              <a:rPr lang="pt-BR" b="1" dirty="0" smtClean="0"/>
              <a:t>Ingredientes:</a:t>
            </a:r>
            <a:endParaRPr lang="pt-BR" dirty="0" smtClean="0"/>
          </a:p>
          <a:p>
            <a:pPr>
              <a:buNone/>
            </a:pPr>
            <a:r>
              <a:rPr lang="pt-BR" dirty="0" smtClean="0"/>
              <a:t>     - </a:t>
            </a:r>
            <a:r>
              <a:rPr lang="pt-BR" dirty="0" err="1" smtClean="0"/>
              <a:t>Vermouth</a:t>
            </a:r>
            <a:r>
              <a:rPr lang="pt-BR" dirty="0" smtClean="0"/>
              <a:t> Seco</a:t>
            </a:r>
            <a:br>
              <a:rPr lang="pt-BR" dirty="0" smtClean="0"/>
            </a:br>
            <a:r>
              <a:rPr lang="pt-BR" dirty="0" smtClean="0"/>
              <a:t>- Kirsch (Aguardente de cereja)</a:t>
            </a:r>
            <a:br>
              <a:rPr lang="pt-BR" dirty="0" smtClean="0"/>
            </a:br>
            <a:r>
              <a:rPr lang="pt-BR" dirty="0" smtClean="0"/>
              <a:t>- Cherry </a:t>
            </a:r>
            <a:r>
              <a:rPr lang="pt-BR" dirty="0" err="1" smtClean="0"/>
              <a:t>Brandy</a:t>
            </a:r>
            <a:r>
              <a:rPr lang="pt-BR" dirty="0" smtClean="0"/>
              <a:t> (licor de cereja)</a:t>
            </a:r>
            <a:br>
              <a:rPr lang="pt-BR" dirty="0" smtClean="0"/>
            </a:br>
            <a:r>
              <a:rPr lang="pt-BR" dirty="0" smtClean="0"/>
              <a:t>- Gelo</a:t>
            </a:r>
          </a:p>
          <a:p>
            <a:endParaRPr lang="pt-BR" dirty="0"/>
          </a:p>
        </p:txBody>
      </p:sp>
      <p:pic>
        <p:nvPicPr>
          <p:cNvPr id="7" name="Espaço Reservado para Conteúdo 6" descr="http://drinkslog.googlepages.com/Drinkslog_Rose.jpg"/>
          <p:cNvPicPr>
            <a:picLocks noGrp="1"/>
          </p:cNvPicPr>
          <p:nvPr>
            <p:ph sz="quarter" idx="2"/>
          </p:nvPr>
        </p:nvPicPr>
        <p:blipFill>
          <a:blip r:embed="rId3" cstate="print"/>
          <a:srcRect/>
          <a:stretch>
            <a:fillRect/>
          </a:stretch>
        </p:blipFill>
        <p:spPr bwMode="auto">
          <a:xfrm>
            <a:off x="500034" y="1500174"/>
            <a:ext cx="3117085"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Digestivo </a:t>
            </a:r>
            <a:r>
              <a:rPr lang="pt-BR" sz="1600" dirty="0" err="1" smtClean="0"/>
              <a:t>After-Dinner</a:t>
            </a:r>
            <a:r>
              <a:rPr lang="pt-BR" sz="1600" dirty="0" smtClean="0"/>
              <a:t> (Pós Jantar)</a:t>
            </a:r>
            <a:br>
              <a:rPr lang="pt-BR" sz="1600" dirty="0" smtClean="0"/>
            </a:br>
            <a:r>
              <a:rPr lang="pt-BR" sz="1600" b="1" u="sng" dirty="0" smtClean="0"/>
              <a:t>Copo Ideal:</a:t>
            </a:r>
            <a:r>
              <a:rPr lang="pt-BR" sz="1600" dirty="0" smtClean="0"/>
              <a:t> </a:t>
            </a:r>
            <a:r>
              <a:rPr lang="pt-BR" sz="1600" dirty="0" err="1" smtClean="0"/>
              <a:t>Old</a:t>
            </a:r>
            <a:r>
              <a:rPr lang="pt-BR" sz="1600" dirty="0" smtClean="0"/>
              <a:t> </a:t>
            </a:r>
            <a:r>
              <a:rPr lang="pt-BR" sz="1600" dirty="0" err="1" smtClean="0"/>
              <a:t>Fashioned</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Rusty</a:t>
            </a:r>
            <a:r>
              <a:rPr lang="pt-BR" sz="3600" b="1" dirty="0" smtClean="0">
                <a:hlinkClick r:id="rId2"/>
              </a:rPr>
              <a:t> </a:t>
            </a:r>
            <a:r>
              <a:rPr lang="pt-BR" sz="3600" b="1" dirty="0" err="1" smtClean="0">
                <a:hlinkClick r:id="rId2"/>
              </a:rPr>
              <a:t>Nail</a:t>
            </a:r>
            <a:endParaRPr lang="pt-BR" sz="3600" dirty="0"/>
          </a:p>
        </p:txBody>
      </p:sp>
      <p:sp>
        <p:nvSpPr>
          <p:cNvPr id="4" name="Espaço Reservado para Texto 3"/>
          <p:cNvSpPr>
            <a:spLocks noGrp="1"/>
          </p:cNvSpPr>
          <p:nvPr>
            <p:ph type="body" sz="half" idx="3"/>
          </p:nvPr>
        </p:nvSpPr>
        <p:spPr>
          <a:xfrm>
            <a:off x="4071935" y="666750"/>
            <a:ext cx="4865332" cy="1976432"/>
          </a:xfrm>
        </p:spPr>
        <p:txBody>
          <a:bodyPr/>
          <a:lstStyle/>
          <a:p>
            <a:r>
              <a:rPr lang="pt-BR" b="1" dirty="0" smtClean="0"/>
              <a:t>Notas:</a:t>
            </a:r>
            <a:endParaRPr lang="pt-BR" dirty="0" smtClean="0"/>
          </a:p>
          <a:p>
            <a:r>
              <a:rPr lang="pt-BR" dirty="0" smtClean="0"/>
              <a:t>O </a:t>
            </a:r>
            <a:r>
              <a:rPr lang="pt-BR" dirty="0" err="1" smtClean="0"/>
              <a:t>Drambuie</a:t>
            </a:r>
            <a:r>
              <a:rPr lang="pt-BR" dirty="0" smtClean="0"/>
              <a:t> é um licor escocês de whisky seco. </a:t>
            </a:r>
            <a:r>
              <a:rPr lang="pt-BR" dirty="0" err="1" smtClean="0"/>
              <a:t>Drambuie</a:t>
            </a:r>
            <a:r>
              <a:rPr lang="pt-BR" dirty="0" smtClean="0"/>
              <a:t> é uma marca </a:t>
            </a:r>
            <a:r>
              <a:rPr lang="pt-BR" dirty="0" err="1" smtClean="0"/>
              <a:t>premium</a:t>
            </a:r>
            <a:r>
              <a:rPr lang="pt-BR" dirty="0" smtClean="0"/>
              <a:t> produzida a base de 100% de </a:t>
            </a:r>
            <a:r>
              <a:rPr lang="pt-BR" dirty="0" err="1" smtClean="0"/>
              <a:t>schoth</a:t>
            </a:r>
            <a:r>
              <a:rPr lang="pt-BR" dirty="0" smtClean="0"/>
              <a:t> whisky, feito de um único </a:t>
            </a:r>
            <a:r>
              <a:rPr lang="pt-BR" dirty="0" err="1" smtClean="0"/>
              <a:t>blend</a:t>
            </a:r>
            <a:r>
              <a:rPr lang="pt-BR" dirty="0" smtClean="0"/>
              <a:t> com maltes acima de 30 anos</a:t>
            </a:r>
            <a:endParaRPr lang="pt-BR" dirty="0"/>
          </a:p>
        </p:txBody>
      </p:sp>
      <p:sp>
        <p:nvSpPr>
          <p:cNvPr id="6" name="Espaço Reservado para Conteúdo 5"/>
          <p:cNvSpPr>
            <a:spLocks noGrp="1"/>
          </p:cNvSpPr>
          <p:nvPr>
            <p:ph sz="quarter" idx="4"/>
          </p:nvPr>
        </p:nvSpPr>
        <p:spPr>
          <a:xfrm>
            <a:off x="4143372" y="3214686"/>
            <a:ext cx="4793894" cy="2043114"/>
          </a:xfrm>
        </p:spPr>
        <p:txBody>
          <a:bodyPr/>
          <a:lstStyle/>
          <a:p>
            <a:r>
              <a:rPr lang="pt-BR" b="1" dirty="0" smtClean="0"/>
              <a:t>Ingredientes:</a:t>
            </a:r>
            <a:endParaRPr lang="pt-BR" dirty="0" smtClean="0"/>
          </a:p>
          <a:p>
            <a:pPr>
              <a:buNone/>
            </a:pPr>
            <a:r>
              <a:rPr lang="pt-BR" dirty="0" smtClean="0"/>
              <a:t>     - Whisky Escocês</a:t>
            </a:r>
            <a:br>
              <a:rPr lang="pt-BR" dirty="0" smtClean="0"/>
            </a:br>
            <a:r>
              <a:rPr lang="pt-BR" dirty="0" smtClean="0"/>
              <a:t>- Licor </a:t>
            </a:r>
            <a:r>
              <a:rPr lang="pt-BR" dirty="0" err="1" smtClean="0"/>
              <a:t>Drambuie</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RustyNail.jpg">
            <a:hlinkClick r:id="rId3"/>
          </p:cNvPr>
          <p:cNvPicPr>
            <a:picLocks noGrp="1"/>
          </p:cNvPicPr>
          <p:nvPr>
            <p:ph sz="quarter" idx="2"/>
          </p:nvPr>
        </p:nvPicPr>
        <p:blipFill>
          <a:blip r:embed="rId4" cstate="print"/>
          <a:srcRect/>
          <a:stretch>
            <a:fillRect/>
          </a:stretch>
        </p:blipFill>
        <p:spPr bwMode="auto">
          <a:xfrm>
            <a:off x="428596" y="1500174"/>
            <a:ext cx="3188523"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Highball</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Salty</a:t>
            </a:r>
            <a:r>
              <a:rPr lang="pt-BR" sz="3600" b="1" dirty="0" smtClean="0">
                <a:hlinkClick r:id="rId2"/>
              </a:rPr>
              <a:t> </a:t>
            </a:r>
            <a:r>
              <a:rPr lang="pt-BR" sz="3600" b="1" dirty="0" err="1" smtClean="0">
                <a:hlinkClick r:id="rId2"/>
              </a:rPr>
              <a:t>Dog</a:t>
            </a:r>
            <a:endParaRPr lang="pt-BR" sz="3600" dirty="0"/>
          </a:p>
        </p:txBody>
      </p:sp>
      <p:sp>
        <p:nvSpPr>
          <p:cNvPr id="4" name="Espaço Reservado para Texto 3"/>
          <p:cNvSpPr>
            <a:spLocks noGrp="1"/>
          </p:cNvSpPr>
          <p:nvPr>
            <p:ph type="body" sz="half" idx="3"/>
          </p:nvPr>
        </p:nvSpPr>
        <p:spPr>
          <a:xfrm>
            <a:off x="3929059" y="666750"/>
            <a:ext cx="5008208" cy="2905126"/>
          </a:xfrm>
        </p:spPr>
        <p:txBody>
          <a:bodyPr>
            <a:normAutofit fontScale="92500" lnSpcReduction="20000"/>
          </a:bodyPr>
          <a:lstStyle/>
          <a:p>
            <a:r>
              <a:rPr lang="pt-BR" b="1" dirty="0" smtClean="0"/>
              <a:t/>
            </a:r>
            <a:br>
              <a:rPr lang="pt-BR" b="1" dirty="0" smtClean="0"/>
            </a:br>
            <a:r>
              <a:rPr lang="pt-BR" b="1" dirty="0" smtClean="0"/>
              <a:t>Notas:</a:t>
            </a:r>
            <a:endParaRPr lang="pt-BR" dirty="0" smtClean="0"/>
          </a:p>
          <a:p>
            <a:r>
              <a:rPr lang="pt-BR" dirty="0" smtClean="0"/>
              <a:t>Devido ao fato de uva em inglês ser chamado de </a:t>
            </a:r>
            <a:r>
              <a:rPr lang="pt-BR" i="1" dirty="0" err="1" smtClean="0"/>
              <a:t>grape</a:t>
            </a:r>
            <a:r>
              <a:rPr lang="pt-BR" dirty="0" smtClean="0"/>
              <a:t>, muita gente anda fazendo confusão com o </a:t>
            </a:r>
            <a:r>
              <a:rPr lang="pt-BR" i="1" dirty="0" err="1" smtClean="0"/>
              <a:t>grapefruit</a:t>
            </a:r>
            <a:r>
              <a:rPr lang="pt-BR" dirty="0" smtClean="0"/>
              <a:t>. O </a:t>
            </a:r>
            <a:r>
              <a:rPr lang="pt-BR" dirty="0" err="1" smtClean="0"/>
              <a:t>grapefruit</a:t>
            </a:r>
            <a:r>
              <a:rPr lang="pt-BR" dirty="0" smtClean="0"/>
              <a:t> não tem nada a ver com a uva, portanto não use suco de uva achando que está fazendo esse </a:t>
            </a:r>
            <a:r>
              <a:rPr lang="pt-BR" dirty="0" err="1" smtClean="0"/>
              <a:t>drink</a:t>
            </a:r>
            <a:r>
              <a:rPr lang="pt-BR" dirty="0" smtClean="0"/>
              <a:t>. Esse cítrico é pouco conhecido no Brasil, mas lembra a laranja e tem sabor que combina o doce, o ácido e um leve amargor. Geralmente encontramos esse suco importado.</a:t>
            </a:r>
          </a:p>
          <a:p>
            <a:endParaRPr lang="pt-BR" dirty="0"/>
          </a:p>
        </p:txBody>
      </p:sp>
      <p:sp>
        <p:nvSpPr>
          <p:cNvPr id="6" name="Espaço Reservado para Conteúdo 5"/>
          <p:cNvSpPr>
            <a:spLocks noGrp="1"/>
          </p:cNvSpPr>
          <p:nvPr>
            <p:ph sz="quarter" idx="4"/>
          </p:nvPr>
        </p:nvSpPr>
        <p:spPr>
          <a:xfrm>
            <a:off x="3929058" y="3571876"/>
            <a:ext cx="5008208" cy="2428892"/>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Suco de </a:t>
            </a:r>
            <a:r>
              <a:rPr lang="pt-BR" dirty="0" err="1" smtClean="0"/>
              <a:t>Grapefruit</a:t>
            </a:r>
            <a:r>
              <a:rPr lang="pt-BR" dirty="0" smtClean="0"/>
              <a:t/>
            </a:r>
            <a:br>
              <a:rPr lang="pt-BR" dirty="0" smtClean="0"/>
            </a:br>
            <a:r>
              <a:rPr lang="pt-BR" dirty="0" smtClean="0"/>
              <a:t>- Sal</a:t>
            </a:r>
            <a:br>
              <a:rPr lang="pt-BR" dirty="0" smtClean="0"/>
            </a:br>
            <a:r>
              <a:rPr lang="pt-BR" dirty="0" smtClean="0"/>
              <a:t>- Gelo</a:t>
            </a:r>
          </a:p>
        </p:txBody>
      </p:sp>
      <p:pic>
        <p:nvPicPr>
          <p:cNvPr id="7" name="Espaço Reservado para Conteúdo 6" descr="http://drinkslog.googlepages.com/Drinkslog_SaltyDog.jpg">
            <a:hlinkClick r:id="rId3"/>
          </p:cNvPr>
          <p:cNvPicPr>
            <a:picLocks noGrp="1"/>
          </p:cNvPicPr>
          <p:nvPr>
            <p:ph sz="quarter" idx="2"/>
          </p:nvPr>
        </p:nvPicPr>
        <p:blipFill>
          <a:blip r:embed="rId4" cstate="print"/>
          <a:srcRect/>
          <a:stretch>
            <a:fillRect/>
          </a:stretch>
        </p:blipFill>
        <p:spPr bwMode="auto">
          <a:xfrm>
            <a:off x="571472" y="1571612"/>
            <a:ext cx="3045647" cy="364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5410200"/>
            <a:ext cx="8610600" cy="1090634"/>
          </a:xfrm>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Highball</a:t>
            </a:r>
            <a:r>
              <a:rPr lang="pt-BR" sz="1600" dirty="0" smtClean="0"/>
              <a:t> </a:t>
            </a:r>
            <a:r>
              <a:rPr lang="pt-BR" sz="1600" dirty="0" err="1" smtClean="0"/>
              <a:t>Glass</a:t>
            </a:r>
            <a:r>
              <a:rPr lang="pt-BR" sz="1600" dirty="0" smtClean="0"/>
              <a:t> </a:t>
            </a:r>
            <a:br>
              <a:rPr lang="pt-BR" sz="1600" dirty="0" smtClean="0"/>
            </a:b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Screwdriver</a:t>
            </a:r>
            <a:r>
              <a:rPr lang="pt-BR" sz="3600" b="1" dirty="0" smtClean="0"/>
              <a:t> </a:t>
            </a:r>
            <a:endParaRPr lang="pt-BR" sz="3600" dirty="0" smtClean="0"/>
          </a:p>
        </p:txBody>
      </p:sp>
      <p:sp>
        <p:nvSpPr>
          <p:cNvPr id="4" name="Espaço Reservado para Texto 3"/>
          <p:cNvSpPr>
            <a:spLocks noGrp="1"/>
          </p:cNvSpPr>
          <p:nvPr>
            <p:ph type="body" sz="half" idx="3"/>
          </p:nvPr>
        </p:nvSpPr>
        <p:spPr>
          <a:xfrm>
            <a:off x="3929059" y="666750"/>
            <a:ext cx="5008208" cy="2690812"/>
          </a:xfrm>
        </p:spPr>
        <p:txBody>
          <a:bodyPr/>
          <a:lstStyle/>
          <a:p>
            <a:r>
              <a:rPr lang="pt-BR" b="1" dirty="0" smtClean="0"/>
              <a:t>Histórico:</a:t>
            </a:r>
            <a:endParaRPr lang="pt-BR" dirty="0" smtClean="0"/>
          </a:p>
          <a:p>
            <a:r>
              <a:rPr lang="pt-BR" dirty="0" smtClean="0"/>
              <a:t>Muitas pessoas confundem esse </a:t>
            </a:r>
            <a:r>
              <a:rPr lang="pt-BR" dirty="0" err="1" smtClean="0"/>
              <a:t>drink</a:t>
            </a:r>
            <a:r>
              <a:rPr lang="pt-BR" dirty="0" smtClean="0"/>
              <a:t> com o </a:t>
            </a:r>
            <a:r>
              <a:rPr lang="pt-BR" dirty="0" err="1" smtClean="0"/>
              <a:t>Hi-Fi</a:t>
            </a:r>
            <a:r>
              <a:rPr lang="pt-BR" dirty="0" smtClean="0"/>
              <a:t>. Porém deve ficar claro que suco de laranja com vodka é o </a:t>
            </a:r>
            <a:r>
              <a:rPr lang="pt-BR" dirty="0" err="1" smtClean="0"/>
              <a:t>Screwdriver</a:t>
            </a:r>
            <a:r>
              <a:rPr lang="pt-BR" dirty="0" smtClean="0"/>
              <a:t>. O </a:t>
            </a:r>
            <a:r>
              <a:rPr lang="pt-BR" dirty="0" err="1" smtClean="0"/>
              <a:t>Hi-Fi</a:t>
            </a:r>
            <a:r>
              <a:rPr lang="pt-BR" dirty="0" smtClean="0"/>
              <a:t> seria a mistura de vodka com um refrigerante de sabor laranja como a </a:t>
            </a:r>
            <a:r>
              <a:rPr lang="pt-BR" dirty="0" err="1" smtClean="0"/>
              <a:t>Fanta</a:t>
            </a:r>
            <a:r>
              <a:rPr lang="pt-BR" dirty="0" smtClean="0"/>
              <a:t>, por exemplo.</a:t>
            </a:r>
            <a:endParaRPr lang="pt-BR" dirty="0"/>
          </a:p>
        </p:txBody>
      </p:sp>
      <p:sp>
        <p:nvSpPr>
          <p:cNvPr id="6" name="Espaço Reservado para Conteúdo 5"/>
          <p:cNvSpPr>
            <a:spLocks noGrp="1"/>
          </p:cNvSpPr>
          <p:nvPr>
            <p:ph sz="quarter" idx="4"/>
          </p:nvPr>
        </p:nvSpPr>
        <p:spPr>
          <a:xfrm>
            <a:off x="3857620" y="3357562"/>
            <a:ext cx="5079646" cy="2428892"/>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Suco Natural de Laranja</a:t>
            </a:r>
            <a:br>
              <a:rPr lang="pt-BR" dirty="0" smtClean="0"/>
            </a:br>
            <a:r>
              <a:rPr lang="pt-BR" dirty="0" smtClean="0"/>
              <a:t>- Gelo</a:t>
            </a:r>
          </a:p>
          <a:p>
            <a:endParaRPr lang="pt-BR" dirty="0"/>
          </a:p>
        </p:txBody>
      </p:sp>
      <p:pic>
        <p:nvPicPr>
          <p:cNvPr id="7" name="Espaço Reservado para Conteúdo 6" descr="http://drinkslog.googlepages.com/Drinkslog_Screwdriver.jpg">
            <a:hlinkClick r:id="rId3"/>
          </p:cNvPr>
          <p:cNvPicPr>
            <a:picLocks noGrp="1"/>
          </p:cNvPicPr>
          <p:nvPr>
            <p:ph sz="quarter" idx="2"/>
          </p:nvPr>
        </p:nvPicPr>
        <p:blipFill>
          <a:blip r:embed="rId4" cstate="print"/>
          <a:srcRect/>
          <a:stretch>
            <a:fillRect/>
          </a:stretch>
        </p:blipFill>
        <p:spPr bwMode="auto">
          <a:xfrm>
            <a:off x="500034" y="1500174"/>
            <a:ext cx="2926585"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5410200"/>
            <a:ext cx="8610600" cy="1090634"/>
          </a:xfrm>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Highball</a:t>
            </a:r>
            <a:r>
              <a:rPr lang="pt-BR" sz="1600" dirty="0" smtClean="0"/>
              <a:t> </a:t>
            </a:r>
            <a:r>
              <a:rPr lang="pt-BR" sz="1600" dirty="0" err="1" smtClean="0"/>
              <a:t>Glass</a:t>
            </a:r>
            <a:r>
              <a:rPr lang="pt-BR" sz="1600" dirty="0" smtClean="0"/>
              <a:t/>
            </a:r>
            <a:br>
              <a:rPr lang="pt-BR" sz="1600" dirty="0" smtClean="0"/>
            </a:b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Sea</a:t>
            </a:r>
            <a:r>
              <a:rPr lang="pt-BR" sz="3600" b="1" dirty="0" smtClean="0">
                <a:hlinkClick r:id="rId2"/>
              </a:rPr>
              <a:t> </a:t>
            </a:r>
            <a:r>
              <a:rPr lang="pt-BR" sz="3600" b="1" dirty="0" err="1" smtClean="0">
                <a:hlinkClick r:id="rId2"/>
              </a:rPr>
              <a:t>Breeze</a:t>
            </a:r>
            <a:endParaRPr lang="pt-BR" sz="3600" dirty="0"/>
          </a:p>
        </p:txBody>
      </p:sp>
      <p:sp>
        <p:nvSpPr>
          <p:cNvPr id="4" name="Espaço Reservado para Texto 3"/>
          <p:cNvSpPr>
            <a:spLocks noGrp="1"/>
          </p:cNvSpPr>
          <p:nvPr>
            <p:ph type="body" sz="half" idx="3"/>
          </p:nvPr>
        </p:nvSpPr>
        <p:spPr>
          <a:xfrm>
            <a:off x="4071935" y="666750"/>
            <a:ext cx="4865332" cy="1547804"/>
          </a:xfrm>
        </p:spPr>
        <p:txBody>
          <a:bodyPr/>
          <a:lstStyle/>
          <a:p>
            <a:endParaRPr lang="pt-BR" dirty="0"/>
          </a:p>
        </p:txBody>
      </p:sp>
      <p:sp>
        <p:nvSpPr>
          <p:cNvPr id="6" name="Espaço Reservado para Conteúdo 5"/>
          <p:cNvSpPr>
            <a:spLocks noGrp="1"/>
          </p:cNvSpPr>
          <p:nvPr>
            <p:ph sz="quarter" idx="4"/>
          </p:nvPr>
        </p:nvSpPr>
        <p:spPr>
          <a:xfrm>
            <a:off x="4071934" y="2214554"/>
            <a:ext cx="4865332" cy="3043246"/>
          </a:xfrm>
        </p:spPr>
        <p:txBody>
          <a:bodyPr>
            <a:normAutofit/>
          </a:bodyPr>
          <a:lstStyle/>
          <a:p>
            <a:r>
              <a:rPr lang="pt-BR" b="1" dirty="0" smtClean="0"/>
              <a:t>Ingredientes:</a:t>
            </a:r>
            <a:endParaRPr lang="pt-BR" dirty="0" smtClean="0"/>
          </a:p>
          <a:p>
            <a:pPr>
              <a:buNone/>
            </a:pPr>
            <a:r>
              <a:rPr lang="pt-BR" dirty="0" smtClean="0"/>
              <a:t>     - Vodka</a:t>
            </a:r>
            <a:br>
              <a:rPr lang="pt-BR" dirty="0" smtClean="0"/>
            </a:br>
            <a:r>
              <a:rPr lang="pt-BR" dirty="0" smtClean="0"/>
              <a:t>- Suco de </a:t>
            </a:r>
            <a:r>
              <a:rPr lang="pt-BR" dirty="0" err="1" smtClean="0"/>
              <a:t>Cranberry</a:t>
            </a:r>
            <a:r>
              <a:rPr lang="pt-BR" dirty="0" smtClean="0"/>
              <a:t> (</a:t>
            </a:r>
            <a:r>
              <a:rPr lang="pt-BR" dirty="0" err="1" smtClean="0"/>
              <a:t>oxioco</a:t>
            </a:r>
            <a:r>
              <a:rPr lang="pt-BR" dirty="0" smtClean="0"/>
              <a:t>)</a:t>
            </a:r>
            <a:br>
              <a:rPr lang="pt-BR" dirty="0" smtClean="0"/>
            </a:br>
            <a:r>
              <a:rPr lang="pt-BR" dirty="0" smtClean="0"/>
              <a:t>- Suco de </a:t>
            </a:r>
            <a:r>
              <a:rPr lang="pt-BR" dirty="0" err="1" smtClean="0"/>
              <a:t>Grapefruit</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SeaBreeze.jpg"/>
          <p:cNvPicPr>
            <a:picLocks noGrp="1"/>
          </p:cNvPicPr>
          <p:nvPr>
            <p:ph sz="quarter" idx="2"/>
          </p:nvPr>
        </p:nvPicPr>
        <p:blipFill>
          <a:blip r:embed="rId3" cstate="print"/>
          <a:srcRect/>
          <a:stretch>
            <a:fillRect/>
          </a:stretch>
        </p:blipFill>
        <p:spPr bwMode="auto">
          <a:xfrm>
            <a:off x="571472" y="1643050"/>
            <a:ext cx="3045647" cy="3571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Flute</a:t>
            </a:r>
            <a:r>
              <a:rPr lang="pt-BR" sz="1600" dirty="0" smtClean="0"/>
              <a:t> (Taça)</a:t>
            </a:r>
            <a:endParaRPr lang="pt-BR" sz="16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Bellini</a:t>
            </a:r>
            <a:endParaRPr lang="pt-BR" sz="3600" dirty="0"/>
          </a:p>
        </p:txBody>
      </p:sp>
      <p:sp>
        <p:nvSpPr>
          <p:cNvPr id="4" name="Espaço Reservado para Texto 3"/>
          <p:cNvSpPr>
            <a:spLocks noGrp="1"/>
          </p:cNvSpPr>
          <p:nvPr>
            <p:ph type="body" sz="half" idx="3"/>
          </p:nvPr>
        </p:nvSpPr>
        <p:spPr>
          <a:xfrm>
            <a:off x="4071935" y="666750"/>
            <a:ext cx="4865332" cy="2619374"/>
          </a:xfrm>
        </p:spPr>
        <p:txBody>
          <a:bodyPr/>
          <a:lstStyle/>
          <a:p>
            <a:r>
              <a:rPr lang="pt-BR" b="1" dirty="0" smtClean="0"/>
              <a:t>Notas:</a:t>
            </a:r>
            <a:endParaRPr lang="pt-BR" dirty="0" smtClean="0"/>
          </a:p>
          <a:p>
            <a:r>
              <a:rPr lang="pt-BR" dirty="0" smtClean="0"/>
              <a:t>O </a:t>
            </a:r>
            <a:r>
              <a:rPr lang="pt-BR" dirty="0" err="1" smtClean="0"/>
              <a:t>Champagne</a:t>
            </a:r>
            <a:r>
              <a:rPr lang="pt-BR" dirty="0" smtClean="0"/>
              <a:t> é produzido na região de </a:t>
            </a:r>
            <a:r>
              <a:rPr lang="pt-BR" dirty="0" err="1" smtClean="0"/>
              <a:t>Champagne-Ardennes</a:t>
            </a:r>
            <a:r>
              <a:rPr lang="pt-BR" dirty="0" smtClean="0"/>
              <a:t>, França - qualquer bebida semelhante produzida fora dessa região deve ser chamada de Vinho Espumante (Frisante).</a:t>
            </a:r>
          </a:p>
          <a:p>
            <a:endParaRPr lang="pt-BR" dirty="0"/>
          </a:p>
        </p:txBody>
      </p:sp>
      <p:sp>
        <p:nvSpPr>
          <p:cNvPr id="6" name="Espaço Reservado para Conteúdo 5"/>
          <p:cNvSpPr>
            <a:spLocks noGrp="1"/>
          </p:cNvSpPr>
          <p:nvPr>
            <p:ph sz="quarter" idx="4"/>
          </p:nvPr>
        </p:nvSpPr>
        <p:spPr>
          <a:xfrm>
            <a:off x="4071934" y="3000372"/>
            <a:ext cx="4865332" cy="2257428"/>
          </a:xfrm>
        </p:spPr>
        <p:txBody>
          <a:bodyPr>
            <a:normAutofit/>
          </a:bodyPr>
          <a:lstStyle/>
          <a:p>
            <a:r>
              <a:rPr lang="pt-BR" b="1" dirty="0" smtClean="0"/>
              <a:t>Ingredientes:</a:t>
            </a:r>
            <a:endParaRPr lang="pt-BR" dirty="0" smtClean="0"/>
          </a:p>
          <a:p>
            <a:pPr>
              <a:buNone/>
            </a:pPr>
            <a:r>
              <a:rPr lang="pt-BR" dirty="0" smtClean="0"/>
              <a:t>     - </a:t>
            </a:r>
            <a:r>
              <a:rPr lang="pt-BR" dirty="0" err="1" smtClean="0"/>
              <a:t>Champagne</a:t>
            </a:r>
            <a:r>
              <a:rPr lang="pt-BR" dirty="0" smtClean="0"/>
              <a:t> ou vinho espumante (frisante).</a:t>
            </a:r>
            <a:br>
              <a:rPr lang="pt-BR" dirty="0" smtClean="0"/>
            </a:br>
            <a:r>
              <a:rPr lang="pt-BR" dirty="0" smtClean="0"/>
              <a:t>- Suco de Pêssego em compota ou Italiano macerado</a:t>
            </a:r>
          </a:p>
          <a:p>
            <a:endParaRPr lang="pt-BR" dirty="0"/>
          </a:p>
        </p:txBody>
      </p:sp>
      <p:pic>
        <p:nvPicPr>
          <p:cNvPr id="7" name="Espaço Reservado para Conteúdo 6" descr="http://drinkslog.googlepages.com/Drinkslog_Bellini.jpg">
            <a:hlinkClick r:id="rId3"/>
          </p:cNvPr>
          <p:cNvPicPr>
            <a:picLocks noGrp="1"/>
          </p:cNvPicPr>
          <p:nvPr>
            <p:ph sz="quarter" idx="2"/>
          </p:nvPr>
        </p:nvPicPr>
        <p:blipFill>
          <a:blip r:embed="rId4" cstate="print"/>
          <a:srcRect/>
          <a:stretch>
            <a:fillRect/>
          </a:stretch>
        </p:blipFill>
        <p:spPr bwMode="auto">
          <a:xfrm>
            <a:off x="714348" y="1571612"/>
            <a:ext cx="3000396" cy="35004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1600" b="1" u="sng" dirty="0" err="1" smtClean="0"/>
              <a:t>Categoria</a:t>
            </a:r>
            <a:r>
              <a:rPr lang="en-US" sz="1600" b="1" u="sng" dirty="0" smtClean="0"/>
              <a:t>:</a:t>
            </a:r>
            <a:r>
              <a:rPr lang="en-US" sz="1600" dirty="0" smtClean="0"/>
              <a:t> Long Drink</a:t>
            </a:r>
            <a:br>
              <a:rPr lang="en-US" sz="1600" dirty="0" smtClean="0"/>
            </a:br>
            <a:r>
              <a:rPr lang="en-US" sz="1600" b="1" u="sng" dirty="0" err="1" smtClean="0"/>
              <a:t>Classificação</a:t>
            </a:r>
            <a:r>
              <a:rPr lang="en-US" sz="1600" b="1" u="sng" dirty="0" smtClean="0"/>
              <a:t>:</a:t>
            </a:r>
            <a:r>
              <a:rPr lang="en-US" sz="1600" dirty="0" smtClean="0"/>
              <a:t> </a:t>
            </a:r>
            <a:r>
              <a:rPr lang="en-US" sz="1600" dirty="0" err="1" smtClean="0"/>
              <a:t>Refrescante</a:t>
            </a:r>
            <a:r>
              <a:rPr lang="en-US" sz="1600" dirty="0" smtClean="0"/>
              <a:t/>
            </a:r>
            <a:br>
              <a:rPr lang="en-US" sz="1600" dirty="0" smtClean="0"/>
            </a:br>
            <a:r>
              <a:rPr lang="en-US" sz="1600" b="1" u="sng" dirty="0" err="1" smtClean="0"/>
              <a:t>Copo</a:t>
            </a:r>
            <a:r>
              <a:rPr lang="en-US" sz="1600" b="1" u="sng" dirty="0" smtClean="0"/>
              <a:t> Ideal:</a:t>
            </a:r>
            <a:r>
              <a:rPr lang="en-US" sz="1600" dirty="0" smtClean="0"/>
              <a:t> Highball Glass</a:t>
            </a:r>
            <a:endParaRPr lang="pt-BR" sz="1600" dirty="0"/>
          </a:p>
        </p:txBody>
      </p:sp>
      <p:sp>
        <p:nvSpPr>
          <p:cNvPr id="3" name="Espaço Reservado para Texto 2"/>
          <p:cNvSpPr>
            <a:spLocks noGrp="1"/>
          </p:cNvSpPr>
          <p:nvPr>
            <p:ph type="body" idx="1"/>
          </p:nvPr>
        </p:nvSpPr>
        <p:spPr/>
        <p:txBody>
          <a:bodyPr>
            <a:noAutofit/>
          </a:bodyPr>
          <a:lstStyle/>
          <a:p>
            <a:r>
              <a:rPr lang="en-US" sz="3600" b="1" dirty="0" smtClean="0">
                <a:hlinkClick r:id="rId2"/>
              </a:rPr>
              <a:t>Sex On The Beach</a:t>
            </a:r>
            <a:endParaRPr lang="pt-BR" sz="3600" dirty="0"/>
          </a:p>
        </p:txBody>
      </p:sp>
      <p:sp>
        <p:nvSpPr>
          <p:cNvPr id="4" name="Espaço Reservado para Texto 3"/>
          <p:cNvSpPr>
            <a:spLocks noGrp="1"/>
          </p:cNvSpPr>
          <p:nvPr>
            <p:ph type="body" sz="half" idx="3"/>
          </p:nvPr>
        </p:nvSpPr>
        <p:spPr>
          <a:xfrm>
            <a:off x="4357686" y="666750"/>
            <a:ext cx="4579581" cy="2047870"/>
          </a:xfrm>
        </p:spPr>
        <p:txBody>
          <a:bodyPr>
            <a:normAutofit fontScale="92500" lnSpcReduction="20000"/>
          </a:bodyPr>
          <a:lstStyle/>
          <a:p>
            <a:r>
              <a:rPr lang="pt-BR" b="1" dirty="0" smtClean="0"/>
              <a:t>Histórico:</a:t>
            </a:r>
            <a:endParaRPr lang="pt-BR" dirty="0" smtClean="0"/>
          </a:p>
          <a:p>
            <a:r>
              <a:rPr lang="pt-BR" dirty="0" smtClean="0"/>
              <a:t>Apesar do </a:t>
            </a:r>
            <a:r>
              <a:rPr lang="pt-BR" dirty="0" err="1" smtClean="0"/>
              <a:t>Sex</a:t>
            </a:r>
            <a:r>
              <a:rPr lang="pt-BR" dirty="0" smtClean="0"/>
              <a:t> </a:t>
            </a:r>
            <a:r>
              <a:rPr lang="pt-BR" dirty="0" err="1" smtClean="0"/>
              <a:t>On</a:t>
            </a:r>
            <a:r>
              <a:rPr lang="pt-BR" dirty="0" smtClean="0"/>
              <a:t> </a:t>
            </a:r>
            <a:r>
              <a:rPr lang="pt-BR" dirty="0" err="1" smtClean="0"/>
              <a:t>The</a:t>
            </a:r>
            <a:r>
              <a:rPr lang="pt-BR" dirty="0" smtClean="0"/>
              <a:t> </a:t>
            </a:r>
            <a:r>
              <a:rPr lang="pt-BR" dirty="0" err="1" smtClean="0"/>
              <a:t>Beach</a:t>
            </a:r>
            <a:r>
              <a:rPr lang="pt-BR" dirty="0" smtClean="0"/>
              <a:t> ser um </a:t>
            </a:r>
            <a:r>
              <a:rPr lang="pt-BR" dirty="0" err="1" smtClean="0"/>
              <a:t>drink</a:t>
            </a:r>
            <a:r>
              <a:rPr lang="pt-BR" dirty="0" smtClean="0"/>
              <a:t> oficial do </a:t>
            </a:r>
            <a:r>
              <a:rPr lang="pt-BR" dirty="0" err="1" smtClean="0"/>
              <a:t>International</a:t>
            </a:r>
            <a:r>
              <a:rPr lang="pt-BR" dirty="0" smtClean="0"/>
              <a:t> </a:t>
            </a:r>
            <a:r>
              <a:rPr lang="pt-BR" dirty="0" err="1" smtClean="0"/>
              <a:t>Bartenders</a:t>
            </a:r>
            <a:r>
              <a:rPr lang="pt-BR" dirty="0" smtClean="0"/>
              <a:t> </a:t>
            </a:r>
            <a:r>
              <a:rPr lang="pt-BR" dirty="0" err="1" smtClean="0"/>
              <a:t>Association</a:t>
            </a:r>
            <a:r>
              <a:rPr lang="pt-BR" dirty="0" smtClean="0"/>
              <a:t> do tipo "Coquetel Popular", existem diversas receitas encontradas na internet. A receita encontrada nesse CARDÁPIO foi baseada nos dados que estão no site dessa organização.</a:t>
            </a:r>
          </a:p>
        </p:txBody>
      </p:sp>
      <p:sp>
        <p:nvSpPr>
          <p:cNvPr id="6" name="Espaço Reservado para Conteúdo 5"/>
          <p:cNvSpPr>
            <a:spLocks noGrp="1"/>
          </p:cNvSpPr>
          <p:nvPr>
            <p:ph sz="quarter" idx="4"/>
          </p:nvPr>
        </p:nvSpPr>
        <p:spPr>
          <a:xfrm>
            <a:off x="4357686" y="2857496"/>
            <a:ext cx="4579580" cy="2400304"/>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Licor de Pêssego</a:t>
            </a:r>
            <a:br>
              <a:rPr lang="pt-BR" dirty="0" smtClean="0"/>
            </a:br>
            <a:r>
              <a:rPr lang="pt-BR" dirty="0" smtClean="0"/>
              <a:t>- de Suco de Laranja</a:t>
            </a:r>
            <a:br>
              <a:rPr lang="pt-BR" dirty="0" smtClean="0"/>
            </a:br>
            <a:r>
              <a:rPr lang="pt-BR" dirty="0" smtClean="0"/>
              <a:t>- Groselha</a:t>
            </a:r>
            <a:br>
              <a:rPr lang="pt-BR" dirty="0" smtClean="0"/>
            </a:br>
            <a:r>
              <a:rPr lang="pt-BR" dirty="0" smtClean="0"/>
              <a:t>- Gelo</a:t>
            </a:r>
          </a:p>
          <a:p>
            <a:endParaRPr lang="pt-BR" dirty="0"/>
          </a:p>
        </p:txBody>
      </p:sp>
      <p:pic>
        <p:nvPicPr>
          <p:cNvPr id="9" name="Espaço Reservado para Conteúdo 8" descr="sex on the beach.jpg"/>
          <p:cNvPicPr>
            <a:picLocks noGrp="1" noChangeAspect="1"/>
          </p:cNvPicPr>
          <p:nvPr>
            <p:ph sz="quarter" idx="2"/>
          </p:nvPr>
        </p:nvPicPr>
        <p:blipFill>
          <a:blip r:embed="rId3" cstate="print"/>
          <a:stretch>
            <a:fillRect/>
          </a:stretch>
        </p:blipFill>
        <p:spPr>
          <a:xfrm>
            <a:off x="571472" y="1508952"/>
            <a:ext cx="3000396" cy="3420246"/>
          </a:xfrm>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Highball</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Tequila </a:t>
            </a:r>
            <a:r>
              <a:rPr lang="pt-BR" sz="3600" b="1" dirty="0" err="1" smtClean="0">
                <a:hlinkClick r:id="rId2"/>
              </a:rPr>
              <a:t>Sunrise</a:t>
            </a:r>
            <a:endParaRPr lang="pt-BR" sz="3600" dirty="0"/>
          </a:p>
        </p:txBody>
      </p:sp>
      <p:sp>
        <p:nvSpPr>
          <p:cNvPr id="4" name="Espaço Reservado para Texto 3"/>
          <p:cNvSpPr>
            <a:spLocks noGrp="1"/>
          </p:cNvSpPr>
          <p:nvPr>
            <p:ph type="body" sz="half" idx="3"/>
          </p:nvPr>
        </p:nvSpPr>
        <p:spPr>
          <a:xfrm>
            <a:off x="4143373" y="666750"/>
            <a:ext cx="4793894" cy="2619374"/>
          </a:xfrm>
        </p:spPr>
        <p:txBody>
          <a:bodyPr>
            <a:normAutofit/>
          </a:bodyPr>
          <a:lstStyle/>
          <a:p>
            <a:r>
              <a:rPr lang="pt-BR" b="1" dirty="0" smtClean="0"/>
              <a:t>Dicas:</a:t>
            </a:r>
            <a:endParaRPr lang="pt-BR" dirty="0" smtClean="0"/>
          </a:p>
          <a:p>
            <a:r>
              <a:rPr lang="pt-BR" dirty="0" smtClean="0"/>
              <a:t>O xarope de romã (</a:t>
            </a:r>
            <a:r>
              <a:rPr lang="pt-BR" dirty="0" err="1" smtClean="0"/>
              <a:t>grenadine</a:t>
            </a:r>
            <a:r>
              <a:rPr lang="pt-BR" dirty="0" smtClean="0"/>
              <a:t>) pode ser substituído por Groselha. Existem algumas variações desse </a:t>
            </a:r>
            <a:r>
              <a:rPr lang="pt-BR" dirty="0" err="1" smtClean="0"/>
              <a:t>drink</a:t>
            </a:r>
            <a:r>
              <a:rPr lang="pt-BR" dirty="0" smtClean="0"/>
              <a:t> como a Vodka </a:t>
            </a:r>
            <a:r>
              <a:rPr lang="pt-BR" dirty="0" err="1" smtClean="0"/>
              <a:t>Sunrise</a:t>
            </a:r>
            <a:r>
              <a:rPr lang="pt-BR" dirty="0" smtClean="0"/>
              <a:t> (coloca-se vodka no lugar da tequila) e </a:t>
            </a:r>
            <a:r>
              <a:rPr lang="pt-BR" dirty="0" err="1" smtClean="0"/>
              <a:t>Astronaut</a:t>
            </a:r>
            <a:r>
              <a:rPr lang="pt-BR" dirty="0" smtClean="0"/>
              <a:t> </a:t>
            </a:r>
            <a:r>
              <a:rPr lang="pt-BR" dirty="0" err="1" smtClean="0"/>
              <a:t>Sunrise</a:t>
            </a:r>
            <a:r>
              <a:rPr lang="pt-BR" dirty="0" smtClean="0"/>
              <a:t> (substitui-se </a:t>
            </a:r>
            <a:r>
              <a:rPr lang="pt-BR" dirty="0" err="1" smtClean="0"/>
              <a:t>Tang</a:t>
            </a:r>
            <a:r>
              <a:rPr lang="pt-BR" dirty="0" smtClean="0"/>
              <a:t> de Laranja no lugar do suco natural de laranja).</a:t>
            </a:r>
          </a:p>
        </p:txBody>
      </p:sp>
      <p:sp>
        <p:nvSpPr>
          <p:cNvPr id="6" name="Espaço Reservado para Conteúdo 5"/>
          <p:cNvSpPr>
            <a:spLocks noGrp="1"/>
          </p:cNvSpPr>
          <p:nvPr>
            <p:ph sz="quarter" idx="4"/>
          </p:nvPr>
        </p:nvSpPr>
        <p:spPr>
          <a:xfrm>
            <a:off x="4143372" y="3500438"/>
            <a:ext cx="4793894" cy="2500330"/>
          </a:xfrm>
        </p:spPr>
        <p:txBody>
          <a:bodyPr/>
          <a:lstStyle/>
          <a:p>
            <a:r>
              <a:rPr lang="pt-BR" b="1" dirty="0" smtClean="0"/>
              <a:t>Ingredientes:</a:t>
            </a:r>
            <a:endParaRPr lang="pt-BR" dirty="0" smtClean="0"/>
          </a:p>
          <a:p>
            <a:pPr>
              <a:buNone/>
            </a:pPr>
            <a:r>
              <a:rPr lang="pt-BR" dirty="0" smtClean="0"/>
              <a:t>     - Tequila</a:t>
            </a:r>
            <a:br>
              <a:rPr lang="pt-BR" dirty="0" smtClean="0"/>
            </a:br>
            <a:r>
              <a:rPr lang="pt-BR" dirty="0" smtClean="0"/>
              <a:t>- Suco de Laranja</a:t>
            </a:r>
            <a:br>
              <a:rPr lang="pt-BR" dirty="0" smtClean="0"/>
            </a:br>
            <a:r>
              <a:rPr lang="pt-BR" dirty="0" smtClean="0"/>
              <a:t>- </a:t>
            </a:r>
            <a:r>
              <a:rPr lang="pt-BR" dirty="0" err="1" smtClean="0"/>
              <a:t>Grenadine</a:t>
            </a:r>
            <a:r>
              <a:rPr lang="pt-BR" dirty="0" smtClean="0"/>
              <a:t> ( Xarope de Romã)</a:t>
            </a:r>
            <a:br>
              <a:rPr lang="pt-BR" dirty="0" smtClean="0"/>
            </a:br>
            <a:r>
              <a:rPr lang="pt-BR" dirty="0" smtClean="0"/>
              <a:t>- Gelo</a:t>
            </a:r>
          </a:p>
          <a:p>
            <a:endParaRPr lang="pt-BR" dirty="0"/>
          </a:p>
        </p:txBody>
      </p:sp>
      <p:pic>
        <p:nvPicPr>
          <p:cNvPr id="7" name="Espaço Reservado para Conteúdo 6" descr="http://drinkslog.googlepages.com/Drinkslog_TequilaSunrise.jpg">
            <a:hlinkClick r:id="rId3"/>
          </p:cNvPr>
          <p:cNvPicPr>
            <a:picLocks noGrp="1"/>
          </p:cNvPicPr>
          <p:nvPr>
            <p:ph sz="quarter" idx="2"/>
          </p:nvPr>
        </p:nvPicPr>
        <p:blipFill>
          <a:blip r:embed="rId4" cstate="print"/>
          <a:srcRect/>
          <a:stretch>
            <a:fillRect/>
          </a:stretch>
        </p:blipFill>
        <p:spPr bwMode="auto">
          <a:xfrm>
            <a:off x="571472" y="1500174"/>
            <a:ext cx="3071834" cy="39290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Highball</a:t>
            </a:r>
            <a:r>
              <a:rPr lang="pt-BR" sz="1600" dirty="0" smtClean="0"/>
              <a:t> </a:t>
            </a:r>
            <a:r>
              <a:rPr lang="pt-BR" sz="1600" dirty="0" err="1" smtClean="0"/>
              <a:t>Glass</a:t>
            </a:r>
            <a:r>
              <a:rPr lang="pt-BR" sz="1600" dirty="0" smtClean="0"/>
              <a:t> </a:t>
            </a: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Singapore</a:t>
            </a:r>
            <a:r>
              <a:rPr lang="pt-BR" sz="3600" b="1" dirty="0" smtClean="0">
                <a:hlinkClick r:id="rId2"/>
              </a:rPr>
              <a:t> </a:t>
            </a:r>
            <a:r>
              <a:rPr lang="pt-BR" sz="3600" b="1" dirty="0" err="1" smtClean="0">
                <a:hlinkClick r:id="rId2"/>
              </a:rPr>
              <a:t>Sling</a:t>
            </a:r>
            <a:endParaRPr lang="pt-BR" sz="3600" dirty="0"/>
          </a:p>
        </p:txBody>
      </p:sp>
      <p:sp>
        <p:nvSpPr>
          <p:cNvPr id="4" name="Espaço Reservado para Texto 3"/>
          <p:cNvSpPr>
            <a:spLocks noGrp="1"/>
          </p:cNvSpPr>
          <p:nvPr>
            <p:ph type="body" sz="half" idx="3"/>
          </p:nvPr>
        </p:nvSpPr>
        <p:spPr>
          <a:xfrm>
            <a:off x="4429125" y="666750"/>
            <a:ext cx="4508142" cy="2405060"/>
          </a:xfrm>
        </p:spPr>
        <p:txBody>
          <a:bodyPr>
            <a:normAutofit/>
          </a:bodyPr>
          <a:lstStyle/>
          <a:p>
            <a:r>
              <a:rPr lang="pt-BR" b="1" dirty="0" smtClean="0"/>
              <a:t>Histórico:</a:t>
            </a:r>
            <a:endParaRPr lang="pt-BR" dirty="0" smtClean="0"/>
          </a:p>
          <a:p>
            <a:r>
              <a:rPr lang="pt-BR" dirty="0" smtClean="0"/>
              <a:t>A maioria dos </a:t>
            </a:r>
            <a:r>
              <a:rPr lang="pt-BR" dirty="0" err="1" smtClean="0"/>
              <a:t>drinks</a:t>
            </a:r>
            <a:r>
              <a:rPr lang="pt-BR" dirty="0" smtClean="0"/>
              <a:t> não possuem mais de 5 ingredientes e isso, de certa forma, é considerada uma regra para os </a:t>
            </a:r>
            <a:r>
              <a:rPr lang="pt-BR" dirty="0" err="1" smtClean="0"/>
              <a:t>bartenders</a:t>
            </a:r>
            <a:r>
              <a:rPr lang="pt-BR" dirty="0" smtClean="0"/>
              <a:t>. Entretanto, esse </a:t>
            </a:r>
            <a:r>
              <a:rPr lang="pt-BR" dirty="0" err="1" smtClean="0"/>
              <a:t>drink</a:t>
            </a:r>
            <a:r>
              <a:rPr lang="pt-BR" dirty="0" smtClean="0"/>
              <a:t> não obedece essa lei, mas é considerado um </a:t>
            </a:r>
            <a:r>
              <a:rPr lang="pt-BR" dirty="0" err="1" smtClean="0"/>
              <a:t>drink</a:t>
            </a:r>
            <a:r>
              <a:rPr lang="pt-BR" dirty="0" smtClean="0"/>
              <a:t> oficial e reconhecido pela IBA.</a:t>
            </a:r>
          </a:p>
        </p:txBody>
      </p:sp>
      <p:sp>
        <p:nvSpPr>
          <p:cNvPr id="6" name="Espaço Reservado para Conteúdo 5"/>
          <p:cNvSpPr>
            <a:spLocks noGrp="1"/>
          </p:cNvSpPr>
          <p:nvPr>
            <p:ph sz="quarter" idx="4"/>
          </p:nvPr>
        </p:nvSpPr>
        <p:spPr>
          <a:xfrm>
            <a:off x="4357686" y="3000372"/>
            <a:ext cx="4579580" cy="3000396"/>
          </a:xfrm>
        </p:spPr>
        <p:txBody>
          <a:bodyPr>
            <a:normAutofit fontScale="92500" lnSpcReduction="20000"/>
          </a:bodyPr>
          <a:lstStyle/>
          <a:p>
            <a:r>
              <a:rPr lang="pt-BR" b="1" dirty="0" smtClean="0"/>
              <a:t>Ingredientes:</a:t>
            </a:r>
            <a:endParaRPr lang="pt-BR" dirty="0" smtClean="0"/>
          </a:p>
          <a:p>
            <a:pPr>
              <a:buNone/>
            </a:pPr>
            <a:r>
              <a:rPr lang="pt-BR" dirty="0" smtClean="0"/>
              <a:t>     - </a:t>
            </a:r>
            <a:r>
              <a:rPr lang="pt-BR" dirty="0" err="1" smtClean="0"/>
              <a:t>Gin</a:t>
            </a:r>
            <a:r>
              <a:rPr lang="pt-BR" dirty="0" smtClean="0"/>
              <a:t/>
            </a:r>
            <a:br>
              <a:rPr lang="pt-BR" dirty="0" smtClean="0"/>
            </a:br>
            <a:r>
              <a:rPr lang="pt-BR" dirty="0" smtClean="0"/>
              <a:t>- Cherry </a:t>
            </a:r>
            <a:r>
              <a:rPr lang="pt-BR" dirty="0" err="1" smtClean="0"/>
              <a:t>Brandy</a:t>
            </a:r>
            <a:r>
              <a:rPr lang="pt-BR" dirty="0" smtClean="0"/>
              <a:t/>
            </a:r>
            <a:br>
              <a:rPr lang="pt-BR" dirty="0" smtClean="0"/>
            </a:br>
            <a:r>
              <a:rPr lang="pt-BR" dirty="0" smtClean="0"/>
              <a:t>- </a:t>
            </a:r>
            <a:r>
              <a:rPr lang="pt-BR" dirty="0" err="1" smtClean="0"/>
              <a:t>Cointreau</a:t>
            </a:r>
            <a:r>
              <a:rPr lang="pt-BR" dirty="0" smtClean="0"/>
              <a:t/>
            </a:r>
            <a:br>
              <a:rPr lang="pt-BR" dirty="0" smtClean="0"/>
            </a:br>
            <a:r>
              <a:rPr lang="pt-BR" dirty="0" smtClean="0"/>
              <a:t>- DOM </a:t>
            </a:r>
            <a:r>
              <a:rPr lang="pt-BR" dirty="0" err="1" smtClean="0"/>
              <a:t>Benedictine</a:t>
            </a:r>
            <a:r>
              <a:rPr lang="pt-BR" dirty="0" smtClean="0"/>
              <a:t> (Licor francês)</a:t>
            </a:r>
            <a:br>
              <a:rPr lang="pt-BR" dirty="0" smtClean="0"/>
            </a:br>
            <a:r>
              <a:rPr lang="pt-BR" dirty="0" smtClean="0"/>
              <a:t>- </a:t>
            </a:r>
            <a:r>
              <a:rPr lang="pt-BR" dirty="0" err="1" smtClean="0"/>
              <a:t>Grenadine</a:t>
            </a:r>
            <a:r>
              <a:rPr lang="pt-BR" dirty="0" smtClean="0"/>
              <a:t/>
            </a:r>
            <a:br>
              <a:rPr lang="pt-BR" dirty="0" smtClean="0"/>
            </a:br>
            <a:r>
              <a:rPr lang="pt-BR" dirty="0" smtClean="0"/>
              <a:t>- de Suco de Abacaxi</a:t>
            </a:r>
            <a:br>
              <a:rPr lang="pt-BR" dirty="0" smtClean="0"/>
            </a:br>
            <a:r>
              <a:rPr lang="pt-BR" dirty="0" smtClean="0"/>
              <a:t>- de Suco de Limão</a:t>
            </a:r>
            <a:br>
              <a:rPr lang="pt-BR" dirty="0" smtClean="0"/>
            </a:br>
            <a:r>
              <a:rPr lang="pt-BR" dirty="0" smtClean="0"/>
              <a:t>- 1 </a:t>
            </a:r>
            <a:r>
              <a:rPr lang="pt-BR" dirty="0" err="1" smtClean="0"/>
              <a:t>dash</a:t>
            </a:r>
            <a:r>
              <a:rPr lang="pt-BR" dirty="0" smtClean="0"/>
              <a:t> de </a:t>
            </a:r>
            <a:r>
              <a:rPr lang="pt-BR" dirty="0" err="1" smtClean="0"/>
              <a:t>Angostura</a:t>
            </a:r>
            <a:r>
              <a:rPr lang="pt-BR" dirty="0" smtClean="0"/>
              <a:t> </a:t>
            </a:r>
            <a:r>
              <a:rPr lang="pt-BR" dirty="0" err="1" smtClean="0"/>
              <a:t>Bitter</a:t>
            </a:r>
            <a:r>
              <a:rPr lang="pt-BR" dirty="0" smtClean="0"/>
              <a:t/>
            </a:r>
            <a:br>
              <a:rPr lang="pt-BR" dirty="0" smtClean="0"/>
            </a:br>
            <a:r>
              <a:rPr lang="pt-BR" dirty="0" smtClean="0"/>
              <a:t>- Gelo</a:t>
            </a:r>
          </a:p>
          <a:p>
            <a:endParaRPr lang="pt-BR" dirty="0"/>
          </a:p>
        </p:txBody>
      </p:sp>
      <p:pic>
        <p:nvPicPr>
          <p:cNvPr id="7" name="Espaço Reservado para Conteúdo 6" descr="http://drinkslog.googlepages.com/Drinkslog_SingaporeSling.jpg"/>
          <p:cNvPicPr>
            <a:picLocks noGrp="1"/>
          </p:cNvPicPr>
          <p:nvPr>
            <p:ph sz="quarter" idx="2"/>
          </p:nvPr>
        </p:nvPicPr>
        <p:blipFill>
          <a:blip r:embed="rId3" cstate="print"/>
          <a:srcRect/>
          <a:stretch>
            <a:fillRect/>
          </a:stretch>
        </p:blipFill>
        <p:spPr bwMode="auto">
          <a:xfrm>
            <a:off x="428596" y="1571612"/>
            <a:ext cx="3188523" cy="3786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 (Pré-Jantar)</a:t>
            </a:r>
            <a:br>
              <a:rPr lang="pt-BR" sz="1600" dirty="0" smtClean="0"/>
            </a:br>
            <a:r>
              <a:rPr lang="pt-BR" sz="1600" b="1" u="sng" dirty="0" smtClean="0"/>
              <a:t>Copo Ideal:</a:t>
            </a:r>
            <a:r>
              <a:rPr lang="pt-BR" sz="1600" dirty="0" smtClean="0"/>
              <a:t> </a:t>
            </a:r>
            <a:r>
              <a:rPr lang="pt-BR" sz="1600" dirty="0" err="1" smtClean="0"/>
              <a:t>Old</a:t>
            </a:r>
            <a:r>
              <a:rPr lang="pt-BR" sz="1600" dirty="0" smtClean="0"/>
              <a:t> </a:t>
            </a:r>
            <a:r>
              <a:rPr lang="pt-BR" sz="1600" dirty="0" err="1" smtClean="0"/>
              <a:t>Fashioned</a:t>
            </a:r>
            <a:r>
              <a:rPr lang="pt-BR" sz="1600" dirty="0" smtClean="0"/>
              <a:t> ou </a:t>
            </a:r>
            <a:r>
              <a:rPr lang="pt-BR" sz="1600" dirty="0" err="1" smtClean="0"/>
              <a:t>Cobbler</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Whiskey</a:t>
            </a:r>
            <a:r>
              <a:rPr lang="pt-BR" sz="3600" b="1" dirty="0" smtClean="0">
                <a:hlinkClick r:id="rId2"/>
              </a:rPr>
              <a:t> </a:t>
            </a:r>
            <a:r>
              <a:rPr lang="pt-BR" sz="3600" b="1" dirty="0" err="1" smtClean="0">
                <a:hlinkClick r:id="rId2"/>
              </a:rPr>
              <a:t>Sour</a:t>
            </a:r>
            <a:r>
              <a:rPr lang="pt-BR" sz="3600" b="1" dirty="0" smtClean="0"/>
              <a:t> </a:t>
            </a:r>
            <a:endParaRPr lang="pt-BR" sz="3600" dirty="0" smtClean="0"/>
          </a:p>
        </p:txBody>
      </p:sp>
      <p:sp>
        <p:nvSpPr>
          <p:cNvPr id="4" name="Espaço Reservado para Texto 3"/>
          <p:cNvSpPr>
            <a:spLocks noGrp="1"/>
          </p:cNvSpPr>
          <p:nvPr>
            <p:ph type="body" sz="half" idx="3"/>
          </p:nvPr>
        </p:nvSpPr>
        <p:spPr>
          <a:xfrm>
            <a:off x="4286249" y="666750"/>
            <a:ext cx="4651018" cy="1904994"/>
          </a:xfrm>
        </p:spPr>
        <p:txBody>
          <a:bodyPr/>
          <a:lstStyle/>
          <a:p>
            <a:r>
              <a:rPr lang="pt-BR" b="1" dirty="0" smtClean="0"/>
              <a:t>Notas:</a:t>
            </a:r>
            <a:endParaRPr lang="pt-BR" dirty="0" smtClean="0"/>
          </a:p>
          <a:p>
            <a:r>
              <a:rPr lang="pt-BR" dirty="0" smtClean="0"/>
              <a:t>Outros tipos de </a:t>
            </a:r>
            <a:r>
              <a:rPr lang="pt-BR" dirty="0" err="1" smtClean="0"/>
              <a:t>sours</a:t>
            </a:r>
            <a:r>
              <a:rPr lang="pt-BR" dirty="0" smtClean="0"/>
              <a:t> podem ser feitos substituindo-se o destilado principal por outro.</a:t>
            </a:r>
          </a:p>
          <a:p>
            <a:endParaRPr lang="pt-BR" dirty="0"/>
          </a:p>
        </p:txBody>
      </p:sp>
      <p:sp>
        <p:nvSpPr>
          <p:cNvPr id="6" name="Espaço Reservado para Conteúdo 5"/>
          <p:cNvSpPr>
            <a:spLocks noGrp="1"/>
          </p:cNvSpPr>
          <p:nvPr>
            <p:ph sz="quarter" idx="4"/>
          </p:nvPr>
        </p:nvSpPr>
        <p:spPr>
          <a:xfrm>
            <a:off x="4286248" y="2643182"/>
            <a:ext cx="4651018" cy="3071834"/>
          </a:xfrm>
        </p:spPr>
        <p:txBody>
          <a:bodyPr>
            <a:normAutofit lnSpcReduction="10000"/>
          </a:bodyPr>
          <a:lstStyle/>
          <a:p>
            <a:r>
              <a:rPr lang="pt-BR" b="1" dirty="0" smtClean="0"/>
              <a:t>Ingredientes:</a:t>
            </a:r>
            <a:endParaRPr lang="pt-BR" dirty="0" smtClean="0"/>
          </a:p>
          <a:p>
            <a:pPr>
              <a:buNone/>
            </a:pPr>
            <a:r>
              <a:rPr lang="pt-BR" dirty="0" smtClean="0"/>
              <a:t>     - Bourbon Whisky</a:t>
            </a:r>
            <a:br>
              <a:rPr lang="pt-BR" dirty="0" smtClean="0"/>
            </a:br>
            <a:r>
              <a:rPr lang="pt-BR" dirty="0" smtClean="0"/>
              <a:t>- Suco de Limão Taiti</a:t>
            </a:r>
            <a:br>
              <a:rPr lang="pt-BR" dirty="0" smtClean="0"/>
            </a:br>
            <a:r>
              <a:rPr lang="pt-BR" dirty="0" smtClean="0"/>
              <a:t>- 5 ml de </a:t>
            </a:r>
            <a:r>
              <a:rPr lang="pt-BR" dirty="0" err="1" smtClean="0"/>
              <a:t>Gomme</a:t>
            </a:r>
            <a:r>
              <a:rPr lang="pt-BR" dirty="0" smtClean="0"/>
              <a:t> </a:t>
            </a:r>
            <a:r>
              <a:rPr lang="pt-BR" dirty="0" err="1" smtClean="0"/>
              <a:t>Syrup</a:t>
            </a:r>
            <a:r>
              <a:rPr lang="pt-BR" dirty="0" smtClean="0"/>
              <a:t> ou 1 colher de açúcar</a:t>
            </a:r>
            <a:br>
              <a:rPr lang="pt-BR" dirty="0" smtClean="0"/>
            </a:br>
            <a:r>
              <a:rPr lang="pt-BR" dirty="0" smtClean="0"/>
              <a:t>- 1 </a:t>
            </a:r>
            <a:r>
              <a:rPr lang="pt-BR" dirty="0" err="1" smtClean="0"/>
              <a:t>dash</a:t>
            </a:r>
            <a:r>
              <a:rPr lang="pt-BR" dirty="0" smtClean="0"/>
              <a:t> de clara de ovo (opcional)</a:t>
            </a:r>
            <a:br>
              <a:rPr lang="pt-BR" dirty="0" smtClean="0"/>
            </a:br>
            <a:r>
              <a:rPr lang="pt-BR" dirty="0" smtClean="0"/>
              <a:t>- Gelo</a:t>
            </a:r>
          </a:p>
          <a:p>
            <a:endParaRPr lang="pt-BR" dirty="0"/>
          </a:p>
        </p:txBody>
      </p:sp>
      <p:pic>
        <p:nvPicPr>
          <p:cNvPr id="7" name="Espaço Reservado para Conteúdo 6" descr="http://drinkslog.googlepages.com/Drinkslog_OldFashioned.jpg"/>
          <p:cNvPicPr>
            <a:picLocks noGrp="1"/>
          </p:cNvPicPr>
          <p:nvPr>
            <p:ph sz="quarter" idx="2"/>
          </p:nvPr>
        </p:nvPicPr>
        <p:blipFill>
          <a:blip r:embed="rId3" cstate="print"/>
          <a:srcRect/>
          <a:stretch>
            <a:fillRect/>
          </a:stretch>
        </p:blipFill>
        <p:spPr bwMode="auto">
          <a:xfrm>
            <a:off x="357158" y="1500174"/>
            <a:ext cx="3259961" cy="37147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Digestivo </a:t>
            </a:r>
            <a:r>
              <a:rPr lang="pt-BR" sz="1600" dirty="0" err="1" smtClean="0"/>
              <a:t>After-Dinner</a:t>
            </a:r>
            <a:r>
              <a:rPr lang="pt-BR" sz="1600" dirty="0" smtClean="0"/>
              <a:t> (Pós-Jantar)</a:t>
            </a:r>
            <a:br>
              <a:rPr lang="pt-BR" sz="1600" dirty="0" smtClean="0"/>
            </a:br>
            <a:r>
              <a:rPr lang="pt-BR" sz="1600" b="1" u="sng" dirty="0" smtClean="0"/>
              <a:t>Copo Ideal:</a:t>
            </a:r>
            <a:r>
              <a:rPr lang="pt-BR" sz="1600" dirty="0" smtClean="0"/>
              <a:t> </a:t>
            </a:r>
            <a:r>
              <a:rPr lang="pt-BR" sz="1600" dirty="0" err="1" smtClean="0"/>
              <a:t>Old</a:t>
            </a:r>
            <a:r>
              <a:rPr lang="pt-BR" sz="1600" dirty="0" smtClean="0"/>
              <a:t> </a:t>
            </a:r>
            <a:r>
              <a:rPr lang="pt-BR" sz="1600" dirty="0" err="1" smtClean="0"/>
              <a:t>Fashioned</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White </a:t>
            </a:r>
            <a:r>
              <a:rPr lang="pt-BR" sz="3600" b="1" dirty="0" err="1" smtClean="0">
                <a:hlinkClick r:id="rId2"/>
              </a:rPr>
              <a:t>Russian</a:t>
            </a:r>
            <a:endParaRPr lang="pt-BR" sz="3600" dirty="0"/>
          </a:p>
        </p:txBody>
      </p:sp>
      <p:sp>
        <p:nvSpPr>
          <p:cNvPr id="4" name="Espaço Reservado para Texto 3"/>
          <p:cNvSpPr>
            <a:spLocks noGrp="1"/>
          </p:cNvSpPr>
          <p:nvPr>
            <p:ph type="body" sz="half" idx="3"/>
          </p:nvPr>
        </p:nvSpPr>
        <p:spPr>
          <a:xfrm>
            <a:off x="4143373" y="666750"/>
            <a:ext cx="4793894" cy="1833556"/>
          </a:xfrm>
        </p:spPr>
        <p:txBody>
          <a:bodyPr/>
          <a:lstStyle/>
          <a:p>
            <a:endParaRPr lang="pt-BR" dirty="0"/>
          </a:p>
        </p:txBody>
      </p:sp>
      <p:sp>
        <p:nvSpPr>
          <p:cNvPr id="6" name="Espaço Reservado para Conteúdo 5"/>
          <p:cNvSpPr>
            <a:spLocks noGrp="1"/>
          </p:cNvSpPr>
          <p:nvPr>
            <p:ph sz="quarter" idx="4"/>
          </p:nvPr>
        </p:nvSpPr>
        <p:spPr>
          <a:xfrm>
            <a:off x="4143372" y="1928802"/>
            <a:ext cx="4793894" cy="3328998"/>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Licor de Café</a:t>
            </a:r>
            <a:br>
              <a:rPr lang="pt-BR" dirty="0" smtClean="0"/>
            </a:br>
            <a:r>
              <a:rPr lang="pt-BR" dirty="0" smtClean="0"/>
              <a:t>- Creme de Leite</a:t>
            </a:r>
            <a:br>
              <a:rPr lang="pt-BR" dirty="0" smtClean="0"/>
            </a:br>
            <a:r>
              <a:rPr lang="pt-BR" dirty="0" smtClean="0"/>
              <a:t>- Gelo</a:t>
            </a:r>
          </a:p>
          <a:p>
            <a:endParaRPr lang="pt-BR" dirty="0"/>
          </a:p>
        </p:txBody>
      </p:sp>
      <p:pic>
        <p:nvPicPr>
          <p:cNvPr id="7" name="Espaço Reservado para Conteúdo 6" descr="http://drinkslog.googlepages.com/Drinkslog_WhiteRussian.jpg">
            <a:hlinkClick r:id="rId3"/>
          </p:cNvPr>
          <p:cNvPicPr>
            <a:picLocks noGrp="1"/>
          </p:cNvPicPr>
          <p:nvPr>
            <p:ph sz="quarter" idx="2"/>
          </p:nvPr>
        </p:nvPicPr>
        <p:blipFill>
          <a:blip r:embed="rId4" cstate="print"/>
          <a:srcRect/>
          <a:stretch>
            <a:fillRect/>
          </a:stretch>
        </p:blipFill>
        <p:spPr bwMode="auto">
          <a:xfrm>
            <a:off x="500034" y="1500174"/>
            <a:ext cx="3117085" cy="38576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 (Pré-Jantar)</a:t>
            </a:r>
            <a:br>
              <a:rPr lang="pt-BR" sz="1600" dirty="0" smtClean="0"/>
            </a:br>
            <a:r>
              <a:rPr lang="pt-BR" sz="1600" b="1" u="sng" dirty="0" smtClean="0"/>
              <a:t>Copo Ideal:</a:t>
            </a:r>
            <a:r>
              <a:rPr lang="pt-BR" sz="1600" dirty="0" smtClean="0"/>
              <a:t> Martini ou </a:t>
            </a:r>
            <a:r>
              <a:rPr lang="pt-BR" sz="1600" dirty="0" err="1" smtClean="0"/>
              <a:t>Cocktail</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u="sng" dirty="0" smtClean="0">
                <a:solidFill>
                  <a:srgbClr val="A40000"/>
                </a:solidFill>
              </a:rPr>
              <a:t>APPLE MARTINI</a:t>
            </a:r>
            <a:endParaRPr lang="pt-BR" sz="3600" b="1" u="sng" dirty="0">
              <a:solidFill>
                <a:srgbClr val="A40000"/>
              </a:solidFill>
            </a:endParaRPr>
          </a:p>
        </p:txBody>
      </p:sp>
      <p:sp>
        <p:nvSpPr>
          <p:cNvPr id="4" name="Espaço Reservado para Texto 3"/>
          <p:cNvSpPr>
            <a:spLocks noGrp="1"/>
          </p:cNvSpPr>
          <p:nvPr>
            <p:ph type="body" sz="half" idx="3"/>
          </p:nvPr>
        </p:nvSpPr>
        <p:spPr/>
        <p:txBody>
          <a:bodyPr/>
          <a:lstStyle/>
          <a:p>
            <a:endParaRPr lang="pt-BR"/>
          </a:p>
        </p:txBody>
      </p:sp>
      <p:sp>
        <p:nvSpPr>
          <p:cNvPr id="6" name="Espaço Reservado para Conteúdo 5"/>
          <p:cNvSpPr>
            <a:spLocks noGrp="1"/>
          </p:cNvSpPr>
          <p:nvPr>
            <p:ph sz="quarter" idx="4"/>
          </p:nvPr>
        </p:nvSpPr>
        <p:spPr>
          <a:xfrm>
            <a:off x="3857620" y="2000240"/>
            <a:ext cx="5002916" cy="3543312"/>
          </a:xfrm>
        </p:spPr>
        <p:txBody>
          <a:bodyPr/>
          <a:lstStyle/>
          <a:p>
            <a:r>
              <a:rPr lang="pt-BR" b="1" dirty="0" smtClean="0"/>
              <a:t>Ingredientes:</a:t>
            </a:r>
            <a:endParaRPr lang="pt-BR" dirty="0" smtClean="0"/>
          </a:p>
          <a:p>
            <a:pPr>
              <a:buNone/>
            </a:pPr>
            <a:r>
              <a:rPr lang="pt-BR" dirty="0" smtClean="0"/>
              <a:t>  - Vodka</a:t>
            </a:r>
          </a:p>
          <a:p>
            <a:pPr>
              <a:buNone/>
            </a:pPr>
            <a:r>
              <a:rPr lang="pt-BR" dirty="0" smtClean="0"/>
              <a:t>  - Concentrado de maçã </a:t>
            </a:r>
          </a:p>
          <a:p>
            <a:pPr>
              <a:buNone/>
            </a:pPr>
            <a:r>
              <a:rPr lang="pt-BR" dirty="0" smtClean="0"/>
              <a:t>  - </a:t>
            </a:r>
            <a:r>
              <a:rPr lang="pt-BR" dirty="0" err="1" smtClean="0"/>
              <a:t>Cointreau</a:t>
            </a:r>
            <a:r>
              <a:rPr lang="pt-BR" dirty="0" smtClean="0"/>
              <a:t> </a:t>
            </a:r>
          </a:p>
          <a:p>
            <a:endParaRPr lang="pt-BR" dirty="0"/>
          </a:p>
        </p:txBody>
      </p:sp>
      <p:pic>
        <p:nvPicPr>
          <p:cNvPr id="7" name="Picture 4" descr="apple martini"/>
          <p:cNvPicPr>
            <a:picLocks noGrp="1" noChangeAspect="1" noChangeArrowheads="1"/>
          </p:cNvPicPr>
          <p:nvPr>
            <p:ph sz="quarter" idx="2"/>
          </p:nvPr>
        </p:nvPicPr>
        <p:blipFill>
          <a:blip r:embed="rId2" cstate="print"/>
          <a:srcRect/>
          <a:stretch>
            <a:fillRect/>
          </a:stretch>
        </p:blipFill>
        <p:spPr>
          <a:xfrm>
            <a:off x="500034" y="1530330"/>
            <a:ext cx="2878960" cy="3684620"/>
          </a:xfrm>
          <a:noFill/>
          <a:ln/>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Tumbler</a:t>
            </a:r>
            <a:r>
              <a:rPr lang="pt-BR" sz="1600" dirty="0" smtClean="0"/>
              <a:t> ou Fashion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u="sng" dirty="0" smtClean="0">
                <a:solidFill>
                  <a:srgbClr val="A40000"/>
                </a:solidFill>
              </a:rPr>
              <a:t>ELETRIC LEMONADE</a:t>
            </a:r>
            <a:endParaRPr lang="pt-BR" sz="3600" b="1" u="sng" dirty="0">
              <a:solidFill>
                <a:srgbClr val="A40000"/>
              </a:solidFill>
            </a:endParaRPr>
          </a:p>
        </p:txBody>
      </p:sp>
      <p:sp>
        <p:nvSpPr>
          <p:cNvPr id="4" name="Espaço Reservado para Texto 3"/>
          <p:cNvSpPr>
            <a:spLocks noGrp="1"/>
          </p:cNvSpPr>
          <p:nvPr>
            <p:ph type="body" sz="half" idx="3"/>
          </p:nvPr>
        </p:nvSpPr>
        <p:spPr/>
        <p:txBody>
          <a:bodyPr/>
          <a:lstStyle/>
          <a:p>
            <a:endParaRPr lang="pt-BR"/>
          </a:p>
        </p:txBody>
      </p:sp>
      <p:sp>
        <p:nvSpPr>
          <p:cNvPr id="6" name="Espaço Reservado para Conteúdo 5"/>
          <p:cNvSpPr>
            <a:spLocks noGrp="1"/>
          </p:cNvSpPr>
          <p:nvPr>
            <p:ph sz="quarter" idx="4"/>
          </p:nvPr>
        </p:nvSpPr>
        <p:spPr>
          <a:xfrm>
            <a:off x="4000496" y="2214554"/>
            <a:ext cx="4936770" cy="3043246"/>
          </a:xfrm>
        </p:spPr>
        <p:txBody>
          <a:bodyPr/>
          <a:lstStyle/>
          <a:p>
            <a:r>
              <a:rPr lang="pt-BR" b="1" dirty="0" smtClean="0"/>
              <a:t>Ingredientes:</a:t>
            </a:r>
            <a:endParaRPr lang="pt-BR" dirty="0" smtClean="0"/>
          </a:p>
          <a:p>
            <a:pPr>
              <a:buNone/>
            </a:pPr>
            <a:r>
              <a:rPr lang="pt-BR" dirty="0" smtClean="0"/>
              <a:t>   - Vodka</a:t>
            </a:r>
          </a:p>
          <a:p>
            <a:pPr>
              <a:buNone/>
            </a:pPr>
            <a:r>
              <a:rPr lang="pt-BR" dirty="0" smtClean="0"/>
              <a:t>   - Curaçau </a:t>
            </a:r>
            <a:r>
              <a:rPr lang="pt-BR" dirty="0" err="1" smtClean="0"/>
              <a:t>blue</a:t>
            </a:r>
            <a:endParaRPr lang="pt-BR" dirty="0" smtClean="0"/>
          </a:p>
          <a:p>
            <a:pPr>
              <a:buNone/>
            </a:pPr>
            <a:r>
              <a:rPr lang="pt-BR" dirty="0" smtClean="0"/>
              <a:t>   - Suco de limão </a:t>
            </a:r>
          </a:p>
          <a:p>
            <a:pPr>
              <a:buNone/>
            </a:pPr>
            <a:r>
              <a:rPr lang="pt-BR" dirty="0" smtClean="0"/>
              <a:t>   - Soda </a:t>
            </a:r>
          </a:p>
          <a:p>
            <a:endParaRPr lang="pt-BR" dirty="0"/>
          </a:p>
        </p:txBody>
      </p:sp>
      <p:pic>
        <p:nvPicPr>
          <p:cNvPr id="7" name="Picture 4" descr="eletric lemonede"/>
          <p:cNvPicPr>
            <a:picLocks noGrp="1" noChangeAspect="1" noChangeArrowheads="1"/>
          </p:cNvPicPr>
          <p:nvPr>
            <p:ph sz="quarter" idx="2"/>
          </p:nvPr>
        </p:nvPicPr>
        <p:blipFill>
          <a:blip r:embed="rId2" cstate="print"/>
          <a:srcRect/>
          <a:stretch>
            <a:fillRect/>
          </a:stretch>
        </p:blipFill>
        <p:spPr>
          <a:xfrm>
            <a:off x="500035" y="1316038"/>
            <a:ext cx="3000395" cy="3941762"/>
          </a:xfrm>
          <a:noFill/>
          <a:ln/>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Flute</a:t>
            </a:r>
            <a:r>
              <a:rPr lang="pt-BR" sz="1600" dirty="0" smtClean="0"/>
              <a:t> (Taça)</a:t>
            </a:r>
            <a:endParaRPr lang="pt-BR" sz="1600" dirty="0"/>
          </a:p>
        </p:txBody>
      </p:sp>
      <p:sp>
        <p:nvSpPr>
          <p:cNvPr id="3" name="Espaço Reservado para Texto 2"/>
          <p:cNvSpPr>
            <a:spLocks noGrp="1"/>
          </p:cNvSpPr>
          <p:nvPr>
            <p:ph type="body" idx="1"/>
          </p:nvPr>
        </p:nvSpPr>
        <p:spPr/>
        <p:txBody>
          <a:bodyPr>
            <a:noAutofit/>
          </a:bodyPr>
          <a:lstStyle/>
          <a:p>
            <a:r>
              <a:rPr lang="pt-BR" sz="3600" b="1" u="sng" dirty="0" err="1" smtClean="0">
                <a:solidFill>
                  <a:srgbClr val="A40000"/>
                </a:solidFill>
              </a:rPr>
              <a:t>LOVE’S</a:t>
            </a:r>
            <a:r>
              <a:rPr lang="pt-BR" sz="3600" b="1" u="sng" dirty="0" smtClean="0">
                <a:solidFill>
                  <a:srgbClr val="A40000"/>
                </a:solidFill>
              </a:rPr>
              <a:t> PEACHE</a:t>
            </a:r>
            <a:endParaRPr lang="pt-BR" sz="3600" b="1" u="sng" dirty="0">
              <a:solidFill>
                <a:srgbClr val="A40000"/>
              </a:solidFill>
            </a:endParaRPr>
          </a:p>
        </p:txBody>
      </p:sp>
      <p:sp>
        <p:nvSpPr>
          <p:cNvPr id="4" name="Espaço Reservado para Texto 3"/>
          <p:cNvSpPr>
            <a:spLocks noGrp="1"/>
          </p:cNvSpPr>
          <p:nvPr>
            <p:ph type="body" sz="half" idx="3"/>
          </p:nvPr>
        </p:nvSpPr>
        <p:spPr/>
        <p:txBody>
          <a:bodyPr/>
          <a:lstStyle/>
          <a:p>
            <a:endParaRPr lang="pt-BR"/>
          </a:p>
        </p:txBody>
      </p:sp>
      <p:sp>
        <p:nvSpPr>
          <p:cNvPr id="6" name="Espaço Reservado para Conteúdo 5"/>
          <p:cNvSpPr>
            <a:spLocks noGrp="1"/>
          </p:cNvSpPr>
          <p:nvPr>
            <p:ph sz="quarter" idx="4"/>
          </p:nvPr>
        </p:nvSpPr>
        <p:spPr>
          <a:xfrm>
            <a:off x="3643306" y="2285992"/>
            <a:ext cx="5293960" cy="2971808"/>
          </a:xfrm>
        </p:spPr>
        <p:txBody>
          <a:bodyPr/>
          <a:lstStyle/>
          <a:p>
            <a:r>
              <a:rPr lang="pt-BR" b="1" dirty="0" smtClean="0"/>
              <a:t>Ingredientes:</a:t>
            </a:r>
            <a:endParaRPr lang="pt-BR" dirty="0" smtClean="0"/>
          </a:p>
          <a:p>
            <a:pPr>
              <a:buNone/>
            </a:pPr>
            <a:r>
              <a:rPr lang="pt-BR" dirty="0" smtClean="0"/>
              <a:t>  - Vodka</a:t>
            </a:r>
          </a:p>
          <a:p>
            <a:pPr>
              <a:buNone/>
            </a:pPr>
            <a:r>
              <a:rPr lang="pt-BR" dirty="0" smtClean="0"/>
              <a:t>  - Suco de pêssego </a:t>
            </a:r>
          </a:p>
          <a:p>
            <a:pPr>
              <a:buNone/>
            </a:pPr>
            <a:r>
              <a:rPr lang="pt-BR" dirty="0" smtClean="0"/>
              <a:t>  - Licor de pêssego </a:t>
            </a:r>
          </a:p>
          <a:p>
            <a:pPr>
              <a:buNone/>
            </a:pPr>
            <a:r>
              <a:rPr lang="pt-BR" dirty="0" smtClean="0"/>
              <a:t>  - Leite </a:t>
            </a:r>
            <a:r>
              <a:rPr lang="pt-BR" dirty="0" err="1" smtClean="0"/>
              <a:t>condens</a:t>
            </a:r>
            <a:r>
              <a:rPr lang="pt-BR" dirty="0" smtClean="0"/>
              <a:t>.</a:t>
            </a:r>
          </a:p>
        </p:txBody>
      </p:sp>
      <p:pic>
        <p:nvPicPr>
          <p:cNvPr id="7" name="Picture 7" descr="love´s peach"/>
          <p:cNvPicPr>
            <a:picLocks noGrp="1" noChangeAspect="1" noChangeArrowheads="1"/>
          </p:cNvPicPr>
          <p:nvPr>
            <p:ph sz="quarter" idx="2"/>
          </p:nvPr>
        </p:nvPicPr>
        <p:blipFill>
          <a:blip r:embed="rId2" cstate="print"/>
          <a:srcRect/>
          <a:stretch>
            <a:fillRect/>
          </a:stretch>
        </p:blipFill>
        <p:spPr>
          <a:xfrm>
            <a:off x="571472" y="1500174"/>
            <a:ext cx="2474147" cy="3714776"/>
          </a:xfrm>
          <a:noFill/>
          <a:ln/>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Tumbler</a:t>
            </a:r>
            <a:r>
              <a:rPr lang="pt-BR" sz="1600" dirty="0" smtClean="0"/>
              <a:t> ou Fashion </a:t>
            </a:r>
            <a:r>
              <a:rPr lang="pt-BR" sz="1600" dirty="0" err="1" smtClean="0"/>
              <a:t>Glass</a:t>
            </a:r>
            <a:endParaRPr lang="pt-BR" sz="1600" dirty="0"/>
          </a:p>
        </p:txBody>
      </p:sp>
      <p:sp>
        <p:nvSpPr>
          <p:cNvPr id="3" name="Espaço Reservado para Texto 2"/>
          <p:cNvSpPr>
            <a:spLocks noGrp="1"/>
          </p:cNvSpPr>
          <p:nvPr>
            <p:ph type="body" idx="1"/>
          </p:nvPr>
        </p:nvSpPr>
        <p:spPr/>
        <p:txBody>
          <a:bodyPr>
            <a:noAutofit/>
          </a:bodyPr>
          <a:lstStyle/>
          <a:p>
            <a:r>
              <a:rPr lang="pt-BR" sz="3600" b="1" u="sng" dirty="0" smtClean="0">
                <a:solidFill>
                  <a:srgbClr val="A40000"/>
                </a:solidFill>
              </a:rPr>
              <a:t>MALIBU SURF</a:t>
            </a:r>
            <a:endParaRPr lang="pt-BR" sz="3600" b="1" u="sng" dirty="0">
              <a:solidFill>
                <a:srgbClr val="A40000"/>
              </a:solidFill>
            </a:endParaRPr>
          </a:p>
        </p:txBody>
      </p:sp>
      <p:sp>
        <p:nvSpPr>
          <p:cNvPr id="4" name="Espaço Reservado para Texto 3"/>
          <p:cNvSpPr>
            <a:spLocks noGrp="1"/>
          </p:cNvSpPr>
          <p:nvPr>
            <p:ph type="body" sz="half" idx="3"/>
          </p:nvPr>
        </p:nvSpPr>
        <p:spPr/>
        <p:txBody>
          <a:bodyPr/>
          <a:lstStyle/>
          <a:p>
            <a:endParaRPr lang="pt-BR"/>
          </a:p>
        </p:txBody>
      </p:sp>
      <p:sp>
        <p:nvSpPr>
          <p:cNvPr id="6" name="Espaço Reservado para Conteúdo 5"/>
          <p:cNvSpPr>
            <a:spLocks noGrp="1"/>
          </p:cNvSpPr>
          <p:nvPr>
            <p:ph sz="quarter" idx="4"/>
          </p:nvPr>
        </p:nvSpPr>
        <p:spPr>
          <a:xfrm>
            <a:off x="3786182" y="2428868"/>
            <a:ext cx="5151084" cy="2828932"/>
          </a:xfrm>
        </p:spPr>
        <p:txBody>
          <a:bodyPr/>
          <a:lstStyle/>
          <a:p>
            <a:r>
              <a:rPr lang="pt-BR" b="1" dirty="0" smtClean="0"/>
              <a:t>Ingredientes:</a:t>
            </a:r>
            <a:endParaRPr lang="pt-BR" dirty="0" smtClean="0"/>
          </a:p>
          <a:p>
            <a:pPr>
              <a:buNone/>
            </a:pPr>
            <a:r>
              <a:rPr lang="pt-BR" dirty="0" smtClean="0"/>
              <a:t>  - </a:t>
            </a:r>
            <a:r>
              <a:rPr lang="pt-BR" dirty="0" err="1" smtClean="0"/>
              <a:t>Malibu</a:t>
            </a:r>
            <a:endParaRPr lang="pt-BR" dirty="0" smtClean="0"/>
          </a:p>
          <a:p>
            <a:pPr>
              <a:buNone/>
            </a:pPr>
            <a:r>
              <a:rPr lang="pt-BR" dirty="0" smtClean="0"/>
              <a:t>  - Curaçau </a:t>
            </a:r>
            <a:r>
              <a:rPr lang="pt-BR" dirty="0" err="1" smtClean="0"/>
              <a:t>blue</a:t>
            </a:r>
            <a:endParaRPr lang="pt-BR" dirty="0" smtClean="0"/>
          </a:p>
          <a:p>
            <a:pPr>
              <a:buNone/>
            </a:pPr>
            <a:r>
              <a:rPr lang="pt-BR" dirty="0" smtClean="0"/>
              <a:t>  - Suco de abacaxi</a:t>
            </a:r>
          </a:p>
          <a:p>
            <a:pPr>
              <a:buNone/>
            </a:pPr>
            <a:endParaRPr lang="pt-BR" dirty="0"/>
          </a:p>
        </p:txBody>
      </p:sp>
      <p:pic>
        <p:nvPicPr>
          <p:cNvPr id="7" name="Picture 7" descr="malibu surf"/>
          <p:cNvPicPr>
            <a:picLocks noGrp="1" noChangeAspect="1" noChangeArrowheads="1"/>
          </p:cNvPicPr>
          <p:nvPr>
            <p:ph sz="quarter" idx="2"/>
          </p:nvPr>
        </p:nvPicPr>
        <p:blipFill>
          <a:blip r:embed="rId2" cstate="print"/>
          <a:srcRect/>
          <a:stretch>
            <a:fillRect/>
          </a:stretch>
        </p:blipFill>
        <p:spPr>
          <a:xfrm>
            <a:off x="500034" y="1643050"/>
            <a:ext cx="2643206" cy="3571900"/>
          </a:xfrm>
          <a:noFill/>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Short </a:t>
            </a:r>
            <a:r>
              <a:rPr lang="pt-BR" sz="1600" dirty="0" err="1" smtClean="0"/>
              <a:t>Drink</a:t>
            </a:r>
            <a:r>
              <a:rPr lang="pt-BR" sz="1600" dirty="0" smtClean="0"/>
              <a:t/>
            </a:r>
            <a:br>
              <a:rPr lang="pt-BR" sz="1600" dirty="0" smtClean="0"/>
            </a:br>
            <a:r>
              <a:rPr lang="pt-BR" sz="1600" b="1" u="sng" dirty="0" smtClean="0"/>
              <a:t>Classificação:</a:t>
            </a:r>
            <a:r>
              <a:rPr lang="pt-BR" sz="1600" dirty="0" smtClean="0"/>
              <a:t> Estimulante de Apetite (</a:t>
            </a:r>
            <a:r>
              <a:rPr lang="pt-BR" sz="1600" dirty="0" err="1" smtClean="0"/>
              <a:t>Pre-Dinner</a:t>
            </a:r>
            <a:r>
              <a:rPr lang="pt-BR" sz="1600" dirty="0" smtClean="0"/>
              <a:t>)</a:t>
            </a:r>
            <a:br>
              <a:rPr lang="pt-BR" sz="1600" dirty="0" smtClean="0"/>
            </a:br>
            <a:r>
              <a:rPr lang="pt-BR" sz="1600" b="1" u="sng" dirty="0" smtClean="0"/>
              <a:t>Copo Ideal:</a:t>
            </a:r>
            <a:r>
              <a:rPr lang="pt-BR" sz="1600" dirty="0" smtClean="0"/>
              <a:t> </a:t>
            </a:r>
            <a:r>
              <a:rPr lang="pt-BR" sz="1600" dirty="0" err="1" smtClean="0"/>
              <a:t>Goblet</a:t>
            </a:r>
            <a:r>
              <a:rPr lang="pt-BR" sz="1600" dirty="0" smtClean="0"/>
              <a:t> </a:t>
            </a:r>
            <a:r>
              <a:rPr lang="pt-BR" sz="1600" dirty="0" err="1" smtClean="0"/>
              <a:t>Glass</a:t>
            </a:r>
            <a:endParaRPr lang="pt-BR" sz="1600" dirty="0"/>
          </a:p>
        </p:txBody>
      </p:sp>
      <p:sp>
        <p:nvSpPr>
          <p:cNvPr id="3" name="Espaço Reservado para Texto 2"/>
          <p:cNvSpPr>
            <a:spLocks noGrp="1"/>
          </p:cNvSpPr>
          <p:nvPr>
            <p:ph type="body" idx="1"/>
          </p:nvPr>
        </p:nvSpPr>
        <p:spPr/>
        <p:txBody>
          <a:bodyPr>
            <a:normAutofit/>
          </a:bodyPr>
          <a:lstStyle/>
          <a:p>
            <a:r>
              <a:rPr lang="pt-BR" sz="2800" b="1" u="sng" dirty="0" smtClean="0">
                <a:solidFill>
                  <a:srgbClr val="A40000"/>
                </a:solidFill>
              </a:rPr>
              <a:t>CAIPIRINHA DE CERVEJA</a:t>
            </a:r>
            <a:endParaRPr lang="pt-BR" sz="2800" b="1" u="sng" dirty="0">
              <a:solidFill>
                <a:srgbClr val="A40000"/>
              </a:solidFill>
            </a:endParaRPr>
          </a:p>
        </p:txBody>
      </p:sp>
      <p:sp>
        <p:nvSpPr>
          <p:cNvPr id="4" name="Espaço Reservado para Texto 3"/>
          <p:cNvSpPr>
            <a:spLocks noGrp="1"/>
          </p:cNvSpPr>
          <p:nvPr>
            <p:ph type="body" sz="half" idx="3"/>
          </p:nvPr>
        </p:nvSpPr>
        <p:spPr/>
        <p:txBody>
          <a:bodyPr/>
          <a:lstStyle/>
          <a:p>
            <a:endParaRPr lang="pt-BR"/>
          </a:p>
        </p:txBody>
      </p:sp>
      <p:sp>
        <p:nvSpPr>
          <p:cNvPr id="6" name="Espaço Reservado para Conteúdo 5"/>
          <p:cNvSpPr>
            <a:spLocks noGrp="1"/>
          </p:cNvSpPr>
          <p:nvPr>
            <p:ph sz="quarter" idx="4"/>
          </p:nvPr>
        </p:nvSpPr>
        <p:spPr>
          <a:xfrm>
            <a:off x="3857620" y="2000240"/>
            <a:ext cx="5079646" cy="3257560"/>
          </a:xfrm>
        </p:spPr>
        <p:txBody>
          <a:bodyPr/>
          <a:lstStyle/>
          <a:p>
            <a:r>
              <a:rPr lang="pt-BR" b="1" dirty="0" smtClean="0"/>
              <a:t>Ingredientes:</a:t>
            </a:r>
            <a:endParaRPr lang="pt-BR" dirty="0" smtClean="0"/>
          </a:p>
          <a:p>
            <a:pPr>
              <a:buNone/>
            </a:pPr>
            <a:r>
              <a:rPr lang="pt-BR" dirty="0" smtClean="0"/>
              <a:t>  - </a:t>
            </a:r>
            <a:r>
              <a:rPr lang="pt-BR" dirty="0" err="1" smtClean="0"/>
              <a:t>Run</a:t>
            </a:r>
            <a:endParaRPr lang="pt-BR" dirty="0" smtClean="0"/>
          </a:p>
          <a:p>
            <a:pPr>
              <a:buNone/>
            </a:pPr>
            <a:r>
              <a:rPr lang="pt-BR" dirty="0" smtClean="0"/>
              <a:t>  - Cerveja</a:t>
            </a:r>
          </a:p>
          <a:p>
            <a:pPr>
              <a:buNone/>
            </a:pPr>
            <a:r>
              <a:rPr lang="pt-BR" dirty="0" smtClean="0"/>
              <a:t>  - Limão </a:t>
            </a:r>
          </a:p>
          <a:p>
            <a:pPr>
              <a:buNone/>
            </a:pPr>
            <a:r>
              <a:rPr lang="en-US" dirty="0" smtClean="0"/>
              <a:t>  - </a:t>
            </a:r>
            <a:r>
              <a:rPr lang="en-US" dirty="0" err="1" smtClean="0"/>
              <a:t>Açúcar</a:t>
            </a:r>
            <a:endParaRPr lang="pt-BR" dirty="0"/>
          </a:p>
        </p:txBody>
      </p:sp>
      <p:pic>
        <p:nvPicPr>
          <p:cNvPr id="7" name="Picture 4" descr="caipirinha de cerveja"/>
          <p:cNvPicPr>
            <a:picLocks noGrp="1" noChangeAspect="1" noChangeArrowheads="1"/>
          </p:cNvPicPr>
          <p:nvPr>
            <p:ph sz="quarter" idx="2"/>
          </p:nvPr>
        </p:nvPicPr>
        <p:blipFill>
          <a:blip r:embed="rId2" cstate="print"/>
          <a:srcRect/>
          <a:stretch>
            <a:fillRect/>
          </a:stretch>
        </p:blipFill>
        <p:spPr>
          <a:xfrm>
            <a:off x="500035" y="1496878"/>
            <a:ext cx="2714644" cy="3718072"/>
          </a:xfrm>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Short </a:t>
            </a:r>
            <a:r>
              <a:rPr lang="pt-BR" sz="1800" dirty="0" err="1" smtClean="0"/>
              <a:t>Drink</a:t>
            </a:r>
            <a:r>
              <a:rPr lang="pt-BR" sz="1800" dirty="0" smtClean="0"/>
              <a:t/>
            </a:r>
            <a:br>
              <a:rPr lang="pt-BR" sz="1800" dirty="0" smtClean="0"/>
            </a:br>
            <a:r>
              <a:rPr lang="pt-BR" sz="1800" b="1" u="sng" dirty="0" smtClean="0"/>
              <a:t>Classificação:</a:t>
            </a:r>
            <a:r>
              <a:rPr lang="pt-BR" sz="1800" dirty="0" smtClean="0"/>
              <a:t> Digestivo </a:t>
            </a:r>
            <a:r>
              <a:rPr lang="pt-BR" sz="1800" dirty="0" err="1" smtClean="0"/>
              <a:t>After-Dinner</a:t>
            </a:r>
            <a:r>
              <a:rPr lang="pt-BR" sz="1800" dirty="0" smtClean="0"/>
              <a:t> (Pós-Jantar)</a:t>
            </a:r>
            <a:br>
              <a:rPr lang="pt-BR" sz="1800" dirty="0" smtClean="0"/>
            </a:br>
            <a:r>
              <a:rPr lang="pt-BR" sz="1800" b="1" u="sng" dirty="0" smtClean="0"/>
              <a:t>Copo Ideal:</a:t>
            </a:r>
            <a:r>
              <a:rPr lang="pt-BR" sz="1800" dirty="0" smtClean="0"/>
              <a:t> </a:t>
            </a:r>
            <a:r>
              <a:rPr lang="pt-BR" sz="1800" dirty="0" err="1" smtClean="0"/>
              <a:t>Old</a:t>
            </a:r>
            <a:r>
              <a:rPr lang="pt-BR" sz="1800" dirty="0" smtClean="0"/>
              <a:t> </a:t>
            </a:r>
            <a:r>
              <a:rPr lang="pt-BR" sz="1800" dirty="0" err="1" smtClean="0"/>
              <a:t>Fashioned</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smtClean="0">
                <a:hlinkClick r:id="rId2"/>
              </a:rPr>
              <a:t>Black </a:t>
            </a:r>
            <a:r>
              <a:rPr lang="pt-BR" sz="3600" b="1" dirty="0" err="1" smtClean="0">
                <a:hlinkClick r:id="rId2"/>
              </a:rPr>
              <a:t>Russian</a:t>
            </a:r>
            <a:endParaRPr lang="pt-BR" sz="3600" dirty="0"/>
          </a:p>
        </p:txBody>
      </p:sp>
      <p:sp>
        <p:nvSpPr>
          <p:cNvPr id="4" name="Espaço Reservado para Texto 3"/>
          <p:cNvSpPr>
            <a:spLocks noGrp="1"/>
          </p:cNvSpPr>
          <p:nvPr>
            <p:ph type="body" sz="half" idx="3"/>
          </p:nvPr>
        </p:nvSpPr>
        <p:spPr>
          <a:xfrm>
            <a:off x="3929059" y="666750"/>
            <a:ext cx="5008208" cy="3190878"/>
          </a:xfrm>
        </p:spPr>
        <p:txBody>
          <a:bodyPr>
            <a:normAutofit/>
          </a:bodyPr>
          <a:lstStyle/>
          <a:p>
            <a:r>
              <a:rPr lang="pt-BR" b="1" dirty="0" smtClean="0"/>
              <a:t>História:</a:t>
            </a:r>
            <a:endParaRPr lang="pt-BR" dirty="0" smtClean="0"/>
          </a:p>
          <a:p>
            <a:r>
              <a:rPr lang="pt-BR" dirty="0" smtClean="0"/>
              <a:t>A combinação apareceu primeiramente em 1949, criada pelo barman belga Gustavo Tops no Hotel </a:t>
            </a:r>
            <a:r>
              <a:rPr lang="pt-BR" dirty="0" err="1" smtClean="0"/>
              <a:t>Metropole</a:t>
            </a:r>
            <a:r>
              <a:rPr lang="pt-BR" dirty="0" smtClean="0"/>
              <a:t> em </a:t>
            </a:r>
            <a:r>
              <a:rPr lang="pt-BR" dirty="0" err="1" smtClean="0"/>
              <a:t>Brussels</a:t>
            </a:r>
            <a:r>
              <a:rPr lang="pt-BR" dirty="0" smtClean="0"/>
              <a:t> em homenagem ao </a:t>
            </a:r>
            <a:r>
              <a:rPr lang="pt-BR" dirty="0" err="1" smtClean="0"/>
              <a:t>Perle</a:t>
            </a:r>
            <a:r>
              <a:rPr lang="pt-BR" dirty="0" smtClean="0"/>
              <a:t> </a:t>
            </a:r>
            <a:r>
              <a:rPr lang="pt-BR" dirty="0" err="1" smtClean="0"/>
              <a:t>Mesta</a:t>
            </a:r>
            <a:r>
              <a:rPr lang="pt-BR" dirty="0" smtClean="0"/>
              <a:t>, então embaixador americano de Luxemburgo. O coquetel recebeu esse nome devido ao "</a:t>
            </a:r>
            <a:r>
              <a:rPr lang="pt-BR" dirty="0" err="1" smtClean="0"/>
              <a:t>Dark</a:t>
            </a:r>
            <a:r>
              <a:rPr lang="pt-BR" dirty="0" smtClean="0"/>
              <a:t> </a:t>
            </a:r>
            <a:r>
              <a:rPr lang="pt-BR" dirty="0" err="1" smtClean="0"/>
              <a:t>Period</a:t>
            </a:r>
            <a:r>
              <a:rPr lang="pt-BR" dirty="0" smtClean="0"/>
              <a:t>" da Guerra Fria com a União Soviética.</a:t>
            </a:r>
          </a:p>
          <a:p>
            <a:r>
              <a:rPr lang="pt-BR" dirty="0" smtClean="0"/>
              <a:t> </a:t>
            </a:r>
          </a:p>
          <a:p>
            <a:endParaRPr lang="pt-BR" dirty="0"/>
          </a:p>
        </p:txBody>
      </p:sp>
      <p:sp>
        <p:nvSpPr>
          <p:cNvPr id="6" name="Espaço Reservado para Conteúdo 5"/>
          <p:cNvSpPr>
            <a:spLocks noGrp="1"/>
          </p:cNvSpPr>
          <p:nvPr>
            <p:ph sz="quarter" idx="4"/>
          </p:nvPr>
        </p:nvSpPr>
        <p:spPr>
          <a:xfrm>
            <a:off x="3929058" y="3571876"/>
            <a:ext cx="5008208" cy="1685924"/>
          </a:xfrm>
        </p:spPr>
        <p:txBody>
          <a:bodyPr/>
          <a:lstStyle/>
          <a:p>
            <a:r>
              <a:rPr lang="pt-BR" b="1" dirty="0" smtClean="0"/>
              <a:t>Ingredientes:</a:t>
            </a:r>
            <a:endParaRPr lang="pt-BR" dirty="0" smtClean="0"/>
          </a:p>
          <a:p>
            <a:pPr>
              <a:buNone/>
            </a:pPr>
            <a:r>
              <a:rPr lang="pt-BR" dirty="0" smtClean="0"/>
              <a:t>     - Vodka</a:t>
            </a:r>
            <a:br>
              <a:rPr lang="pt-BR" dirty="0" smtClean="0"/>
            </a:br>
            <a:r>
              <a:rPr lang="pt-BR" dirty="0" smtClean="0"/>
              <a:t>- Licor de Café</a:t>
            </a:r>
            <a:br>
              <a:rPr lang="pt-BR" dirty="0" smtClean="0"/>
            </a:br>
            <a:r>
              <a:rPr lang="pt-BR" dirty="0" smtClean="0"/>
              <a:t>- Gelo</a:t>
            </a:r>
          </a:p>
          <a:p>
            <a:endParaRPr lang="pt-BR" dirty="0"/>
          </a:p>
        </p:txBody>
      </p:sp>
      <p:pic>
        <p:nvPicPr>
          <p:cNvPr id="7" name="Espaço Reservado para Conteúdo 6" descr="http://drinkslog.googlepages.com/Drinkslog_BlackRussian.jpg">
            <a:hlinkClick r:id="rId3"/>
          </p:cNvPr>
          <p:cNvPicPr>
            <a:picLocks noGrp="1"/>
          </p:cNvPicPr>
          <p:nvPr>
            <p:ph sz="quarter" idx="2"/>
          </p:nvPr>
        </p:nvPicPr>
        <p:blipFill>
          <a:blip r:embed="rId4" cstate="print"/>
          <a:srcRect/>
          <a:stretch>
            <a:fillRect/>
          </a:stretch>
        </p:blipFill>
        <p:spPr bwMode="auto">
          <a:xfrm>
            <a:off x="642910" y="1571612"/>
            <a:ext cx="2974209" cy="32861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600" b="1" u="sng" dirty="0" smtClean="0"/>
              <a:t>Categoria:</a:t>
            </a:r>
            <a:r>
              <a:rPr lang="pt-BR" sz="1600" dirty="0" smtClean="0"/>
              <a:t> </a:t>
            </a:r>
            <a:r>
              <a:rPr lang="pt-BR" sz="1600" dirty="0" err="1" smtClean="0"/>
              <a:t>Long</a:t>
            </a:r>
            <a:r>
              <a:rPr lang="pt-BR" sz="1600" dirty="0" smtClean="0"/>
              <a:t> </a:t>
            </a:r>
            <a:r>
              <a:rPr lang="pt-BR" sz="1600" dirty="0" err="1" smtClean="0"/>
              <a:t>Drink</a:t>
            </a:r>
            <a:r>
              <a:rPr lang="pt-BR" sz="1600" dirty="0" smtClean="0"/>
              <a:t/>
            </a:r>
            <a:br>
              <a:rPr lang="pt-BR" sz="1600" dirty="0" smtClean="0"/>
            </a:br>
            <a:r>
              <a:rPr lang="pt-BR" sz="1600" b="1" u="sng" dirty="0" smtClean="0"/>
              <a:t>Classificação:</a:t>
            </a:r>
            <a:r>
              <a:rPr lang="pt-BR" sz="1600" dirty="0" smtClean="0"/>
              <a:t> Refrescante</a:t>
            </a:r>
            <a:br>
              <a:rPr lang="pt-BR" sz="1600" dirty="0" smtClean="0"/>
            </a:br>
            <a:r>
              <a:rPr lang="pt-BR" sz="1600" b="1" u="sng" dirty="0" smtClean="0"/>
              <a:t>Copo Ideal:</a:t>
            </a:r>
            <a:r>
              <a:rPr lang="pt-BR" sz="1600" dirty="0" smtClean="0"/>
              <a:t> </a:t>
            </a:r>
            <a:r>
              <a:rPr lang="pt-BR" sz="1600" dirty="0" err="1" smtClean="0"/>
              <a:t>Flute</a:t>
            </a:r>
            <a:r>
              <a:rPr lang="pt-BR" sz="1600" dirty="0" smtClean="0"/>
              <a:t> (Taça)</a:t>
            </a:r>
            <a:endParaRPr lang="pt-BR" sz="1600" dirty="0"/>
          </a:p>
        </p:txBody>
      </p:sp>
      <p:sp>
        <p:nvSpPr>
          <p:cNvPr id="3" name="Espaço Reservado para Texto 2"/>
          <p:cNvSpPr>
            <a:spLocks noGrp="1"/>
          </p:cNvSpPr>
          <p:nvPr>
            <p:ph type="body" idx="1"/>
          </p:nvPr>
        </p:nvSpPr>
        <p:spPr/>
        <p:txBody>
          <a:bodyPr>
            <a:noAutofit/>
          </a:bodyPr>
          <a:lstStyle/>
          <a:p>
            <a:r>
              <a:rPr lang="pt-BR" sz="3600" b="1" u="sng" dirty="0" smtClean="0">
                <a:solidFill>
                  <a:srgbClr val="A40000"/>
                </a:solidFill>
              </a:rPr>
              <a:t>LIGTH OF HAVANA</a:t>
            </a:r>
            <a:endParaRPr lang="pt-BR" sz="3600" b="1" u="sng" dirty="0">
              <a:solidFill>
                <a:srgbClr val="A40000"/>
              </a:solidFill>
            </a:endParaRPr>
          </a:p>
        </p:txBody>
      </p:sp>
      <p:sp>
        <p:nvSpPr>
          <p:cNvPr id="4" name="Espaço Reservado para Texto 3"/>
          <p:cNvSpPr>
            <a:spLocks noGrp="1"/>
          </p:cNvSpPr>
          <p:nvPr>
            <p:ph type="body" sz="half" idx="3"/>
          </p:nvPr>
        </p:nvSpPr>
        <p:spPr/>
        <p:txBody>
          <a:bodyPr/>
          <a:lstStyle/>
          <a:p>
            <a:endParaRPr lang="pt-BR"/>
          </a:p>
        </p:txBody>
      </p:sp>
      <p:sp>
        <p:nvSpPr>
          <p:cNvPr id="6" name="Espaço Reservado para Conteúdo 5"/>
          <p:cNvSpPr>
            <a:spLocks noGrp="1"/>
          </p:cNvSpPr>
          <p:nvPr>
            <p:ph sz="quarter" idx="4"/>
          </p:nvPr>
        </p:nvSpPr>
        <p:spPr>
          <a:xfrm>
            <a:off x="3714744" y="2143116"/>
            <a:ext cx="5222522" cy="3114684"/>
          </a:xfrm>
        </p:spPr>
        <p:txBody>
          <a:bodyPr/>
          <a:lstStyle/>
          <a:p>
            <a:r>
              <a:rPr lang="pt-BR" b="1" dirty="0" smtClean="0"/>
              <a:t>Ingredientes:</a:t>
            </a:r>
            <a:endParaRPr lang="pt-BR" dirty="0" smtClean="0"/>
          </a:p>
          <a:p>
            <a:pPr>
              <a:buNone/>
            </a:pPr>
            <a:r>
              <a:rPr lang="pt-BR" dirty="0" smtClean="0"/>
              <a:t>  - </a:t>
            </a:r>
            <a:r>
              <a:rPr lang="pt-BR" dirty="0" err="1" smtClean="0"/>
              <a:t>Malibu</a:t>
            </a:r>
            <a:r>
              <a:rPr lang="pt-BR" dirty="0" smtClean="0"/>
              <a:t> </a:t>
            </a:r>
          </a:p>
          <a:p>
            <a:pPr>
              <a:buNone/>
            </a:pPr>
            <a:r>
              <a:rPr lang="pt-BR" dirty="0" smtClean="0"/>
              <a:t>  - Licor de melão </a:t>
            </a:r>
          </a:p>
          <a:p>
            <a:pPr>
              <a:buNone/>
            </a:pPr>
            <a:r>
              <a:rPr lang="pt-BR" dirty="0" smtClean="0"/>
              <a:t>  - Suco de laranja</a:t>
            </a:r>
          </a:p>
          <a:p>
            <a:pPr>
              <a:buNone/>
            </a:pPr>
            <a:r>
              <a:rPr lang="pt-BR" dirty="0" smtClean="0"/>
              <a:t>  - Suco de abacaxi </a:t>
            </a:r>
          </a:p>
          <a:p>
            <a:pPr>
              <a:buNone/>
            </a:pPr>
            <a:r>
              <a:rPr lang="pt-BR" dirty="0" smtClean="0"/>
              <a:t>  - Soda</a:t>
            </a:r>
          </a:p>
          <a:p>
            <a:pPr>
              <a:buNone/>
            </a:pPr>
            <a:endParaRPr lang="pt-BR" dirty="0"/>
          </a:p>
        </p:txBody>
      </p:sp>
      <p:pic>
        <p:nvPicPr>
          <p:cNvPr id="7" name="Picture 4" descr="light of havana"/>
          <p:cNvPicPr>
            <a:picLocks noGrp="1" noChangeAspect="1" noChangeArrowheads="1"/>
          </p:cNvPicPr>
          <p:nvPr>
            <p:ph sz="quarter" idx="2"/>
          </p:nvPr>
        </p:nvPicPr>
        <p:blipFill>
          <a:blip r:embed="rId2" cstate="print"/>
          <a:srcRect/>
          <a:stretch>
            <a:fillRect/>
          </a:stretch>
        </p:blipFill>
        <p:spPr>
          <a:xfrm>
            <a:off x="857224" y="2143116"/>
            <a:ext cx="2012165" cy="2143140"/>
          </a:xfrm>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Refrescante</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rmAutofit lnSpcReduction="10000"/>
          </a:bodyPr>
          <a:lstStyle/>
          <a:p>
            <a:r>
              <a:rPr lang="pt-BR" sz="3600" b="1" dirty="0" err="1" smtClean="0">
                <a:hlinkClick r:id="rId2"/>
              </a:rPr>
              <a:t>Bloody</a:t>
            </a:r>
            <a:r>
              <a:rPr lang="pt-BR" sz="3600" b="1" dirty="0" smtClean="0">
                <a:hlinkClick r:id="rId2"/>
              </a:rPr>
              <a:t> Mary</a:t>
            </a:r>
            <a:r>
              <a:rPr lang="pt-BR" sz="3600" b="1" dirty="0" smtClean="0"/>
              <a:t> </a:t>
            </a:r>
            <a:endParaRPr lang="pt-BR" sz="3600" dirty="0" smtClean="0"/>
          </a:p>
        </p:txBody>
      </p:sp>
      <p:sp>
        <p:nvSpPr>
          <p:cNvPr id="4" name="Espaço Reservado para Texto 3"/>
          <p:cNvSpPr>
            <a:spLocks noGrp="1"/>
          </p:cNvSpPr>
          <p:nvPr>
            <p:ph type="body" sz="half" idx="3"/>
          </p:nvPr>
        </p:nvSpPr>
        <p:spPr>
          <a:xfrm>
            <a:off x="4214809" y="666750"/>
            <a:ext cx="4722457" cy="2190746"/>
          </a:xfrm>
        </p:spPr>
        <p:txBody>
          <a:bodyPr>
            <a:normAutofit lnSpcReduction="10000"/>
          </a:bodyPr>
          <a:lstStyle/>
          <a:p>
            <a:r>
              <a:rPr lang="pt-BR" b="1" dirty="0" smtClean="0"/>
              <a:t>Dicas:</a:t>
            </a:r>
            <a:endParaRPr lang="pt-BR" dirty="0" smtClean="0"/>
          </a:p>
          <a:p>
            <a:r>
              <a:rPr lang="pt-BR" dirty="0" smtClean="0"/>
              <a:t>Os ingredientes sal, pimenta, molho inglês e tabasco não devem ser colocado excessivamente pois podem danificar o sabor do </a:t>
            </a:r>
            <a:r>
              <a:rPr lang="pt-BR" dirty="0" err="1" smtClean="0"/>
              <a:t>drink</a:t>
            </a:r>
            <a:r>
              <a:rPr lang="pt-BR" dirty="0" smtClean="0"/>
              <a:t>. O ideal é uma pitada de sal e uma de pimenta, seis gotas de molho inglês e três gotas de tabasco</a:t>
            </a:r>
            <a:endParaRPr lang="pt-BR" dirty="0"/>
          </a:p>
        </p:txBody>
      </p:sp>
      <p:sp>
        <p:nvSpPr>
          <p:cNvPr id="6" name="Espaço Reservado para Conteúdo 5"/>
          <p:cNvSpPr>
            <a:spLocks noGrp="1"/>
          </p:cNvSpPr>
          <p:nvPr>
            <p:ph sz="quarter" idx="4"/>
          </p:nvPr>
        </p:nvSpPr>
        <p:spPr>
          <a:xfrm>
            <a:off x="4286248" y="2857496"/>
            <a:ext cx="4651018" cy="2400304"/>
          </a:xfrm>
        </p:spPr>
        <p:txBody>
          <a:bodyPr>
            <a:normAutofit fontScale="85000" lnSpcReduction="20000"/>
          </a:bodyPr>
          <a:lstStyle/>
          <a:p>
            <a:r>
              <a:rPr lang="pt-BR" b="1" dirty="0" smtClean="0"/>
              <a:t>Ingredientes:</a:t>
            </a:r>
            <a:endParaRPr lang="pt-BR" dirty="0" smtClean="0"/>
          </a:p>
          <a:p>
            <a:pPr>
              <a:buNone/>
            </a:pPr>
            <a:r>
              <a:rPr lang="pt-BR" dirty="0" smtClean="0"/>
              <a:t>      -Vodka</a:t>
            </a:r>
            <a:br>
              <a:rPr lang="pt-BR" dirty="0" smtClean="0"/>
            </a:br>
            <a:r>
              <a:rPr lang="pt-BR" dirty="0" smtClean="0"/>
              <a:t>- Suco Concentrado de Tomate</a:t>
            </a:r>
            <a:br>
              <a:rPr lang="pt-BR" dirty="0" smtClean="0"/>
            </a:br>
            <a:r>
              <a:rPr lang="pt-BR" dirty="0" smtClean="0"/>
              <a:t>- Suco de Limão Taiti</a:t>
            </a:r>
            <a:br>
              <a:rPr lang="pt-BR" dirty="0" smtClean="0"/>
            </a:br>
            <a:r>
              <a:rPr lang="pt-BR" dirty="0" smtClean="0"/>
              <a:t>- Molho Inglês</a:t>
            </a:r>
            <a:br>
              <a:rPr lang="pt-BR" dirty="0" smtClean="0"/>
            </a:br>
            <a:r>
              <a:rPr lang="pt-BR" dirty="0" smtClean="0"/>
              <a:t>- Pimenta do Reino</a:t>
            </a:r>
            <a:br>
              <a:rPr lang="pt-BR" dirty="0" smtClean="0"/>
            </a:br>
            <a:r>
              <a:rPr lang="pt-BR" dirty="0" smtClean="0"/>
              <a:t>- Sal</a:t>
            </a:r>
            <a:br>
              <a:rPr lang="pt-BR" dirty="0" smtClean="0"/>
            </a:br>
            <a:r>
              <a:rPr lang="pt-BR" dirty="0" smtClean="0"/>
              <a:t>- Tabasco</a:t>
            </a:r>
            <a:br>
              <a:rPr lang="pt-BR" dirty="0" smtClean="0"/>
            </a:br>
            <a:r>
              <a:rPr lang="pt-BR" dirty="0" smtClean="0"/>
              <a:t>- Gelo</a:t>
            </a:r>
          </a:p>
          <a:p>
            <a:endParaRPr lang="pt-BR" dirty="0"/>
          </a:p>
        </p:txBody>
      </p:sp>
      <p:pic>
        <p:nvPicPr>
          <p:cNvPr id="7" name="Espaço Reservado para Conteúdo 6" descr="http://drinkslog.googlepages.com/Drinkslog_BloodyMary.jpg">
            <a:hlinkClick r:id="rId3"/>
          </p:cNvPr>
          <p:cNvPicPr>
            <a:picLocks noGrp="1"/>
          </p:cNvPicPr>
          <p:nvPr>
            <p:ph sz="quarter" idx="2"/>
          </p:nvPr>
        </p:nvPicPr>
        <p:blipFill>
          <a:blip r:embed="rId4" cstate="print"/>
          <a:srcRect/>
          <a:stretch>
            <a:fillRect/>
          </a:stretch>
        </p:blipFill>
        <p:spPr bwMode="auto">
          <a:xfrm>
            <a:off x="642910" y="1500174"/>
            <a:ext cx="2974209" cy="34290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u="sng" dirty="0" smtClean="0"/>
              <a:t>Categoria:</a:t>
            </a:r>
            <a:r>
              <a:rPr lang="pt-BR" sz="1800" dirty="0" smtClean="0"/>
              <a:t> </a:t>
            </a:r>
            <a:r>
              <a:rPr lang="pt-BR" sz="1800" dirty="0" err="1" smtClean="0"/>
              <a:t>Long</a:t>
            </a:r>
            <a:r>
              <a:rPr lang="pt-BR" sz="1800" dirty="0" smtClean="0"/>
              <a:t> </a:t>
            </a:r>
            <a:r>
              <a:rPr lang="pt-BR" sz="1800" dirty="0" err="1" smtClean="0"/>
              <a:t>Drink</a:t>
            </a:r>
            <a:r>
              <a:rPr lang="pt-BR" sz="1800" dirty="0" smtClean="0"/>
              <a:t/>
            </a:r>
            <a:br>
              <a:rPr lang="pt-BR" sz="1800" dirty="0" smtClean="0"/>
            </a:br>
            <a:r>
              <a:rPr lang="pt-BR" sz="1800" b="1" u="sng" dirty="0" smtClean="0"/>
              <a:t>Classificação:</a:t>
            </a:r>
            <a:r>
              <a:rPr lang="pt-BR" sz="1800" dirty="0" smtClean="0"/>
              <a:t> Nutritivo</a:t>
            </a:r>
            <a:br>
              <a:rPr lang="pt-BR" sz="1800" dirty="0" smtClean="0"/>
            </a:br>
            <a:r>
              <a:rPr lang="pt-BR" sz="1800" b="1" u="sng" dirty="0" smtClean="0"/>
              <a:t>Copo Ideal:</a:t>
            </a:r>
            <a:r>
              <a:rPr lang="pt-BR" sz="1800" dirty="0" smtClean="0"/>
              <a:t> </a:t>
            </a:r>
            <a:r>
              <a:rPr lang="pt-BR" sz="1800" dirty="0" err="1" smtClean="0"/>
              <a:t>Highball</a:t>
            </a:r>
            <a:r>
              <a:rPr lang="pt-BR" sz="1800" dirty="0" smtClean="0"/>
              <a:t> </a:t>
            </a:r>
            <a:r>
              <a:rPr lang="pt-BR" sz="1800" dirty="0" err="1" smtClean="0"/>
              <a:t>Glass</a:t>
            </a:r>
            <a:endParaRPr lang="pt-BR" sz="1800" dirty="0"/>
          </a:p>
        </p:txBody>
      </p:sp>
      <p:sp>
        <p:nvSpPr>
          <p:cNvPr id="3" name="Espaço Reservado para Texto 2"/>
          <p:cNvSpPr>
            <a:spLocks noGrp="1"/>
          </p:cNvSpPr>
          <p:nvPr>
            <p:ph type="body" idx="1"/>
          </p:nvPr>
        </p:nvSpPr>
        <p:spPr/>
        <p:txBody>
          <a:bodyPr>
            <a:noAutofit/>
          </a:bodyPr>
          <a:lstStyle/>
          <a:p>
            <a:r>
              <a:rPr lang="pt-BR" sz="3600" b="1" dirty="0" err="1" smtClean="0">
                <a:hlinkClick r:id="rId2"/>
              </a:rPr>
              <a:t>Brandy</a:t>
            </a:r>
            <a:r>
              <a:rPr lang="pt-BR" sz="3600" b="1" dirty="0" smtClean="0">
                <a:hlinkClick r:id="rId2"/>
              </a:rPr>
              <a:t> </a:t>
            </a:r>
            <a:r>
              <a:rPr lang="pt-BR" sz="3600" b="1" dirty="0" err="1" smtClean="0">
                <a:hlinkClick r:id="rId2"/>
              </a:rPr>
              <a:t>Egg</a:t>
            </a:r>
            <a:r>
              <a:rPr lang="pt-BR" sz="3600" b="1" dirty="0" smtClean="0">
                <a:hlinkClick r:id="rId2"/>
              </a:rPr>
              <a:t> </a:t>
            </a:r>
            <a:r>
              <a:rPr lang="pt-BR" sz="3600" b="1" dirty="0" err="1" smtClean="0">
                <a:hlinkClick r:id="rId2"/>
              </a:rPr>
              <a:t>Nog</a:t>
            </a:r>
            <a:endParaRPr lang="pt-BR" sz="3600" dirty="0"/>
          </a:p>
        </p:txBody>
      </p:sp>
      <p:sp>
        <p:nvSpPr>
          <p:cNvPr id="4" name="Espaço Reservado para Texto 3"/>
          <p:cNvSpPr>
            <a:spLocks noGrp="1"/>
          </p:cNvSpPr>
          <p:nvPr>
            <p:ph type="body" sz="half" idx="3"/>
          </p:nvPr>
        </p:nvSpPr>
        <p:spPr>
          <a:xfrm>
            <a:off x="4286249" y="666750"/>
            <a:ext cx="4651018" cy="2119308"/>
          </a:xfrm>
        </p:spPr>
        <p:txBody>
          <a:bodyPr/>
          <a:lstStyle/>
          <a:p>
            <a:endParaRPr lang="pt-BR" dirty="0"/>
          </a:p>
        </p:txBody>
      </p:sp>
      <p:sp>
        <p:nvSpPr>
          <p:cNvPr id="6" name="Espaço Reservado para Conteúdo 5"/>
          <p:cNvSpPr>
            <a:spLocks noGrp="1"/>
          </p:cNvSpPr>
          <p:nvPr>
            <p:ph sz="quarter" idx="4"/>
          </p:nvPr>
        </p:nvSpPr>
        <p:spPr>
          <a:xfrm>
            <a:off x="4286248" y="2357430"/>
            <a:ext cx="4651018" cy="2900370"/>
          </a:xfrm>
        </p:spPr>
        <p:txBody>
          <a:bodyPr>
            <a:normAutofit lnSpcReduction="10000"/>
          </a:bodyPr>
          <a:lstStyle/>
          <a:p>
            <a:r>
              <a:rPr lang="pt-BR" b="1" dirty="0" smtClean="0"/>
              <a:t>Ingredientes:</a:t>
            </a:r>
            <a:endParaRPr lang="pt-BR" dirty="0" smtClean="0"/>
          </a:p>
          <a:p>
            <a:pPr>
              <a:buNone/>
            </a:pPr>
            <a:r>
              <a:rPr lang="pt-BR" dirty="0" smtClean="0"/>
              <a:t>     - </a:t>
            </a:r>
            <a:r>
              <a:rPr lang="pt-BR" dirty="0" err="1" smtClean="0"/>
              <a:t>Brandy</a:t>
            </a:r>
            <a:r>
              <a:rPr lang="pt-BR" dirty="0" smtClean="0"/>
              <a:t> ou Conhaque</a:t>
            </a:r>
            <a:br>
              <a:rPr lang="pt-BR" dirty="0" smtClean="0"/>
            </a:br>
            <a:r>
              <a:rPr lang="pt-BR" dirty="0" smtClean="0"/>
              <a:t>- Leite</a:t>
            </a:r>
            <a:br>
              <a:rPr lang="pt-BR" dirty="0" smtClean="0"/>
            </a:br>
            <a:r>
              <a:rPr lang="pt-BR" dirty="0" smtClean="0"/>
              <a:t>- </a:t>
            </a:r>
            <a:r>
              <a:rPr lang="pt-BR" dirty="0" err="1" smtClean="0"/>
              <a:t>Gomme</a:t>
            </a:r>
            <a:r>
              <a:rPr lang="pt-BR" dirty="0" smtClean="0"/>
              <a:t> </a:t>
            </a:r>
            <a:r>
              <a:rPr lang="pt-BR" dirty="0" err="1" smtClean="0"/>
              <a:t>Syrup</a:t>
            </a:r>
            <a:r>
              <a:rPr lang="pt-BR" dirty="0" smtClean="0"/>
              <a:t> ou 1 colher de açúcar</a:t>
            </a:r>
            <a:br>
              <a:rPr lang="pt-BR" dirty="0" smtClean="0"/>
            </a:br>
            <a:r>
              <a:rPr lang="pt-BR" dirty="0" smtClean="0"/>
              <a:t>- 1 ovo</a:t>
            </a:r>
            <a:br>
              <a:rPr lang="pt-BR" dirty="0" smtClean="0"/>
            </a:br>
            <a:r>
              <a:rPr lang="pt-BR" dirty="0" smtClean="0"/>
              <a:t>- Noz-Moscada</a:t>
            </a:r>
            <a:br>
              <a:rPr lang="pt-BR" dirty="0" smtClean="0"/>
            </a:br>
            <a:r>
              <a:rPr lang="pt-BR" dirty="0" smtClean="0"/>
              <a:t>- Gelo</a:t>
            </a:r>
          </a:p>
          <a:p>
            <a:endParaRPr lang="pt-BR" dirty="0"/>
          </a:p>
        </p:txBody>
      </p:sp>
      <p:pic>
        <p:nvPicPr>
          <p:cNvPr id="7" name="Espaço Reservado para Conteúdo 6" descr="http://drinkslog.googlepages.com/Drinkslog_BrandyEggNog.jpg">
            <a:hlinkClick r:id="rId3"/>
          </p:cNvPr>
          <p:cNvPicPr>
            <a:picLocks noGrp="1"/>
          </p:cNvPicPr>
          <p:nvPr>
            <p:ph sz="quarter" idx="2"/>
          </p:nvPr>
        </p:nvPicPr>
        <p:blipFill>
          <a:blip r:embed="rId4" cstate="print"/>
          <a:srcRect/>
          <a:stretch>
            <a:fillRect/>
          </a:stretch>
        </p:blipFill>
        <p:spPr bwMode="auto">
          <a:xfrm>
            <a:off x="500034" y="1643050"/>
            <a:ext cx="3429024" cy="33575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557</TotalTime>
  <Words>3672</Words>
  <Application>Microsoft Office PowerPoint</Application>
  <PresentationFormat>Apresentação na tela (4:3)</PresentationFormat>
  <Paragraphs>410</Paragraphs>
  <Slides>70</Slides>
  <Notes>1</Notes>
  <HiddenSlides>0</HiddenSlides>
  <MMClips>0</MMClips>
  <ScaleCrop>false</ScaleCrop>
  <HeadingPairs>
    <vt:vector size="4" baseType="variant">
      <vt:variant>
        <vt:lpstr>Tema</vt:lpstr>
      </vt:variant>
      <vt:variant>
        <vt:i4>1</vt:i4>
      </vt:variant>
      <vt:variant>
        <vt:lpstr>Títulos de slides</vt:lpstr>
      </vt:variant>
      <vt:variant>
        <vt:i4>70</vt:i4>
      </vt:variant>
    </vt:vector>
  </HeadingPairs>
  <TitlesOfParts>
    <vt:vector size="71" baseType="lpstr">
      <vt:lpstr>Viagem</vt:lpstr>
      <vt:lpstr>           (International Bartender Association).                                   &amp;                                DREAM PLACE BARTENDER’S     ®</vt:lpstr>
      <vt:lpstr>Categoria: Short Drink Classificação: Estimulante de Apetite Pre-Dinner (Pré-Jantar) Copo Ideal: Old Fashioned Glass</vt:lpstr>
      <vt:lpstr>Categoria: Short Drink Classificação: Digestivo After-Dinner (Pós Jantar) Copo Ideal: Cocktail GlasS</vt:lpstr>
      <vt:lpstr>Categoria: Shot Drink Classificação: Estimulante Físico Copo Ideal: Shooter Glass / Vodka Glass</vt:lpstr>
      <vt:lpstr>Categoria: Short Drink Classificação: Estimulante de Apetite Pre-Dinner (Pré-Jantar) Copo Ideal: Cocktail Glass </vt:lpstr>
      <vt:lpstr>Categoria: Long Drink Classificação: Refrescante Copo Ideal: Flute (Taça)</vt:lpstr>
      <vt:lpstr>Categoria: Short Drink Classificação: Digestivo After-Dinner (Pós-Jantar) Copo Ideal: Old Fashioned Glass</vt:lpstr>
      <vt:lpstr>Categoria: Long Drink Classificação: Refrescante Copo Ideal: Highball Glass</vt:lpstr>
      <vt:lpstr>Categoria: Long Drink Classificação: Nutritivo Copo Ideal: Highball Glass</vt:lpstr>
      <vt:lpstr>Categoria: Short Drink Classificação: Estimulante de Apetite Pre-Dinner (Pré-Jantar) Copo Ideal: Martini ou Cocktail Glass</vt:lpstr>
      <vt:lpstr>Categoria: Long Drink Classificação: Refrescante Copo Ideal: Flute (Taça)</vt:lpstr>
      <vt:lpstr>Categoria: Long Drink Classificação: Nutritivo Copo Ideal: Highball Glass</vt:lpstr>
      <vt:lpstr>Categoria: Long Drink Classificação: Refrescante Copo Ideal: old fashioned </vt:lpstr>
      <vt:lpstr>Categoria: Long Drink Classificação: Refrescante Copo Ideal: Flute (Taça)</vt:lpstr>
      <vt:lpstr>Categoria: Short Drink Classificação: Refrescante copo Ideal: Large Cocktail Glass</vt:lpstr>
      <vt:lpstr>Categoria: Long Drink Classificação: Refrescante Copo Ideal: Highball Glass</vt:lpstr>
      <vt:lpstr>Categoria: Short Drink Classificação: Estimulante de Apetite (Pre-Dinner) Copo Ideal: Cocktail Glass</vt:lpstr>
      <vt:lpstr>Categoria: Short Drink Classificação: Estimulante de Apetite (Pre-Dinner) Copo Ideal: Goblet Glass</vt:lpstr>
      <vt:lpstr>Categoria: Short Drink Classificação: Estimulante de Apetite (Pre-Dinner) Copo Ideal: Goblet Glass</vt:lpstr>
      <vt:lpstr>Categoria: Short Drink Classificação: Digestivo After-Dinner (Pós Jantar) Copo Ideal: Old Fashioned Glass</vt:lpstr>
      <vt:lpstr>Categoria: Short Drink Classificação: Estimulante de Apetite Pre-Dinner (Pré-Jantar) Copo Ideal: Martini ou Cocktail Glass</vt:lpstr>
      <vt:lpstr>Categoria: Long Drink Classificação: Refrescante Copo Ideal: Highball Glass</vt:lpstr>
      <vt:lpstr>Categoria: Short Drink Classificação: Digestivo After-Dinner (Pós Jantar) Copo Ideal: Old Fashioned Glass</vt:lpstr>
      <vt:lpstr>Categoria: Short Drink Classificação: Digestivo After-Dinner (Pós Jantar) Copo Ideal: Old Fashioned Glass</vt:lpstr>
      <vt:lpstr>Categoria: Short Drink Classificação: Digestivo After-Dinner (Pós Jantar) Copo Ideal: Cocktail Glass</vt:lpstr>
      <vt:lpstr>Categoria: Short Drink Classificação: Digestivo After-Dinner (Pós Jantar) Copo Ideal: Cocktail Glass</vt:lpstr>
      <vt:lpstr>Categoria: Short Drink Classificação: Digestivo After-Dinner (Pós Jantar) Copo Ideal: Cocktail Glass</vt:lpstr>
      <vt:lpstr>Categoria: Long Drink Classificação: Refrescante Copo Ideal: Highball Glass</vt:lpstr>
      <vt:lpstr>Categoria: Long Drink Classificação: Refrescante Copo Ideal: Highball Glass</vt:lpstr>
      <vt:lpstr>Categoria: Hot Drink Classificação: Nutritivo Copo Ideal: Irish Coffee Glass</vt:lpstr>
      <vt:lpstr>Categoria: Short Drink Classificação: Refrescante Copo Ideal: Cocktail Glass</vt:lpstr>
      <vt:lpstr>Categoria: Long Drink Classificação: Refrescante Copo Ideal: Highball Glass</vt:lpstr>
      <vt:lpstr>Categoria: Short Drink Classificação: Refrescante Copo Ideal: Cocktail Glass</vt:lpstr>
      <vt:lpstr>Categoria: Long Drink Classificação: Estimulante de Apetite - Pre-Dinner (Pré-Jantar) Copo Ideal: Flute ou Taça de Vinho</vt:lpstr>
      <vt:lpstr>Categoria: Long Drink Classificação: Estimulante de Apetite - Pre-Dinner (Pré-Jantar) Copo Ideal: Flute ou Taça de Vinho</vt:lpstr>
      <vt:lpstr>Categoria: Long Drink Classificação: Refrescante Copo Ideal: Highball Glass </vt:lpstr>
      <vt:lpstr>Categoria: Long Drink Classificação: Refrescante Copo Ideal: Highball Glass </vt:lpstr>
      <vt:lpstr>Categoria: Short Drink Classificação: Estimulante de Apetite Pre-Dinner (Pré-Jantar) Copo Ideal: Martini ou Cocktail Glass</vt:lpstr>
      <vt:lpstr>Categoria: Short Drink Classificação: Estimulante de Apetite Pre-Dinner (Pré-Jantar) Copo Ideal: Martini ou Cocktail Glas</vt:lpstr>
      <vt:lpstr>Categoria: Short Drink Classificação: Estimulante de Apetite Pre-Dinner (Pré-Jantar) Copo Ideal: Martini ou Cocktail Glass</vt:lpstr>
      <vt:lpstr>Categoria: Short Drink Classificação: Estimulante de Apetite (Pre-Dinner) Copo Ideal: Cocktail Glass </vt:lpstr>
      <vt:lpstr>Categoria: Short Drink Classificação: Estimulante de Apetite Pre-Dinner (Pré-Jantar) Copo Ideal: Martini ou Cocktail Glass</vt:lpstr>
      <vt:lpstr>Categoria: Short Drink Classificação: Estimulante de Apetite Pre-Dinner (Pré-Jantar) Copo Ideal: Martini ou Cocktail Glass</vt:lpstr>
      <vt:lpstr>Categoria: Short Drink Classificação: Estimulante de Apetite Pre-Dinner (Pré-Jantar) Copo Ideal: Martini ou Cocktail Glass</vt:lpstr>
      <vt:lpstr>Categoria: Short Drink Classificação: Estimulante de Apetite Pre-Dinner (Pré-Jantar) Copo Ideal: Martini ou Cocktail Glass</vt:lpstr>
      <vt:lpstr>Categoria: Long Drink Classificação: Refrescante Copo Ideal: Flute (Taça)</vt:lpstr>
      <vt:lpstr>Categoria: Long Drink Classificação: Refrescante Copo Ideal: Highball Glass</vt:lpstr>
      <vt:lpstr>Categoria: Short Drink Classificação: Estimulante de Apetite Pre-Dinner (Pré-Jantar) Copo Ideal: Old Fashioned Glass</vt:lpstr>
      <vt:lpstr>Categoria: Short Drink Classificação: Estimulante de Apetite Pre-Dinner (Pré-Jantar) Copo Ideal: Old Fashioned Glass</vt:lpstr>
      <vt:lpstr>Categoria: Short Drink Classificação: Estimulante Copo Ideal: Old Fashioned Glass / Shot Glass</vt:lpstr>
      <vt:lpstr>Categoria: Short Drink Classificação: Estimulante de Apetite Pre-Dinner (Pré-Jantar) Copo Ideal: Cocktail Glass</vt:lpstr>
      <vt:lpstr>Categoria: Long Drink Classificação: Refrescante Copo Ideal: Tumbler ou Fashion Glass</vt:lpstr>
      <vt:lpstr>Categoria: Long Drink Classificação: Refrescante Copo Ideal: Highball Glass</vt:lpstr>
      <vt:lpstr>Categoria: Short Drink Classificação: Estimulante de Apetite Pre-Dinner (Pré-Jantar) Copo Ideal: Martini ou Cocktail Glass</vt:lpstr>
      <vt:lpstr>Categoria: Short Drink Classificação: Estimulante de Apetite Pre-Dinner (Pré-Jantar) Copo Ideal: Cocktail Glass</vt:lpstr>
      <vt:lpstr>Categoria: Short Drink Classificação: Digestivo After-Dinner (Pós Jantar) Copo Ideal: Old Fashioned Glass</vt:lpstr>
      <vt:lpstr>Categoria: Long Drink Classificação: Refrescante Copo Ideal: Highball Glass</vt:lpstr>
      <vt:lpstr>Categoria: Long Drink Classificação: Refrescante Copo Ideal: Highball Glass  </vt:lpstr>
      <vt:lpstr>Categoria: Long Drink Classificação: Refrescante Copo Ideal: Highball Glass </vt:lpstr>
      <vt:lpstr>Categoria: Long Drink Classificação: Refrescante Copo Ideal: Highball Glass</vt:lpstr>
      <vt:lpstr>Categoria: Long Drink Classificação: Refrescante Copo Ideal: Highball Glass</vt:lpstr>
      <vt:lpstr>Categoria: Long Drink Classificação: Refrescante Copo Ideal: Highball Glass </vt:lpstr>
      <vt:lpstr>Categoria: Short Drink Classificação: Estimulante de Apetite Pre-Dinner (Pré-Jantar) Copo Ideal: Old Fashioned ou Cobbler Glass</vt:lpstr>
      <vt:lpstr>Categoria: Short Drink Classificação: Digestivo After-Dinner (Pós-Jantar) Copo Ideal: Old Fashioned Glass</vt:lpstr>
      <vt:lpstr>Categoria: Short Drink Classificação: Estimulante de Apetite Pre-Dinner (Pré-Jantar) Copo Ideal: Martini ou Cocktail Glass</vt:lpstr>
      <vt:lpstr>Categoria: Long Drink Classificação: Refrescante Copo Ideal: Tumbler ou Fashion Glass</vt:lpstr>
      <vt:lpstr>Categoria: Long Drink Classificação: Refrescante Copo Ideal: Flute (Taça)</vt:lpstr>
      <vt:lpstr>Categoria: Long Drink Classificação: Refrescante Copo Ideal: Tumbler ou Fashion Glass</vt:lpstr>
      <vt:lpstr>Categoria: Short Drink Classificação: Estimulante de Apetite (Pre-Dinner) Copo Ideal: Goblet Glass</vt:lpstr>
      <vt:lpstr>Categoria: Long Drink Classificação: Refrescante Copo Ideal: Flute (Taça)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Usuario</cp:lastModifiedBy>
  <cp:revision>64</cp:revision>
  <dcterms:created xsi:type="dcterms:W3CDTF">2010-12-17T12:39:15Z</dcterms:created>
  <dcterms:modified xsi:type="dcterms:W3CDTF">2010-12-24T02:22:30Z</dcterms:modified>
</cp:coreProperties>
</file>