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4" r:id="rId4"/>
    <p:sldId id="265" r:id="rId5"/>
    <p:sldId id="266" r:id="rId6"/>
    <p:sldId id="267" r:id="rId7"/>
    <p:sldId id="260" r:id="rId8"/>
    <p:sldId id="272" r:id="rId9"/>
    <p:sldId id="268" r:id="rId10"/>
    <p:sldId id="269" r:id="rId11"/>
    <p:sldId id="270" r:id="rId12"/>
    <p:sldId id="271" r:id="rId13"/>
    <p:sldId id="273" r:id="rId14"/>
    <p:sldId id="274" r:id="rId15"/>
    <p:sldId id="275" r:id="rId16"/>
    <p:sldId id="277" r:id="rId17"/>
    <p:sldId id="276" r:id="rId18"/>
    <p:sldId id="278" r:id="rId19"/>
    <p:sldId id="283" r:id="rId20"/>
    <p:sldId id="261" r:id="rId21"/>
    <p:sldId id="289" r:id="rId22"/>
    <p:sldId id="262" r:id="rId23"/>
    <p:sldId id="284" r:id="rId24"/>
    <p:sldId id="286" r:id="rId25"/>
    <p:sldId id="285" r:id="rId26"/>
    <p:sldId id="279" r:id="rId27"/>
    <p:sldId id="280" r:id="rId28"/>
    <p:sldId id="281" r:id="rId29"/>
    <p:sldId id="282" r:id="rId30"/>
    <p:sldId id="287" r:id="rId31"/>
    <p:sldId id="288" r:id="rId32"/>
    <p:sldId id="263" r:id="rId33"/>
    <p:sldId id="257" r:id="rId34"/>
    <p:sldId id="25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42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normAutofit/>
          </a:bodyPr>
          <a:lstStyle/>
          <a:p>
            <a:r>
              <a:rPr lang="en-US" sz="5400" dirty="0" smtClean="0">
                <a:latin typeface="Castellar" pitchFamily="18" charset="0"/>
              </a:rPr>
              <a:t>Cocktails</a:t>
            </a:r>
            <a:endParaRPr lang="en-US" sz="5400" dirty="0">
              <a:latin typeface="Castellar" pitchFamily="18" charset="0"/>
            </a:endParaRPr>
          </a:p>
        </p:txBody>
      </p:sp>
      <p:sp>
        <p:nvSpPr>
          <p:cNvPr id="3" name="Subtitle 2"/>
          <p:cNvSpPr>
            <a:spLocks noGrp="1"/>
          </p:cNvSpPr>
          <p:nvPr>
            <p:ph type="subTitle" idx="1"/>
          </p:nvPr>
        </p:nvSpPr>
        <p:spPr/>
        <p:txBody>
          <a:bodyPr/>
          <a:lstStyle/>
          <a:p>
            <a:endParaRPr lang="en-US" dirty="0"/>
          </a:p>
        </p:txBody>
      </p:sp>
      <p:pic>
        <p:nvPicPr>
          <p:cNvPr id="4" name="Picture 3" descr="Triple_olive_Dirty_Martini_-_Evan_Swigart.jpg"/>
          <p:cNvPicPr>
            <a:picLocks noChangeAspect="1"/>
          </p:cNvPicPr>
          <p:nvPr/>
        </p:nvPicPr>
        <p:blipFill>
          <a:blip r:embed="rId2" cstate="print"/>
          <a:stretch>
            <a:fillRect/>
          </a:stretch>
        </p:blipFill>
        <p:spPr>
          <a:xfrm>
            <a:off x="3200400" y="2286000"/>
            <a:ext cx="2819400" cy="42394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Scotch</a:t>
            </a:r>
            <a:endParaRPr lang="en-US" dirty="0"/>
          </a:p>
        </p:txBody>
      </p:sp>
      <p:pic>
        <p:nvPicPr>
          <p:cNvPr id="4" name="Content Placeholder 3" descr="johnnie_walker.jpg"/>
          <p:cNvPicPr>
            <a:picLocks noGrp="1" noChangeAspect="1"/>
          </p:cNvPicPr>
          <p:nvPr>
            <p:ph idx="1"/>
          </p:nvPr>
        </p:nvPicPr>
        <p:blipFill>
          <a:blip r:embed="rId2" cstate="print"/>
          <a:stretch>
            <a:fillRect/>
          </a:stretch>
        </p:blipFill>
        <p:spPr>
          <a:xfrm>
            <a:off x="5867400" y="1447799"/>
            <a:ext cx="2667000" cy="4554415"/>
          </a:xfrm>
        </p:spPr>
      </p:pic>
      <p:sp>
        <p:nvSpPr>
          <p:cNvPr id="5" name="TextBox 4"/>
          <p:cNvSpPr txBox="1"/>
          <p:nvPr/>
        </p:nvSpPr>
        <p:spPr>
          <a:xfrm>
            <a:off x="914401" y="1447800"/>
            <a:ext cx="4724400" cy="3416320"/>
          </a:xfrm>
          <a:prstGeom prst="rect">
            <a:avLst/>
          </a:prstGeom>
          <a:noFill/>
        </p:spPr>
        <p:txBody>
          <a:bodyPr wrap="square" rtlCol="0">
            <a:spAutoFit/>
          </a:bodyPr>
          <a:lstStyle/>
          <a:p>
            <a:r>
              <a:rPr lang="en-US" sz="2400" dirty="0" smtClean="0"/>
              <a:t>Whiskey (or Whisky) is a dark brown liquor made from grain. It gets its flavor and color from the oak barrels it is stored in. </a:t>
            </a:r>
          </a:p>
          <a:p>
            <a:endParaRPr lang="en-US" sz="2400" dirty="0" smtClean="0"/>
          </a:p>
          <a:p>
            <a:r>
              <a:rPr lang="en-US" sz="2400" dirty="0" smtClean="0"/>
              <a:t>There are many different types of whiskey. One of the most famous kinds of whiskey is Scotch, which is from Scotland.</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Bourbon</a:t>
            </a:r>
            <a:endParaRPr lang="en-US" dirty="0"/>
          </a:p>
        </p:txBody>
      </p:sp>
      <p:pic>
        <p:nvPicPr>
          <p:cNvPr id="4" name="Content Placeholder 3" descr="bourbon.jpg"/>
          <p:cNvPicPr>
            <a:picLocks noGrp="1" noChangeAspect="1"/>
          </p:cNvPicPr>
          <p:nvPr>
            <p:ph idx="1"/>
          </p:nvPr>
        </p:nvPicPr>
        <p:blipFill>
          <a:blip r:embed="rId2" cstate="print"/>
          <a:stretch>
            <a:fillRect/>
          </a:stretch>
        </p:blipFill>
        <p:spPr>
          <a:xfrm>
            <a:off x="5523230" y="1676400"/>
            <a:ext cx="3620770" cy="4525963"/>
          </a:xfrm>
        </p:spPr>
      </p:pic>
      <p:sp>
        <p:nvSpPr>
          <p:cNvPr id="5" name="TextBox 4"/>
          <p:cNvSpPr txBox="1"/>
          <p:nvPr/>
        </p:nvSpPr>
        <p:spPr>
          <a:xfrm>
            <a:off x="1143001" y="1905000"/>
            <a:ext cx="4190999" cy="3416320"/>
          </a:xfrm>
          <a:prstGeom prst="rect">
            <a:avLst/>
          </a:prstGeom>
          <a:noFill/>
        </p:spPr>
        <p:txBody>
          <a:bodyPr wrap="square" rtlCol="0">
            <a:spAutoFit/>
          </a:bodyPr>
          <a:lstStyle/>
          <a:p>
            <a:r>
              <a:rPr lang="en-US" sz="2400" dirty="0" smtClean="0"/>
              <a:t>Another famous type of whiskey is called Bourbon. It is an American whiskey, made from corn.  While Scotch whiskey tastes smooth and dark, Bourbon is strong and harsh.</a:t>
            </a:r>
          </a:p>
          <a:p>
            <a:endParaRPr lang="en-US" sz="2400" dirty="0" smtClean="0"/>
          </a:p>
          <a:p>
            <a:r>
              <a:rPr lang="en-US" sz="2400" dirty="0" smtClean="0"/>
              <a:t>Real Bourbon must be made in Bourbon County, Kentucky.</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Manhattan</a:t>
            </a:r>
            <a:endParaRPr lang="en-US" dirty="0"/>
          </a:p>
        </p:txBody>
      </p:sp>
      <p:pic>
        <p:nvPicPr>
          <p:cNvPr id="4" name="Content Placeholder 3" descr="bemelmans-bar-manhattan-cocktail.jpg"/>
          <p:cNvPicPr>
            <a:picLocks noGrp="1" noChangeAspect="1"/>
          </p:cNvPicPr>
          <p:nvPr>
            <p:ph idx="1"/>
          </p:nvPr>
        </p:nvPicPr>
        <p:blipFill>
          <a:blip r:embed="rId2" cstate="print"/>
          <a:stretch>
            <a:fillRect/>
          </a:stretch>
        </p:blipFill>
        <p:spPr>
          <a:xfrm>
            <a:off x="609600" y="1447800"/>
            <a:ext cx="3886200" cy="5030680"/>
          </a:xfrm>
        </p:spPr>
      </p:pic>
      <p:graphicFrame>
        <p:nvGraphicFramePr>
          <p:cNvPr id="5" name="Table 4"/>
          <p:cNvGraphicFramePr>
            <a:graphicFrameLocks noGrp="1"/>
          </p:cNvGraphicFramePr>
          <p:nvPr/>
        </p:nvGraphicFramePr>
        <p:xfrm>
          <a:off x="4953000" y="1447800"/>
          <a:ext cx="3810000" cy="3471161"/>
        </p:xfrm>
        <a:graphic>
          <a:graphicData uri="http://schemas.openxmlformats.org/drawingml/2006/table">
            <a:tbl>
              <a:tblPr firstRow="1" bandRow="1">
                <a:tableStyleId>{BC89EF96-8CEA-46FF-86C4-4CE0E7609802}</a:tableStyleId>
              </a:tblPr>
              <a:tblGrid>
                <a:gridCol w="1524000"/>
                <a:gridCol w="2286000"/>
              </a:tblGrid>
              <a:tr h="1679959">
                <a:tc>
                  <a:txBody>
                    <a:bodyPr/>
                    <a:lstStyle/>
                    <a:p>
                      <a:r>
                        <a:rPr lang="en-US" sz="1600" b="0" dirty="0" smtClean="0"/>
                        <a:t>Ingredients:</a:t>
                      </a:r>
                      <a:endParaRPr lang="en-US" sz="1600" b="0" dirty="0"/>
                    </a:p>
                  </a:txBody>
                  <a:tcPr/>
                </a:tc>
                <a:tc>
                  <a:txBody>
                    <a:bodyPr/>
                    <a:lstStyle/>
                    <a:p>
                      <a:pPr>
                        <a:buFont typeface="Arial" pitchFamily="34" charset="0"/>
                        <a:buChar char="•"/>
                      </a:pPr>
                      <a:r>
                        <a:rPr lang="en-US" sz="1600" b="0" dirty="0" smtClean="0"/>
                        <a:t>50ml Rye or Canadian whisky</a:t>
                      </a:r>
                    </a:p>
                    <a:p>
                      <a:pPr>
                        <a:buFont typeface="Arial" pitchFamily="34" charset="0"/>
                        <a:buChar char="•"/>
                      </a:pPr>
                      <a:r>
                        <a:rPr lang="en-US" sz="1600" b="0" dirty="0" smtClean="0"/>
                        <a:t>20ml Sweet red vermouth</a:t>
                      </a:r>
                    </a:p>
                    <a:p>
                      <a:pPr>
                        <a:buFont typeface="Arial" pitchFamily="34" charset="0"/>
                        <a:buChar char="•"/>
                      </a:pPr>
                      <a:r>
                        <a:rPr lang="en-US" sz="1600" b="0" dirty="0" smtClean="0"/>
                        <a:t>Dash Angostura bitters</a:t>
                      </a:r>
                    </a:p>
                    <a:p>
                      <a:pPr>
                        <a:buFont typeface="Arial" pitchFamily="34" charset="0"/>
                        <a:buChar char="•"/>
                      </a:pPr>
                      <a:r>
                        <a:rPr lang="en-US" sz="1600" b="0" dirty="0" smtClean="0"/>
                        <a:t>Maraschino cherry (Garnish)</a:t>
                      </a:r>
                    </a:p>
                  </a:txBody>
                  <a:tcPr/>
                </a:tc>
              </a:tr>
              <a:tr h="1672841">
                <a:tc>
                  <a:txBody>
                    <a:bodyPr/>
                    <a:lstStyle/>
                    <a:p>
                      <a:r>
                        <a:rPr lang="en-US" sz="1600" dirty="0" smtClean="0"/>
                        <a:t>Preparation:</a:t>
                      </a:r>
                      <a:endParaRPr lang="en-US" sz="1600" dirty="0"/>
                    </a:p>
                  </a:txBody>
                  <a:tcPr/>
                </a:tc>
                <a:tc>
                  <a:txBody>
                    <a:bodyPr/>
                    <a:lstStyle/>
                    <a:p>
                      <a:r>
                        <a:rPr lang="en-US" sz="1800" b="0" i="0" kern="1200" dirty="0" smtClean="0">
                          <a:solidFill>
                            <a:schemeClr val="tx1"/>
                          </a:solidFill>
                          <a:latin typeface="+mn-lt"/>
                          <a:ea typeface="+mn-ea"/>
                          <a:cs typeface="+mn-cs"/>
                        </a:rPr>
                        <a:t>Stirred over ice, strained into a chilled glass, garnished, and served straight up.</a:t>
                      </a:r>
                      <a:endParaRPr lang="en-US" dirty="0"/>
                    </a:p>
                  </a:txBody>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Angostura bitters</a:t>
            </a:r>
            <a:endParaRPr lang="en-US" dirty="0"/>
          </a:p>
        </p:txBody>
      </p:sp>
      <p:pic>
        <p:nvPicPr>
          <p:cNvPr id="4" name="Content Placeholder 3" descr="450px-Angostura_Bitter_Flasche.jpg"/>
          <p:cNvPicPr>
            <a:picLocks noGrp="1" noChangeAspect="1"/>
          </p:cNvPicPr>
          <p:nvPr>
            <p:ph idx="1"/>
          </p:nvPr>
        </p:nvPicPr>
        <p:blipFill>
          <a:blip r:embed="rId2" cstate="print"/>
          <a:stretch>
            <a:fillRect/>
          </a:stretch>
        </p:blipFill>
        <p:spPr>
          <a:xfrm>
            <a:off x="2819400" y="1676400"/>
            <a:ext cx="3581400" cy="47752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Rum</a:t>
            </a:r>
            <a:endParaRPr lang="en-US" dirty="0"/>
          </a:p>
        </p:txBody>
      </p:sp>
      <p:pic>
        <p:nvPicPr>
          <p:cNvPr id="4" name="Content Placeholder 3" descr="1239.jpg"/>
          <p:cNvPicPr>
            <a:picLocks noGrp="1" noChangeAspect="1"/>
          </p:cNvPicPr>
          <p:nvPr>
            <p:ph idx="1"/>
          </p:nvPr>
        </p:nvPicPr>
        <p:blipFill>
          <a:blip r:embed="rId2" cstate="print"/>
          <a:stretch>
            <a:fillRect/>
          </a:stretch>
        </p:blipFill>
        <p:spPr>
          <a:xfrm>
            <a:off x="6400800" y="1600200"/>
            <a:ext cx="1255410" cy="4525963"/>
          </a:xfrm>
        </p:spPr>
      </p:pic>
      <p:sp>
        <p:nvSpPr>
          <p:cNvPr id="5" name="TextBox 4"/>
          <p:cNvSpPr txBox="1"/>
          <p:nvPr/>
        </p:nvSpPr>
        <p:spPr>
          <a:xfrm>
            <a:off x="1143000" y="2286000"/>
            <a:ext cx="4800600" cy="1938992"/>
          </a:xfrm>
          <a:prstGeom prst="rect">
            <a:avLst/>
          </a:prstGeom>
          <a:noFill/>
        </p:spPr>
        <p:txBody>
          <a:bodyPr wrap="square" rtlCol="0">
            <a:spAutoFit/>
          </a:bodyPr>
          <a:lstStyle/>
          <a:p>
            <a:r>
              <a:rPr lang="en-US" sz="2400" dirty="0" smtClean="0"/>
              <a:t>Rum is a liquor made from sugarcane. It can be either light or dark in color. The most famous rum comes from Caribbean islands such as Cuba or Puerto Rico</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Tequila</a:t>
            </a:r>
            <a:endParaRPr lang="en-US" dirty="0"/>
          </a:p>
        </p:txBody>
      </p:sp>
      <p:pic>
        <p:nvPicPr>
          <p:cNvPr id="4" name="Content Placeholder 3" descr="1.jpg"/>
          <p:cNvPicPr>
            <a:picLocks noGrp="1" noChangeAspect="1"/>
          </p:cNvPicPr>
          <p:nvPr>
            <p:ph idx="1"/>
          </p:nvPr>
        </p:nvPicPr>
        <p:blipFill>
          <a:blip r:embed="rId2" cstate="print"/>
          <a:stretch>
            <a:fillRect/>
          </a:stretch>
        </p:blipFill>
        <p:spPr>
          <a:xfrm>
            <a:off x="5562600" y="1447800"/>
            <a:ext cx="3143250" cy="4191000"/>
          </a:xfrm>
        </p:spPr>
      </p:pic>
      <p:sp>
        <p:nvSpPr>
          <p:cNvPr id="5" name="TextBox 4"/>
          <p:cNvSpPr txBox="1"/>
          <p:nvPr/>
        </p:nvSpPr>
        <p:spPr>
          <a:xfrm>
            <a:off x="457200" y="1295400"/>
            <a:ext cx="4876800" cy="1200329"/>
          </a:xfrm>
          <a:prstGeom prst="rect">
            <a:avLst/>
          </a:prstGeom>
          <a:noFill/>
        </p:spPr>
        <p:txBody>
          <a:bodyPr wrap="square" rtlCol="0">
            <a:spAutoFit/>
          </a:bodyPr>
          <a:lstStyle/>
          <a:p>
            <a:r>
              <a:rPr lang="en-US" sz="2400" dirty="0" smtClean="0"/>
              <a:t>Tequila is a harsh tasting liquor made from the Blue Agave plant. All of the world’s Tequila comes from Mexico.</a:t>
            </a:r>
            <a:endParaRPr lang="en-US" sz="2400" dirty="0"/>
          </a:p>
        </p:txBody>
      </p:sp>
      <p:pic>
        <p:nvPicPr>
          <p:cNvPr id="6" name="Picture 5" descr="Agave_tequilana0.jpg"/>
          <p:cNvPicPr>
            <a:picLocks noChangeAspect="1"/>
          </p:cNvPicPr>
          <p:nvPr/>
        </p:nvPicPr>
        <p:blipFill>
          <a:blip r:embed="rId3" cstate="print"/>
          <a:stretch>
            <a:fillRect/>
          </a:stretch>
        </p:blipFill>
        <p:spPr>
          <a:xfrm>
            <a:off x="1066800" y="3124200"/>
            <a:ext cx="3759200" cy="28194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Triple Sec</a:t>
            </a:r>
            <a:endParaRPr lang="en-US" dirty="0"/>
          </a:p>
        </p:txBody>
      </p:sp>
      <p:pic>
        <p:nvPicPr>
          <p:cNvPr id="4" name="Content Placeholder 3" descr="cointreautriplesec.jpg"/>
          <p:cNvPicPr>
            <a:picLocks noGrp="1" noChangeAspect="1"/>
          </p:cNvPicPr>
          <p:nvPr>
            <p:ph idx="1"/>
          </p:nvPr>
        </p:nvPicPr>
        <p:blipFill>
          <a:blip r:embed="rId2" cstate="print"/>
          <a:stretch>
            <a:fillRect/>
          </a:stretch>
        </p:blipFill>
        <p:spPr>
          <a:xfrm>
            <a:off x="5715000" y="1600200"/>
            <a:ext cx="2753229" cy="4525963"/>
          </a:xfrm>
        </p:spPr>
      </p:pic>
      <p:sp>
        <p:nvSpPr>
          <p:cNvPr id="5" name="TextBox 4"/>
          <p:cNvSpPr txBox="1"/>
          <p:nvPr/>
        </p:nvSpPr>
        <p:spPr>
          <a:xfrm>
            <a:off x="762000" y="2057400"/>
            <a:ext cx="4800600" cy="1938992"/>
          </a:xfrm>
          <a:prstGeom prst="rect">
            <a:avLst/>
          </a:prstGeom>
          <a:noFill/>
        </p:spPr>
        <p:txBody>
          <a:bodyPr wrap="square" rtlCol="0">
            <a:spAutoFit/>
          </a:bodyPr>
          <a:lstStyle/>
          <a:p>
            <a:r>
              <a:rPr lang="en-US" sz="2400" dirty="0" smtClean="0"/>
              <a:t>Triple sec is a sweet tasting liquor made from orange peels. There are many different brands of Triple sec, but </a:t>
            </a:r>
            <a:r>
              <a:rPr lang="en-US" sz="2400" dirty="0" err="1" smtClean="0"/>
              <a:t>Cointreau</a:t>
            </a:r>
            <a:r>
              <a:rPr lang="en-US" sz="2400" dirty="0" smtClean="0"/>
              <a:t>, the most famous kind, comes from France.</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Margarita</a:t>
            </a:r>
            <a:endParaRPr lang="en-US" dirty="0"/>
          </a:p>
        </p:txBody>
      </p:sp>
      <p:pic>
        <p:nvPicPr>
          <p:cNvPr id="4" name="Content Placeholder 3" descr="margarita.jpg"/>
          <p:cNvPicPr>
            <a:picLocks noGrp="1" noChangeAspect="1"/>
          </p:cNvPicPr>
          <p:nvPr>
            <p:ph idx="1"/>
          </p:nvPr>
        </p:nvPicPr>
        <p:blipFill>
          <a:blip r:embed="rId2" cstate="print"/>
          <a:stretch>
            <a:fillRect/>
          </a:stretch>
        </p:blipFill>
        <p:spPr>
          <a:xfrm>
            <a:off x="5257800" y="1600200"/>
            <a:ext cx="3380150" cy="4525963"/>
          </a:xfrm>
        </p:spPr>
      </p:pic>
      <p:graphicFrame>
        <p:nvGraphicFramePr>
          <p:cNvPr id="5" name="Table 4"/>
          <p:cNvGraphicFramePr>
            <a:graphicFrameLocks noGrp="1"/>
          </p:cNvGraphicFramePr>
          <p:nvPr/>
        </p:nvGraphicFramePr>
        <p:xfrm>
          <a:off x="304800" y="1600200"/>
          <a:ext cx="4724400" cy="4023360"/>
        </p:xfrm>
        <a:graphic>
          <a:graphicData uri="http://schemas.openxmlformats.org/drawingml/2006/table">
            <a:tbl>
              <a:tblPr firstRow="1" bandRow="1">
                <a:tableStyleId>{69CF1AB2-1976-4502-BF36-3FF5EA218861}</a:tableStyleId>
              </a:tblPr>
              <a:tblGrid>
                <a:gridCol w="1524000"/>
                <a:gridCol w="3200400"/>
              </a:tblGrid>
              <a:tr h="723900">
                <a:tc>
                  <a:txBody>
                    <a:bodyPr/>
                    <a:lstStyle/>
                    <a:p>
                      <a:r>
                        <a:rPr lang="en-US" b="0" dirty="0" smtClean="0"/>
                        <a:t>Ingredients: </a:t>
                      </a:r>
                      <a:endParaRPr lang="en-US" b="0" dirty="0"/>
                    </a:p>
                  </a:txBody>
                  <a:tcPr/>
                </a:tc>
                <a:tc>
                  <a:txBody>
                    <a:bodyPr/>
                    <a:lstStyle/>
                    <a:p>
                      <a:pPr>
                        <a:buFont typeface="Arial" pitchFamily="34" charset="0"/>
                        <a:buChar char="•"/>
                      </a:pPr>
                      <a:r>
                        <a:rPr lang="en-US" b="0" dirty="0" smtClean="0"/>
                        <a:t>35 ml (seven parts) tequila</a:t>
                      </a:r>
                    </a:p>
                    <a:p>
                      <a:pPr>
                        <a:buFont typeface="Arial" pitchFamily="34" charset="0"/>
                        <a:buChar char="•"/>
                      </a:pPr>
                      <a:r>
                        <a:rPr lang="en-US" b="0" dirty="0" smtClean="0"/>
                        <a:t>20 ml (four parts) </a:t>
                      </a:r>
                      <a:r>
                        <a:rPr lang="en-US" b="0" dirty="0" err="1" smtClean="0"/>
                        <a:t>Cointreau</a:t>
                      </a:r>
                      <a:r>
                        <a:rPr lang="en-US" b="0" dirty="0" smtClean="0"/>
                        <a:t> </a:t>
                      </a:r>
                      <a:r>
                        <a:rPr lang="en-US" b="0" dirty="0" err="1" smtClean="0"/>
                        <a:t>orTriple</a:t>
                      </a:r>
                      <a:r>
                        <a:rPr lang="en-US" b="0" dirty="0" smtClean="0"/>
                        <a:t> Sec</a:t>
                      </a:r>
                    </a:p>
                    <a:p>
                      <a:pPr>
                        <a:buFont typeface="Arial" pitchFamily="34" charset="0"/>
                        <a:buChar char="•"/>
                      </a:pPr>
                      <a:r>
                        <a:rPr lang="en-US" b="0" dirty="0" smtClean="0"/>
                        <a:t>15 ml (three parts) lemon or limejuice</a:t>
                      </a:r>
                    </a:p>
                    <a:p>
                      <a:endParaRPr lang="en-US" b="0" dirty="0"/>
                    </a:p>
                  </a:txBody>
                  <a:tcPr/>
                </a:tc>
              </a:tr>
              <a:tr h="723900">
                <a:tc>
                  <a:txBody>
                    <a:bodyPr/>
                    <a:lstStyle/>
                    <a:p>
                      <a:r>
                        <a:rPr lang="en-US" dirty="0" smtClean="0"/>
                        <a:t>Preparation:</a:t>
                      </a:r>
                      <a:endParaRPr lang="en-US" dirty="0"/>
                    </a:p>
                  </a:txBody>
                  <a:tcPr/>
                </a:tc>
                <a:tc>
                  <a:txBody>
                    <a:bodyPr/>
                    <a:lstStyle/>
                    <a:p>
                      <a:r>
                        <a:rPr lang="en-US" sz="1800" b="0" i="0" kern="1200" dirty="0" smtClean="0">
                          <a:solidFill>
                            <a:schemeClr val="dk1"/>
                          </a:solidFill>
                          <a:latin typeface="+mn-lt"/>
                          <a:ea typeface="+mn-ea"/>
                          <a:cs typeface="+mn-cs"/>
                        </a:rPr>
                        <a:t>Rub the rim of the glass with the lime slice to make the salt stick to it. Shake the other ingredients with ice, then carefully pour into the glass (taking care not to dislodge any salt). Garnish and serve over ice.</a:t>
                      </a:r>
                      <a:endParaRPr lang="en-US" dirty="0"/>
                    </a:p>
                  </a:txBody>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Cosmopolitan</a:t>
            </a:r>
            <a:endParaRPr lang="en-US" dirty="0"/>
          </a:p>
        </p:txBody>
      </p:sp>
      <p:pic>
        <p:nvPicPr>
          <p:cNvPr id="4" name="Content Placeholder 3" descr="134.jpg"/>
          <p:cNvPicPr>
            <a:picLocks noGrp="1" noChangeAspect="1"/>
          </p:cNvPicPr>
          <p:nvPr>
            <p:ph idx="1"/>
          </p:nvPr>
        </p:nvPicPr>
        <p:blipFill>
          <a:blip r:embed="rId2" cstate="print"/>
          <a:stretch>
            <a:fillRect/>
          </a:stretch>
        </p:blipFill>
        <p:spPr>
          <a:xfrm>
            <a:off x="5257800" y="1600200"/>
            <a:ext cx="3238500" cy="4425950"/>
          </a:xfrm>
        </p:spPr>
      </p:pic>
      <p:graphicFrame>
        <p:nvGraphicFramePr>
          <p:cNvPr id="6" name="Table 5"/>
          <p:cNvGraphicFramePr>
            <a:graphicFrameLocks noGrp="1"/>
          </p:cNvGraphicFramePr>
          <p:nvPr/>
        </p:nvGraphicFramePr>
        <p:xfrm>
          <a:off x="609600" y="1600200"/>
          <a:ext cx="4343400" cy="4419600"/>
        </p:xfrm>
        <a:graphic>
          <a:graphicData uri="http://schemas.openxmlformats.org/drawingml/2006/table">
            <a:tbl>
              <a:tblPr firstRow="1" bandRow="1">
                <a:tableStyleId>{69CF1AB2-1976-4502-BF36-3FF5EA218861}</a:tableStyleId>
              </a:tblPr>
              <a:tblGrid>
                <a:gridCol w="1447800"/>
                <a:gridCol w="2895600"/>
              </a:tblGrid>
              <a:tr h="1981200">
                <a:tc>
                  <a:txBody>
                    <a:bodyPr/>
                    <a:lstStyle/>
                    <a:p>
                      <a:r>
                        <a:rPr lang="en-US" sz="2000" b="0" dirty="0" smtClean="0"/>
                        <a:t>Ingredients:</a:t>
                      </a:r>
                      <a:endParaRPr lang="en-US" sz="2000" b="0" dirty="0"/>
                    </a:p>
                  </a:txBody>
                  <a:tcPr/>
                </a:tc>
                <a:tc>
                  <a:txBody>
                    <a:bodyPr/>
                    <a:lstStyle/>
                    <a:p>
                      <a:pPr>
                        <a:buFont typeface="Arial" pitchFamily="34" charset="0"/>
                        <a:buChar char="•"/>
                      </a:pPr>
                      <a:r>
                        <a:rPr lang="fr-FR" sz="2000" b="0" dirty="0" smtClean="0"/>
                        <a:t>40 ml Vodka Citron</a:t>
                      </a:r>
                    </a:p>
                    <a:p>
                      <a:pPr>
                        <a:buFont typeface="Arial" pitchFamily="34" charset="0"/>
                        <a:buChar char="•"/>
                      </a:pPr>
                      <a:r>
                        <a:rPr lang="fr-FR" sz="2000" b="0" dirty="0" smtClean="0"/>
                        <a:t>15 ml </a:t>
                      </a:r>
                      <a:r>
                        <a:rPr lang="fr-FR" sz="2000" b="0" dirty="0" err="1" smtClean="0"/>
                        <a:t>Cointreau</a:t>
                      </a:r>
                      <a:endParaRPr lang="fr-FR" sz="2000" b="0" dirty="0" smtClean="0"/>
                    </a:p>
                    <a:p>
                      <a:pPr>
                        <a:buFont typeface="Arial" pitchFamily="34" charset="0"/>
                        <a:buChar char="•"/>
                      </a:pPr>
                      <a:r>
                        <a:rPr lang="fr-FR" sz="2000" b="0" dirty="0" smtClean="0"/>
                        <a:t>15 ml </a:t>
                      </a:r>
                      <a:r>
                        <a:rPr lang="fr-FR" sz="2000" b="0" dirty="0" err="1" smtClean="0"/>
                        <a:t>Fresh</a:t>
                      </a:r>
                      <a:r>
                        <a:rPr lang="fr-FR" sz="2000" b="0" dirty="0" smtClean="0"/>
                        <a:t> lime </a:t>
                      </a:r>
                      <a:r>
                        <a:rPr lang="fr-FR" sz="2000" b="0" dirty="0" err="1" smtClean="0"/>
                        <a:t>juice</a:t>
                      </a:r>
                      <a:endParaRPr lang="fr-FR" sz="2000" b="0" dirty="0" smtClean="0"/>
                    </a:p>
                    <a:p>
                      <a:pPr>
                        <a:buFont typeface="Arial" pitchFamily="34" charset="0"/>
                        <a:buChar char="•"/>
                      </a:pPr>
                      <a:r>
                        <a:rPr lang="fr-FR" sz="2000" b="0" dirty="0" smtClean="0"/>
                        <a:t>30 ml Cranberry </a:t>
                      </a:r>
                      <a:r>
                        <a:rPr lang="fr-FR" sz="2000" b="0" dirty="0" err="1" smtClean="0"/>
                        <a:t>juice</a:t>
                      </a:r>
                      <a:endParaRPr lang="fr-FR" sz="2000" b="0" dirty="0" smtClean="0"/>
                    </a:p>
                  </a:txBody>
                  <a:tcPr/>
                </a:tc>
              </a:tr>
              <a:tr h="2438400">
                <a:tc>
                  <a:txBody>
                    <a:bodyPr/>
                    <a:lstStyle/>
                    <a:p>
                      <a:r>
                        <a:rPr lang="en-US" sz="2000" dirty="0" smtClean="0"/>
                        <a:t>Procedure:</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Add all ingredients into cocktail shaker filled with ice. Shake well and double strain into large cocktail glass. Garnish with lime wheel.</a:t>
                      </a:r>
                      <a:endParaRPr lang="en-US" sz="2000" dirty="0"/>
                    </a:p>
                  </a:txBody>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would you like to drink?</a:t>
            </a:r>
            <a:endParaRPr lang="en-US" dirty="0"/>
          </a:p>
        </p:txBody>
      </p:sp>
      <p:sp>
        <p:nvSpPr>
          <p:cNvPr id="3" name="Content Placeholder 2"/>
          <p:cNvSpPr>
            <a:spLocks noGrp="1"/>
          </p:cNvSpPr>
          <p:nvPr>
            <p:ph idx="1"/>
          </p:nvPr>
        </p:nvSpPr>
        <p:spPr/>
        <p:txBody>
          <a:bodyPr/>
          <a:lstStyle/>
          <a:p>
            <a:r>
              <a:rPr lang="en-US" dirty="0" smtClean="0"/>
              <a:t>What is your favorite kind of drink? What would you most like to try?</a:t>
            </a:r>
          </a:p>
          <a:p>
            <a:r>
              <a:rPr lang="en-US" dirty="0" smtClean="0"/>
              <a:t>When you drink, do you go to a bar, a restaurant, or someone’s home?</a:t>
            </a:r>
          </a:p>
          <a:p>
            <a:r>
              <a:rPr lang="en-US" dirty="0" smtClean="0"/>
              <a:t>How are Western drinks different from Chinese?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cocktail?</a:t>
            </a:r>
            <a:endParaRPr lang="en-US" dirty="0"/>
          </a:p>
        </p:txBody>
      </p:sp>
      <p:sp>
        <p:nvSpPr>
          <p:cNvPr id="3" name="Content Placeholder 2"/>
          <p:cNvSpPr>
            <a:spLocks noGrp="1"/>
          </p:cNvSpPr>
          <p:nvPr>
            <p:ph idx="1"/>
          </p:nvPr>
        </p:nvSpPr>
        <p:spPr/>
        <p:txBody>
          <a:bodyPr/>
          <a:lstStyle/>
          <a:p>
            <a:pPr>
              <a:buNone/>
            </a:pPr>
            <a:r>
              <a:rPr lang="en-US" sz="3600" dirty="0" smtClean="0"/>
              <a:t>cocktail (plural cocktails)</a:t>
            </a:r>
          </a:p>
          <a:p>
            <a:pPr lvl="1">
              <a:buNone/>
            </a:pPr>
            <a:r>
              <a:rPr lang="en-US" sz="3600" b="1" dirty="0" smtClean="0"/>
              <a:t>Noun </a:t>
            </a:r>
            <a:r>
              <a:rPr lang="en-US" sz="3600" dirty="0" smtClean="0"/>
              <a:t>- A mixed alcoholic beverage</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Famous Drinkers</a:t>
            </a:r>
            <a:endParaRPr lang="en-US" dirty="0"/>
          </a:p>
        </p:txBody>
      </p:sp>
      <p:pic>
        <p:nvPicPr>
          <p:cNvPr id="4" name="Content Placeholder 3" descr="james-bond.jpg"/>
          <p:cNvPicPr>
            <a:picLocks noGrp="1" noChangeAspect="1"/>
          </p:cNvPicPr>
          <p:nvPr>
            <p:ph idx="1"/>
          </p:nvPr>
        </p:nvPicPr>
        <p:blipFill>
          <a:blip r:embed="rId2" cstate="print"/>
          <a:stretch>
            <a:fillRect/>
          </a:stretch>
        </p:blipFill>
        <p:spPr>
          <a:xfrm>
            <a:off x="1752600" y="1524000"/>
            <a:ext cx="5791200" cy="465709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Ulysses S. Grant (1822-1885)</a:t>
            </a:r>
            <a:endParaRPr lang="en-US" dirty="0"/>
          </a:p>
        </p:txBody>
      </p:sp>
      <p:pic>
        <p:nvPicPr>
          <p:cNvPr id="4" name="Content Placeholder 3" descr="450px-Ulysses_Grant_1870-1880.jpg"/>
          <p:cNvPicPr>
            <a:picLocks noGrp="1" noChangeAspect="1"/>
          </p:cNvPicPr>
          <p:nvPr>
            <p:ph idx="1"/>
          </p:nvPr>
        </p:nvPicPr>
        <p:blipFill>
          <a:blip r:embed="rId2" cstate="print"/>
          <a:stretch>
            <a:fillRect/>
          </a:stretch>
        </p:blipFill>
        <p:spPr>
          <a:xfrm>
            <a:off x="2819400" y="1524000"/>
            <a:ext cx="3810000" cy="5079995"/>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Ernest Hemingway (1899-1961)</a:t>
            </a:r>
            <a:endParaRPr lang="en-US" dirty="0"/>
          </a:p>
        </p:txBody>
      </p:sp>
      <p:pic>
        <p:nvPicPr>
          <p:cNvPr id="4" name="Content Placeholder 3" descr="ErnestHemingway.jpg"/>
          <p:cNvPicPr>
            <a:picLocks noGrp="1" noChangeAspect="1"/>
          </p:cNvPicPr>
          <p:nvPr>
            <p:ph idx="1"/>
          </p:nvPr>
        </p:nvPicPr>
        <p:blipFill>
          <a:blip r:embed="rId2" cstate="print"/>
          <a:stretch>
            <a:fillRect/>
          </a:stretch>
        </p:blipFill>
        <p:spPr>
          <a:xfrm>
            <a:off x="2743200" y="1371600"/>
            <a:ext cx="3886200" cy="5145865"/>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Mad Men</a:t>
            </a:r>
            <a:endParaRPr lang="en-US" dirty="0"/>
          </a:p>
        </p:txBody>
      </p:sp>
      <p:pic>
        <p:nvPicPr>
          <p:cNvPr id="4" name="Content Placeholder 3" descr="Mad-Men-03.jpg"/>
          <p:cNvPicPr>
            <a:picLocks noGrp="1" noChangeAspect="1"/>
          </p:cNvPicPr>
          <p:nvPr>
            <p:ph idx="1"/>
          </p:nvPr>
        </p:nvPicPr>
        <p:blipFill>
          <a:blip r:embed="rId2" cstate="print"/>
          <a:stretch>
            <a:fillRect/>
          </a:stretch>
        </p:blipFill>
        <p:spPr>
          <a:xfrm>
            <a:off x="1600200" y="1371600"/>
            <a:ext cx="6553200" cy="524256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v_mad_men03.jpg"/>
          <p:cNvPicPr>
            <a:picLocks noGrp="1" noChangeAspect="1"/>
          </p:cNvPicPr>
          <p:nvPr>
            <p:ph idx="1"/>
          </p:nvPr>
        </p:nvPicPr>
        <p:blipFill>
          <a:blip r:embed="rId2" cstate="print"/>
          <a:stretch>
            <a:fillRect/>
          </a:stretch>
        </p:blipFill>
        <p:spPr>
          <a:xfrm>
            <a:off x="1066800" y="304800"/>
            <a:ext cx="7543800" cy="603504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terling's-gold.jpg"/>
          <p:cNvPicPr>
            <a:picLocks noGrp="1" noChangeAspect="1"/>
          </p:cNvPicPr>
          <p:nvPr>
            <p:ph idx="1"/>
          </p:nvPr>
        </p:nvPicPr>
        <p:blipFill>
          <a:blip r:embed="rId2" cstate="print"/>
          <a:stretch>
            <a:fillRect/>
          </a:stretch>
        </p:blipFill>
        <p:spPr>
          <a:xfrm>
            <a:off x="914400" y="533400"/>
            <a:ext cx="7620000" cy="57150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Bond - 007</a:t>
            </a:r>
            <a:endParaRPr lang="en-US" dirty="0"/>
          </a:p>
        </p:txBody>
      </p:sp>
      <p:pic>
        <p:nvPicPr>
          <p:cNvPr id="4" name="Content Placeholder 3" descr="Dr._No_-_Bond,_James_Bond.png"/>
          <p:cNvPicPr>
            <a:picLocks noGrp="1" noChangeAspect="1"/>
          </p:cNvPicPr>
          <p:nvPr>
            <p:ph idx="1"/>
          </p:nvPr>
        </p:nvPicPr>
        <p:blipFill>
          <a:blip r:embed="rId2" cstate="print"/>
          <a:stretch>
            <a:fillRect/>
          </a:stretch>
        </p:blipFill>
        <p:spPr>
          <a:xfrm>
            <a:off x="790974" y="1600200"/>
            <a:ext cx="7562052" cy="4525963"/>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k240123_James Bond - Sean Connery w Walther PPK _and_ vodk.jpg"/>
          <p:cNvPicPr>
            <a:picLocks noGrp="1" noChangeAspect="1"/>
          </p:cNvPicPr>
          <p:nvPr>
            <p:ph idx="1"/>
          </p:nvPr>
        </p:nvPicPr>
        <p:blipFill>
          <a:blip r:embed="rId2" cstate="print"/>
          <a:stretch>
            <a:fillRect/>
          </a:stretch>
        </p:blipFill>
        <p:spPr>
          <a:xfrm>
            <a:off x="2286000" y="304800"/>
            <a:ext cx="4267200" cy="6316801"/>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artini-James-Bonds-favorite-drink.jpg"/>
          <p:cNvPicPr>
            <a:picLocks noGrp="1" noChangeAspect="1"/>
          </p:cNvPicPr>
          <p:nvPr>
            <p:ph idx="1"/>
          </p:nvPr>
        </p:nvPicPr>
        <p:blipFill>
          <a:blip r:embed="rId2" cstate="print"/>
          <a:stretch>
            <a:fillRect/>
          </a:stretch>
        </p:blipFill>
        <p:spPr>
          <a:xfrm>
            <a:off x="2438400" y="304800"/>
            <a:ext cx="4038600" cy="615021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bond-with-martini.jpg"/>
          <p:cNvPicPr>
            <a:picLocks noGrp="1" noChangeAspect="1"/>
          </p:cNvPicPr>
          <p:nvPr>
            <p:ph idx="1"/>
          </p:nvPr>
        </p:nvPicPr>
        <p:blipFill>
          <a:blip r:embed="rId2" cstate="print"/>
          <a:stretch>
            <a:fillRect/>
          </a:stretch>
        </p:blipFill>
        <p:spPr>
          <a:xfrm>
            <a:off x="2286000" y="457200"/>
            <a:ext cx="4267200" cy="5915541"/>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Liquor</a:t>
            </a:r>
            <a:endParaRPr lang="en-US" dirty="0"/>
          </a:p>
        </p:txBody>
      </p:sp>
      <p:sp>
        <p:nvSpPr>
          <p:cNvPr id="3" name="Content Placeholder 2"/>
          <p:cNvSpPr>
            <a:spLocks noGrp="1"/>
          </p:cNvSpPr>
          <p:nvPr>
            <p:ph idx="1"/>
          </p:nvPr>
        </p:nvSpPr>
        <p:spPr/>
        <p:txBody>
          <a:bodyPr/>
          <a:lstStyle/>
          <a:p>
            <a:r>
              <a:rPr lang="en-US" dirty="0" smtClean="0"/>
              <a:t>There are many different types of ingredients that go into cocktails. Most of these ingredients are alcoholic beverages or “Liquor.”</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Famous Drinkers</a:t>
            </a:r>
            <a:endParaRPr lang="en-US" dirty="0"/>
          </a:p>
        </p:txBody>
      </p:sp>
      <p:sp>
        <p:nvSpPr>
          <p:cNvPr id="3" name="Content Placeholder 2"/>
          <p:cNvSpPr>
            <a:spLocks noGrp="1"/>
          </p:cNvSpPr>
          <p:nvPr>
            <p:ph idx="1"/>
          </p:nvPr>
        </p:nvSpPr>
        <p:spPr/>
        <p:txBody>
          <a:bodyPr/>
          <a:lstStyle/>
          <a:p>
            <a:r>
              <a:rPr lang="en-US" dirty="0" smtClean="0"/>
              <a:t>Who are some famous drinkers from Chinese culture?</a:t>
            </a:r>
          </a:p>
          <a:p>
            <a:r>
              <a:rPr lang="en-US" dirty="0" smtClean="0"/>
              <a:t>How is drinking treated in Chinese stories and movies?</a:t>
            </a:r>
          </a:p>
          <a:p>
            <a:r>
              <a:rPr lang="en-US" dirty="0" smtClean="0"/>
              <a:t>What is the most you have ever seen someone drink?</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Alcoholism</a:t>
            </a:r>
            <a:endParaRPr lang="en-US" dirty="0"/>
          </a:p>
        </p:txBody>
      </p:sp>
      <p:pic>
        <p:nvPicPr>
          <p:cNvPr id="4" name="Content Placeholder 3" descr="alcoholic.jpg"/>
          <p:cNvPicPr>
            <a:picLocks noGrp="1" noChangeAspect="1"/>
          </p:cNvPicPr>
          <p:nvPr>
            <p:ph idx="1"/>
          </p:nvPr>
        </p:nvPicPr>
        <p:blipFill>
          <a:blip r:embed="rId2" cstate="print"/>
          <a:stretch>
            <a:fillRect/>
          </a:stretch>
        </p:blipFill>
        <p:spPr>
          <a:xfrm>
            <a:off x="2438400" y="1600200"/>
            <a:ext cx="4495800" cy="4886739"/>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Prohibition (1920-1933)</a:t>
            </a:r>
            <a:endParaRPr lang="en-US" dirty="0"/>
          </a:p>
        </p:txBody>
      </p:sp>
      <p:pic>
        <p:nvPicPr>
          <p:cNvPr id="4" name="Content Placeholder 3" descr="Detroit_police_prohibition.jpg"/>
          <p:cNvPicPr>
            <a:picLocks noGrp="1" noChangeAspect="1"/>
          </p:cNvPicPr>
          <p:nvPr>
            <p:ph idx="1"/>
          </p:nvPr>
        </p:nvPicPr>
        <p:blipFill>
          <a:blip r:embed="rId2" cstate="print"/>
          <a:stretch>
            <a:fillRect/>
          </a:stretch>
        </p:blipFill>
        <p:spPr>
          <a:xfrm>
            <a:off x="1874895" y="1600200"/>
            <a:ext cx="5394209" cy="4525963"/>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a:t>
            </a:r>
            <a:r>
              <a:rPr lang="en-US" dirty="0" err="1" smtClean="0"/>
              <a:t>Loko</a:t>
            </a:r>
            <a:endParaRPr lang="en-US" dirty="0"/>
          </a:p>
        </p:txBody>
      </p:sp>
      <p:pic>
        <p:nvPicPr>
          <p:cNvPr id="4" name="Content Placeholder 3" descr="Fourlokoproducts.jpg"/>
          <p:cNvPicPr>
            <a:picLocks noGrp="1" noChangeAspect="1"/>
          </p:cNvPicPr>
          <p:nvPr>
            <p:ph idx="1"/>
          </p:nvPr>
        </p:nvPicPr>
        <p:blipFill>
          <a:blip r:embed="rId2" cstate="print"/>
          <a:stretch>
            <a:fillRect/>
          </a:stretch>
        </p:blipFill>
        <p:spPr>
          <a:xfrm>
            <a:off x="2700787" y="1600200"/>
            <a:ext cx="3742425" cy="4525963"/>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think?</a:t>
            </a:r>
            <a:endParaRPr lang="en-US" dirty="0"/>
          </a:p>
        </p:txBody>
      </p:sp>
      <p:sp>
        <p:nvSpPr>
          <p:cNvPr id="3" name="Content Placeholder 2"/>
          <p:cNvSpPr>
            <a:spLocks noGrp="1"/>
          </p:cNvSpPr>
          <p:nvPr>
            <p:ph idx="1"/>
          </p:nvPr>
        </p:nvSpPr>
        <p:spPr/>
        <p:txBody>
          <a:bodyPr/>
          <a:lstStyle/>
          <a:p>
            <a:r>
              <a:rPr lang="en-US" dirty="0" smtClean="0"/>
              <a:t>Should governments decide what kinds of things people should and should not drink?</a:t>
            </a:r>
          </a:p>
          <a:p>
            <a:r>
              <a:rPr lang="en-US" dirty="0" smtClean="0"/>
              <a:t>What do you think of countries where alcohol is illegal?</a:t>
            </a:r>
          </a:p>
          <a:p>
            <a:r>
              <a:rPr lang="en-US" dirty="0" smtClean="0"/>
              <a:t>What do you think of people who drink too much?</a:t>
            </a:r>
          </a:p>
          <a:p>
            <a:r>
              <a:rPr lang="en-US" dirty="0" smtClean="0"/>
              <a:t>What is the strangest thing you have ever seen someone do after drinking?</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Gin</a:t>
            </a:r>
            <a:endParaRPr lang="en-US" dirty="0"/>
          </a:p>
        </p:txBody>
      </p:sp>
      <p:pic>
        <p:nvPicPr>
          <p:cNvPr id="4" name="Content Placeholder 3" descr="1680.jpg"/>
          <p:cNvPicPr>
            <a:picLocks noGrp="1" noChangeAspect="1"/>
          </p:cNvPicPr>
          <p:nvPr>
            <p:ph idx="1"/>
          </p:nvPr>
        </p:nvPicPr>
        <p:blipFill>
          <a:blip r:embed="rId2" cstate="print"/>
          <a:stretch>
            <a:fillRect/>
          </a:stretch>
        </p:blipFill>
        <p:spPr>
          <a:xfrm>
            <a:off x="6096000" y="1600200"/>
            <a:ext cx="1863632" cy="4525963"/>
          </a:xfrm>
        </p:spPr>
      </p:pic>
      <p:sp>
        <p:nvSpPr>
          <p:cNvPr id="6" name="TextBox 5"/>
          <p:cNvSpPr txBox="1"/>
          <p:nvPr/>
        </p:nvSpPr>
        <p:spPr>
          <a:xfrm>
            <a:off x="1219200" y="1752600"/>
            <a:ext cx="4495800" cy="2554545"/>
          </a:xfrm>
          <a:prstGeom prst="rect">
            <a:avLst/>
          </a:prstGeom>
          <a:noFill/>
        </p:spPr>
        <p:txBody>
          <a:bodyPr wrap="square" rtlCol="0">
            <a:spAutoFit/>
          </a:bodyPr>
          <a:lstStyle/>
          <a:p>
            <a:r>
              <a:rPr lang="en-US" sz="3200" dirty="0" smtClean="0"/>
              <a:t>Gin is made from various  types of grains and is flavored with Juniper berries. The most famous gin comes from England.</a:t>
            </a:r>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Vermouth</a:t>
            </a:r>
            <a:endParaRPr lang="en-US" dirty="0"/>
          </a:p>
        </p:txBody>
      </p:sp>
      <p:sp>
        <p:nvSpPr>
          <p:cNvPr id="3" name="Content Placeholder 2"/>
          <p:cNvSpPr>
            <a:spLocks noGrp="1"/>
          </p:cNvSpPr>
          <p:nvPr>
            <p:ph idx="1"/>
          </p:nvPr>
        </p:nvSpPr>
        <p:spPr>
          <a:xfrm>
            <a:off x="914400" y="1600200"/>
            <a:ext cx="4495800" cy="4571999"/>
          </a:xfrm>
        </p:spPr>
        <p:txBody>
          <a:bodyPr>
            <a:normAutofit/>
          </a:bodyPr>
          <a:lstStyle/>
          <a:p>
            <a:pPr>
              <a:buNone/>
            </a:pPr>
            <a:r>
              <a:rPr lang="en-US" dirty="0" smtClean="0"/>
              <a:t>	Vermouth is a strong wine made from grapes and flavored with different herbs. The most famous vermouth comes from Italy and France.</a:t>
            </a:r>
            <a:endParaRPr lang="en-US" dirty="0"/>
          </a:p>
        </p:txBody>
      </p:sp>
      <p:pic>
        <p:nvPicPr>
          <p:cNvPr id="4" name="Picture 3" descr="Vermouth_ExtraDry_750ml.jpg"/>
          <p:cNvPicPr>
            <a:picLocks noChangeAspect="1"/>
          </p:cNvPicPr>
          <p:nvPr/>
        </p:nvPicPr>
        <p:blipFill>
          <a:blip r:embed="rId2" cstate="print"/>
          <a:stretch>
            <a:fillRect/>
          </a:stretch>
        </p:blipFill>
        <p:spPr>
          <a:xfrm>
            <a:off x="6248400" y="1447800"/>
            <a:ext cx="1637619" cy="4800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Vodka</a:t>
            </a:r>
            <a:endParaRPr lang="en-US" dirty="0"/>
          </a:p>
        </p:txBody>
      </p:sp>
      <p:sp>
        <p:nvSpPr>
          <p:cNvPr id="3" name="Content Placeholder 2"/>
          <p:cNvSpPr>
            <a:spLocks noGrp="1"/>
          </p:cNvSpPr>
          <p:nvPr>
            <p:ph idx="1"/>
          </p:nvPr>
        </p:nvSpPr>
        <p:spPr>
          <a:xfrm>
            <a:off x="457200" y="1600201"/>
            <a:ext cx="4419600" cy="4038600"/>
          </a:xfrm>
        </p:spPr>
        <p:txBody>
          <a:bodyPr/>
          <a:lstStyle/>
          <a:p>
            <a:pPr>
              <a:buNone/>
            </a:pPr>
            <a:r>
              <a:rPr lang="en-US" dirty="0" smtClean="0"/>
              <a:t>	Vodka is a strong, clear liquor. It is usually made from grain, but it can also be made from potatoes. The most famous vodka comes from Russia.</a:t>
            </a:r>
            <a:endParaRPr lang="en-US" dirty="0"/>
          </a:p>
        </p:txBody>
      </p:sp>
      <p:pic>
        <p:nvPicPr>
          <p:cNvPr id="5" name="Picture 4" descr="stolivodka.jpg"/>
          <p:cNvPicPr>
            <a:picLocks noChangeAspect="1"/>
          </p:cNvPicPr>
          <p:nvPr/>
        </p:nvPicPr>
        <p:blipFill>
          <a:blip r:embed="rId2" cstate="print"/>
          <a:stretch>
            <a:fillRect/>
          </a:stretch>
        </p:blipFill>
        <p:spPr>
          <a:xfrm>
            <a:off x="6096000" y="1447800"/>
            <a:ext cx="2033159" cy="4889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doni MT Black" pitchFamily="18" charset="0"/>
              </a:rPr>
              <a:t>Martini</a:t>
            </a:r>
            <a:endParaRPr lang="en-US" dirty="0">
              <a:latin typeface="Bodoni MT Black" pitchFamily="18" charset="0"/>
            </a:endParaRPr>
          </a:p>
        </p:txBody>
      </p:sp>
      <p:pic>
        <p:nvPicPr>
          <p:cNvPr id="5" name="Content Placeholder 4" descr="Bright-Field_Lighting.jpg"/>
          <p:cNvPicPr>
            <a:picLocks noGrp="1" noChangeAspect="1"/>
          </p:cNvPicPr>
          <p:nvPr>
            <p:ph idx="1"/>
          </p:nvPr>
        </p:nvPicPr>
        <p:blipFill>
          <a:blip r:embed="rId2" cstate="print"/>
          <a:stretch>
            <a:fillRect/>
          </a:stretch>
        </p:blipFill>
        <p:spPr>
          <a:xfrm>
            <a:off x="838200" y="1447800"/>
            <a:ext cx="3417858" cy="5105400"/>
          </a:xfrm>
        </p:spPr>
      </p:pic>
      <p:graphicFrame>
        <p:nvGraphicFramePr>
          <p:cNvPr id="4" name="Table 3"/>
          <p:cNvGraphicFramePr>
            <a:graphicFrameLocks noGrp="1"/>
          </p:cNvGraphicFramePr>
          <p:nvPr/>
        </p:nvGraphicFramePr>
        <p:xfrm>
          <a:off x="4953000" y="1524000"/>
          <a:ext cx="3810000" cy="3749040"/>
        </p:xfrm>
        <a:graphic>
          <a:graphicData uri="http://schemas.openxmlformats.org/drawingml/2006/table">
            <a:tbl>
              <a:tblPr firstRow="1" bandRow="1">
                <a:tableStyleId>{69CF1AB2-1976-4502-BF36-3FF5EA218861}</a:tableStyleId>
              </a:tblPr>
              <a:tblGrid>
                <a:gridCol w="1683488"/>
                <a:gridCol w="2126512"/>
              </a:tblGrid>
              <a:tr h="762000">
                <a:tc>
                  <a:txBody>
                    <a:bodyPr/>
                    <a:lstStyle/>
                    <a:p>
                      <a:r>
                        <a:rPr lang="en-US" sz="1800" b="0" dirty="0" smtClean="0"/>
                        <a:t>Ingredients: </a:t>
                      </a:r>
                      <a:endParaRPr lang="en-US" sz="1800" b="0" dirty="0"/>
                    </a:p>
                  </a:txBody>
                  <a:tcPr/>
                </a:tc>
                <a:tc>
                  <a:txBody>
                    <a:bodyPr/>
                    <a:lstStyle/>
                    <a:p>
                      <a:pPr>
                        <a:buFont typeface="Arial" pitchFamily="34" charset="0"/>
                        <a:buChar char="•"/>
                      </a:pPr>
                      <a:r>
                        <a:rPr lang="en-US" sz="1800" b="0" dirty="0" smtClean="0"/>
                        <a:t>55 ml gin </a:t>
                      </a:r>
                    </a:p>
                    <a:p>
                      <a:pPr>
                        <a:buFont typeface="Arial" pitchFamily="34" charset="0"/>
                        <a:buChar char="•"/>
                      </a:pPr>
                      <a:r>
                        <a:rPr lang="en-US" sz="1800" b="0" dirty="0" smtClean="0"/>
                        <a:t>15 ml dry vermouth </a:t>
                      </a:r>
                    </a:p>
                    <a:p>
                      <a:endParaRPr lang="en-US" sz="1800" b="0" dirty="0"/>
                    </a:p>
                  </a:txBody>
                  <a:tcPr/>
                </a:tc>
              </a:tr>
              <a:tr h="1524000">
                <a:tc>
                  <a:txBody>
                    <a:bodyPr/>
                    <a:lstStyle/>
                    <a:p>
                      <a:r>
                        <a:rPr lang="en-US" sz="1800" dirty="0" smtClean="0"/>
                        <a:t>Preparation:</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Pour all ingredients into mixing glass with ice cubes. Stir well. Strain in chilled martini cocktail glass. Squeeze oil from lemon peel onto the drink, or garnish with olive.</a:t>
                      </a:r>
                    </a:p>
                    <a:p>
                      <a:endParaRPr lang="en-US" sz="1800" dirty="0"/>
                    </a:p>
                  </a:txBody>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Cocktail Shaker</a:t>
            </a:r>
            <a:endParaRPr lang="en-US" dirty="0"/>
          </a:p>
        </p:txBody>
      </p:sp>
      <p:pic>
        <p:nvPicPr>
          <p:cNvPr id="4" name="Content Placeholder 3" descr="24-Oz--Connoisseiur-Martini-Shaker_20090822224.jpg"/>
          <p:cNvPicPr>
            <a:picLocks noGrp="1" noChangeAspect="1"/>
          </p:cNvPicPr>
          <p:nvPr>
            <p:ph idx="1"/>
          </p:nvPr>
        </p:nvPicPr>
        <p:blipFill>
          <a:blip r:embed="rId2" cstate="print"/>
          <a:stretch>
            <a:fillRect/>
          </a:stretch>
        </p:blipFill>
        <p:spPr>
          <a:xfrm>
            <a:off x="457201" y="1524001"/>
            <a:ext cx="4191000" cy="4191000"/>
          </a:xfrm>
        </p:spPr>
      </p:pic>
      <p:pic>
        <p:nvPicPr>
          <p:cNvPr id="5" name="Picture 4" descr="cocktail_shaker.jpg"/>
          <p:cNvPicPr>
            <a:picLocks noChangeAspect="1"/>
          </p:cNvPicPr>
          <p:nvPr/>
        </p:nvPicPr>
        <p:blipFill>
          <a:blip r:embed="rId3" cstate="print"/>
          <a:stretch>
            <a:fillRect/>
          </a:stretch>
        </p:blipFill>
        <p:spPr>
          <a:xfrm>
            <a:off x="5181600" y="1676400"/>
            <a:ext cx="3566160" cy="3962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Whiskey</a:t>
            </a:r>
            <a:endParaRPr lang="en-US" dirty="0"/>
          </a:p>
        </p:txBody>
      </p:sp>
      <p:pic>
        <p:nvPicPr>
          <p:cNvPr id="4" name="Content Placeholder 3" descr="scotch-whisky.jpg"/>
          <p:cNvPicPr>
            <a:picLocks noGrp="1" noChangeAspect="1"/>
          </p:cNvPicPr>
          <p:nvPr>
            <p:ph idx="1"/>
          </p:nvPr>
        </p:nvPicPr>
        <p:blipFill>
          <a:blip r:embed="rId2" cstate="print"/>
          <a:stretch>
            <a:fillRect/>
          </a:stretch>
        </p:blipFill>
        <p:spPr>
          <a:xfrm>
            <a:off x="2668222" y="1600200"/>
            <a:ext cx="3807556" cy="4525963"/>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547</Words>
  <Application>Microsoft Office PowerPoint</Application>
  <PresentationFormat>On-screen Show (4:3)</PresentationFormat>
  <Paragraphs>79</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Cocktails</vt:lpstr>
      <vt:lpstr>What is a cocktail?</vt:lpstr>
      <vt:lpstr>Liquor</vt:lpstr>
      <vt:lpstr>Gin</vt:lpstr>
      <vt:lpstr>Vermouth</vt:lpstr>
      <vt:lpstr>Vodka</vt:lpstr>
      <vt:lpstr>Martini</vt:lpstr>
      <vt:lpstr>Cocktail Shaker</vt:lpstr>
      <vt:lpstr>Whiskey</vt:lpstr>
      <vt:lpstr>Scotch</vt:lpstr>
      <vt:lpstr>Bourbon</vt:lpstr>
      <vt:lpstr>Manhattan</vt:lpstr>
      <vt:lpstr>Angostura bitters</vt:lpstr>
      <vt:lpstr>Rum</vt:lpstr>
      <vt:lpstr>Tequila</vt:lpstr>
      <vt:lpstr>Triple Sec</vt:lpstr>
      <vt:lpstr>Margarita</vt:lpstr>
      <vt:lpstr>Cosmopolitan</vt:lpstr>
      <vt:lpstr>What would you like to drink?</vt:lpstr>
      <vt:lpstr>Famous Drinkers</vt:lpstr>
      <vt:lpstr>Ulysses S. Grant (1822-1885)</vt:lpstr>
      <vt:lpstr>Ernest Hemingway (1899-1961)</vt:lpstr>
      <vt:lpstr>Mad Men</vt:lpstr>
      <vt:lpstr>Slide 24</vt:lpstr>
      <vt:lpstr>Slide 25</vt:lpstr>
      <vt:lpstr>James Bond - 007</vt:lpstr>
      <vt:lpstr>Slide 27</vt:lpstr>
      <vt:lpstr>Slide 28</vt:lpstr>
      <vt:lpstr>Slide 29</vt:lpstr>
      <vt:lpstr>Famous Drinkers</vt:lpstr>
      <vt:lpstr>Alcoholism</vt:lpstr>
      <vt:lpstr>Prohibition (1920-1933)</vt:lpstr>
      <vt:lpstr>4 Loko</vt:lpstr>
      <vt:lpstr>What do you think?</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Cocktails</dc:title>
  <dc:creator/>
  <cp:lastModifiedBy>Thomas_Clowers</cp:lastModifiedBy>
  <cp:revision>22</cp:revision>
  <dcterms:created xsi:type="dcterms:W3CDTF">2006-08-16T00:00:00Z</dcterms:created>
  <dcterms:modified xsi:type="dcterms:W3CDTF">2011-09-20T10:19:09Z</dcterms:modified>
</cp:coreProperties>
</file>