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3" r:id="rId40"/>
    <p:sldId id="294"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2" r:id="rId66"/>
    <p:sldId id="320" r:id="rId67"/>
    <p:sldId id="321" r:id="rId68"/>
    <p:sldId id="323" r:id="rId69"/>
    <p:sldId id="324" r:id="rId70"/>
    <p:sldId id="325" r:id="rId71"/>
    <p:sldId id="326" r:id="rId72"/>
    <p:sldId id="327" r:id="rId73"/>
    <p:sldId id="328" r:id="rId74"/>
    <p:sldId id="32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D5D1D-B5E3-4ACA-9223-B092369B0260}" type="datetimeFigureOut">
              <a:rPr lang="en-US" smtClean="0"/>
              <a:t>2/27/2012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A35EA-AE42-488B-BCB4-D28B84270028}"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5A35EA-AE42-488B-BCB4-D28B84270028}" type="slidenum">
              <a:rPr lang="en-US" smtClean="0"/>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0E5816A-F8F4-424C-BC2D-3BA9667A9C5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E5816A-F8F4-424C-BC2D-3BA9667A9C5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E5816A-F8F4-424C-BC2D-3BA9667A9C5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0E5816A-F8F4-424C-BC2D-3BA9667A9C5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0E5816A-F8F4-424C-BC2D-3BA9667A9C5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0E5816A-F8F4-424C-BC2D-3BA9667A9C5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0E5816A-F8F4-424C-BC2D-3BA9667A9C5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E5816A-F8F4-424C-BC2D-3BA9667A9C5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E5816A-F8F4-424C-BC2D-3BA9667A9C5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E5816A-F8F4-424C-BC2D-3BA9667A9C5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90ACD58A-55AA-4303-9055-9D8B118C2140}" type="datetimeFigureOut">
              <a:rPr lang="en-US" smtClean="0"/>
              <a:pPr/>
              <a:t>2/27/2012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0E5816A-F8F4-424C-BC2D-3BA9667A9C5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0ACD58A-55AA-4303-9055-9D8B118C2140}" type="datetimeFigureOut">
              <a:rPr lang="en-US" smtClean="0"/>
              <a:pPr/>
              <a:t>2/27/2012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0E5816A-F8F4-424C-BC2D-3BA9667A9C5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File:Cocktail_u"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en.wikipedia.org/wiki/File:Flami"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cocktailsoftheworld.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ocktailsoftheworld.com/uploads/pi"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cocktailsoftheworld.com/uplo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in-the-spirit.co.uk/cocktails/view_cocktail.php?id=9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in-the-spirit.co.uk/cocktails/view_cocktail.php?id=187"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in-the-spirit.co.uk/cocktails/browse_cocktails.php?type=ing&amp;ing_id=54"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cocktailsoftheworld.com/uploa"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0"/>
            <a:ext cx="8458200" cy="1222375"/>
          </a:xfrm>
        </p:spPr>
        <p:txBody>
          <a:bodyPr/>
          <a:lstStyle/>
          <a:p>
            <a:pPr algn="ctr"/>
            <a:r>
              <a:rPr lang="en-US" dirty="0" smtClean="0"/>
              <a:t>   </a:t>
            </a:r>
            <a:r>
              <a:rPr lang="en-US" sz="6600" dirty="0" smtClean="0"/>
              <a:t> </a:t>
            </a:r>
            <a:r>
              <a:rPr lang="en-US" sz="6600" dirty="0" smtClean="0">
                <a:latin typeface="Agency FB" pitchFamily="34" charset="0"/>
              </a:rPr>
              <a:t>BARTENDING</a:t>
            </a:r>
            <a:endParaRPr lang="en-US" sz="6600" dirty="0">
              <a:latin typeface="Agency FB" pitchFamily="34" charset="0"/>
            </a:endParaRPr>
          </a:p>
        </p:txBody>
      </p:sp>
      <p:sp>
        <p:nvSpPr>
          <p:cNvPr id="3" name="Subtitle 2"/>
          <p:cNvSpPr>
            <a:spLocks noGrp="1"/>
          </p:cNvSpPr>
          <p:nvPr>
            <p:ph type="subTitle" idx="1"/>
          </p:nvPr>
        </p:nvSpPr>
        <p:spPr>
          <a:xfrm>
            <a:off x="381000" y="4343400"/>
            <a:ext cx="8458200" cy="914400"/>
          </a:xfrm>
        </p:spPr>
        <p:txBody>
          <a:bodyPr/>
          <a:lstStyle/>
          <a:p>
            <a:endParaRPr lang="en-US" dirty="0"/>
          </a:p>
        </p:txBody>
      </p:sp>
      <p:pic>
        <p:nvPicPr>
          <p:cNvPr id="4" name="Picture 3" descr="http://www.cocktailsoftheworld.com/uploads/pics/orangecherrygarnish.jpg"/>
          <p:cNvPicPr/>
          <p:nvPr/>
        </p:nvPicPr>
        <p:blipFill>
          <a:blip r:embed="rId2"/>
          <a:srcRect/>
          <a:stretch>
            <a:fillRect/>
          </a:stretch>
        </p:blipFill>
        <p:spPr bwMode="auto">
          <a:xfrm>
            <a:off x="6324600" y="3048000"/>
            <a:ext cx="1946962" cy="2660822"/>
          </a:xfrm>
          <a:prstGeom prst="rect">
            <a:avLst/>
          </a:prstGeom>
          <a:ln>
            <a:noFill/>
          </a:ln>
          <a:effectLst>
            <a:softEdge rad="112500"/>
          </a:effectLst>
        </p:spPr>
      </p:pic>
      <p:pic>
        <p:nvPicPr>
          <p:cNvPr id="5" name="Picture 4" descr="http://www.cocktailsoftheworld.com/uploads/pics/limezestgarnish.jpg"/>
          <p:cNvPicPr/>
          <p:nvPr/>
        </p:nvPicPr>
        <p:blipFill>
          <a:blip r:embed="rId3"/>
          <a:srcRect/>
          <a:stretch>
            <a:fillRect/>
          </a:stretch>
        </p:blipFill>
        <p:spPr bwMode="auto">
          <a:xfrm>
            <a:off x="4038600" y="3048000"/>
            <a:ext cx="1905000" cy="26670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Clr clrSpc="rgb">
                                      <p:cBhvr override="childStyle">
                                        <p:cTn id="6" dur="100" fill="hold"/>
                                        <p:tgtEl>
                                          <p:spTgt spid="4"/>
                                        </p:tgtEl>
                                        <p:attrNameLst>
                                          <p:attrName>style.color</p:attrName>
                                        </p:attrNameLst>
                                      </p:cBhvr>
                                      <p:to>
                                        <a:schemeClr val="accent2"/>
                                      </p:to>
                                    </p:animClr>
                                    <p:animClr clrSpc="rgb">
                                      <p:cBhvr>
                                        <p:cTn id="7" dur="100" fill="hold"/>
                                        <p:tgtEl>
                                          <p:spTgt spid="4"/>
                                        </p:tgtEl>
                                        <p:attrNameLst>
                                          <p:attrName>fillcolor</p:attrName>
                                        </p:attrNameLst>
                                      </p:cBhvr>
                                      <p:to>
                                        <a:schemeClr val="accent2"/>
                                      </p:to>
                                    </p:animClr>
                                    <p:set>
                                      <p:cBhvr>
                                        <p:cTn id="8" dur="100" fill="hold"/>
                                        <p:tgtEl>
                                          <p:spTgt spid="4"/>
                                        </p:tgtEl>
                                        <p:attrNameLst>
                                          <p:attrName>fill.type</p:attrName>
                                        </p:attrNameLst>
                                      </p:cBhvr>
                                      <p:to>
                                        <p:strVal val="solid"/>
                                      </p:to>
                                    </p:set>
                                    <p:set>
                                      <p:cBhvr>
                                        <p:cTn id="9" dur="100" fill="hold"/>
                                        <p:tgtEl>
                                          <p:spTgt spid="4"/>
                                        </p:tgtEl>
                                        <p:attrNameLst>
                                          <p:attrName>fill.on</p:attrName>
                                        </p:attrNameLst>
                                      </p:cBhvr>
                                      <p:to>
                                        <p:strVal val="true"/>
                                      </p:to>
                                    </p:se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par>
                          <p:cTn id="15" fill="hold">
                            <p:stCondLst>
                              <p:cond delay="1000"/>
                            </p:stCondLst>
                            <p:childTnLst>
                              <p:par>
                                <p:cTn id="16" presetID="32" presetClass="emph" presetSubtype="0" repeatCount="indefinite" fill="hold" nodeType="afterEffect">
                                  <p:stCondLst>
                                    <p:cond delay="0"/>
                                  </p:stCondLst>
                                  <p:childTnLst>
                                    <p:animClr clrSpc="rgb">
                                      <p:cBhvr override="childStyle">
                                        <p:cTn id="17" dur="100" fill="hold"/>
                                        <p:tgtEl>
                                          <p:spTgt spid="5"/>
                                        </p:tgtEl>
                                        <p:attrNameLst>
                                          <p:attrName>style.color</p:attrName>
                                        </p:attrNameLst>
                                      </p:cBhvr>
                                      <p:to>
                                        <a:schemeClr val="accent2"/>
                                      </p:to>
                                    </p:animClr>
                                    <p:animClr clrSpc="rgb">
                                      <p:cBhvr>
                                        <p:cTn id="18" dur="100" fill="hold"/>
                                        <p:tgtEl>
                                          <p:spTgt spid="5"/>
                                        </p:tgtEl>
                                        <p:attrNameLst>
                                          <p:attrName>fillcolor</p:attrName>
                                        </p:attrNameLst>
                                      </p:cBhvr>
                                      <p:to>
                                        <a:schemeClr val="accent2"/>
                                      </p:to>
                                    </p:animClr>
                                    <p:set>
                                      <p:cBhvr>
                                        <p:cTn id="19" dur="100" fill="hold"/>
                                        <p:tgtEl>
                                          <p:spTgt spid="5"/>
                                        </p:tgtEl>
                                        <p:attrNameLst>
                                          <p:attrName>fill.type</p:attrName>
                                        </p:attrNameLst>
                                      </p:cBhvr>
                                      <p:to>
                                        <p:strVal val="solid"/>
                                      </p:to>
                                    </p:set>
                                    <p:set>
                                      <p:cBhvr>
                                        <p:cTn id="20" dur="100" fill="hold"/>
                                        <p:tgtEl>
                                          <p:spTgt spid="5"/>
                                        </p:tgtEl>
                                        <p:attrNameLst>
                                          <p:attrName>fill.on</p:attrName>
                                        </p:attrNameLst>
                                      </p:cBhvr>
                                      <p:to>
                                        <p:strVal val="true"/>
                                      </p:to>
                                    </p:se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457200"/>
            <a:ext cx="8686800" cy="6142038"/>
          </a:xfrm>
        </p:spPr>
        <p:txBody>
          <a:bodyPr>
            <a:normAutofit lnSpcReduction="10000"/>
          </a:bodyPr>
          <a:lstStyle/>
          <a:p>
            <a:pPr lvl="0">
              <a:buNone/>
            </a:pPr>
            <a:r>
              <a:rPr lang="en-US" b="1" i="1" dirty="0" smtClean="0"/>
              <a:t>Wines - </a:t>
            </a:r>
            <a:r>
              <a:rPr lang="en-US" dirty="0" smtClean="0"/>
              <a:t>A small glass of sweet or fortified wines such as Port, Sherry or Madeira can also finish off a meal nicely.  </a:t>
            </a:r>
          </a:p>
          <a:p>
            <a:pPr>
              <a:buNone/>
            </a:pPr>
            <a:endParaRPr lang="en-US" b="1" i="1" dirty="0" smtClean="0"/>
          </a:p>
          <a:p>
            <a:pPr>
              <a:buNone/>
            </a:pPr>
            <a:r>
              <a:rPr lang="en-US" b="1" i="1" dirty="0" smtClean="0"/>
              <a:t>Coffee Drinks - </a:t>
            </a:r>
            <a:r>
              <a:rPr lang="en-US" dirty="0" smtClean="0"/>
              <a:t>After dinner drinks can be served alongside coffee- or the two can be happily combined for a caffeinated “cocktail”.  A simple shot of rum or whisky in a mug of freshly brewed coffee is more than enough to satisfy fans of less sweet drinks, but you can also think adding Baileys, Grand Marnier or Amaretto along with a topping of whipped cream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And</a:t>
            </a:r>
          </a:p>
          <a:p>
            <a:pPr>
              <a:buNone/>
            </a:pPr>
            <a:endParaRPr lang="en-US" dirty="0" smtClean="0"/>
          </a:p>
          <a:p>
            <a:pPr lvl="0">
              <a:buNone/>
            </a:pPr>
            <a:r>
              <a:rPr lang="en-US" b="1" i="1" dirty="0" smtClean="0"/>
              <a:t>Cocktails</a:t>
            </a:r>
            <a:r>
              <a:rPr lang="en-US" dirty="0" smtClean="0"/>
              <a:t> - A Grasshopper, Brandy Alexander or a Black Russian with </a:t>
            </a:r>
            <a:r>
              <a:rPr lang="en-US" dirty="0" err="1" smtClean="0"/>
              <a:t>Kahlua</a:t>
            </a:r>
            <a:r>
              <a:rPr lang="en-US" dirty="0" smtClean="0"/>
              <a:t> and Vodka all combine liqueurs that are traditionally served after dinner to create new flavor combinations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143000"/>
            <a:ext cx="8686800" cy="4525963"/>
          </a:xfrm>
        </p:spPr>
        <p:txBody>
          <a:bodyPr>
            <a:normAutofit fontScale="92500" lnSpcReduction="10000"/>
          </a:bodyPr>
          <a:lstStyle/>
          <a:p>
            <a:pPr lvl="0">
              <a:buNone/>
            </a:pPr>
            <a:r>
              <a:rPr lang="en-US" b="1" dirty="0" smtClean="0"/>
              <a:t>3. LONG DRINKS</a:t>
            </a:r>
            <a:endParaRPr lang="en-US" dirty="0" smtClean="0"/>
          </a:p>
          <a:p>
            <a:pPr>
              <a:buNone/>
            </a:pPr>
            <a:r>
              <a:rPr lang="en-US" dirty="0" smtClean="0"/>
              <a:t>A </a:t>
            </a:r>
            <a:r>
              <a:rPr lang="en-US" b="1" dirty="0" smtClean="0"/>
              <a:t>long drink</a:t>
            </a:r>
            <a:r>
              <a:rPr lang="en-US" dirty="0" smtClean="0"/>
              <a:t> or </a:t>
            </a:r>
            <a:r>
              <a:rPr lang="en-US" b="1" dirty="0" smtClean="0"/>
              <a:t>tall drink</a:t>
            </a:r>
            <a:r>
              <a:rPr lang="en-US" dirty="0" smtClean="0"/>
              <a:t> is an alcoholic mixed drink with a relatively large volume (between 5 - 9 fluid ounces). It's the classic name for all mixed drinks that consist of more than 5 ounces of liquid.</a:t>
            </a:r>
          </a:p>
          <a:p>
            <a:pPr>
              <a:buNone/>
            </a:pPr>
            <a:r>
              <a:rPr lang="en-US" dirty="0" smtClean="0"/>
              <a:t>This terminology had fallen out of favor over the last decade or two, but is now enjoying a revival. Typically, a long drink will have lots of ice and mixer, perfect for warmer days, as opposed to a short drink.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219200"/>
            <a:ext cx="8686800" cy="4525963"/>
          </a:xfrm>
        </p:spPr>
        <p:txBody>
          <a:bodyPr>
            <a:normAutofit fontScale="92500" lnSpcReduction="10000"/>
          </a:bodyPr>
          <a:lstStyle/>
          <a:p>
            <a:pPr lvl="0">
              <a:buNone/>
            </a:pPr>
            <a:r>
              <a:rPr lang="en-US" b="1" dirty="0" smtClean="0"/>
              <a:t>4. FANCY DRINKS</a:t>
            </a:r>
            <a:endParaRPr lang="en-US" dirty="0" smtClean="0"/>
          </a:p>
          <a:p>
            <a:pPr>
              <a:buNone/>
            </a:pPr>
            <a:r>
              <a:rPr lang="en-US" dirty="0" smtClean="0"/>
              <a:t>They are imaginative drinks that do not fit into any category of alcoholic mixed drink or cocktail and for which there are no basic recipes. The sole stipulation is that they should contain a maximum of 2 ounces of alcohol and taste good.  </a:t>
            </a:r>
          </a:p>
          <a:p>
            <a:pPr>
              <a:buNone/>
            </a:pPr>
            <a:r>
              <a:rPr lang="en-US" b="1" i="1" dirty="0" smtClean="0"/>
              <a:t>Pick-me-ups</a:t>
            </a:r>
            <a:r>
              <a:rPr lang="en-US" dirty="0" smtClean="0"/>
              <a:t> come under the category of fancy drinks. They are usually heavily seasoned and are popular hangover cures. One of the most known is the Bloody Mary.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86800" cy="838200"/>
          </a:xfrm>
        </p:spPr>
        <p:txBody>
          <a:bodyPr>
            <a:normAutofit fontScale="90000"/>
          </a:bodyPr>
          <a:lstStyle/>
          <a:p>
            <a:r>
              <a:rPr lang="en-US" dirty="0" smtClean="0">
                <a:latin typeface="Arial Narrow" pitchFamily="34" charset="0"/>
              </a:rPr>
              <a:t>ALCOHOLIC AND NON-ALCOHOLIC INGREDIENTS OF COCKTAILS and SUBSTITUTES:</a:t>
            </a:r>
            <a:r>
              <a:rPr lang="en-US" dirty="0" smtClean="0"/>
              <a:t/>
            </a:r>
            <a:br>
              <a:rPr lang="en-US" dirty="0" smtClean="0"/>
            </a:br>
            <a:endParaRPr lang="en-US" dirty="0"/>
          </a:p>
        </p:txBody>
      </p:sp>
      <p:sp>
        <p:nvSpPr>
          <p:cNvPr id="3" name="Content Placeholder 2"/>
          <p:cNvSpPr>
            <a:spLocks noGrp="1"/>
          </p:cNvSpPr>
          <p:nvPr>
            <p:ph idx="1"/>
          </p:nvPr>
        </p:nvSpPr>
        <p:spPr>
          <a:xfrm>
            <a:off x="228600" y="1981200"/>
            <a:ext cx="8686800" cy="4525963"/>
          </a:xfrm>
        </p:spPr>
        <p:txBody>
          <a:bodyPr>
            <a:normAutofit/>
          </a:bodyPr>
          <a:lstStyle/>
          <a:p>
            <a:pPr>
              <a:buNone/>
            </a:pPr>
            <a:r>
              <a:rPr lang="en-US" b="1" i="1" dirty="0" smtClean="0"/>
              <a:t>ALMOND LIQUEUR</a:t>
            </a:r>
            <a:r>
              <a:rPr lang="en-US" b="1" dirty="0" smtClean="0"/>
              <a:t>- </a:t>
            </a:r>
            <a:r>
              <a:rPr lang="en-US" dirty="0" smtClean="0"/>
              <a:t>Amaretto</a:t>
            </a:r>
          </a:p>
          <a:p>
            <a:pPr>
              <a:buNone/>
            </a:pPr>
            <a:endParaRPr lang="en-US" dirty="0" smtClean="0"/>
          </a:p>
          <a:p>
            <a:pPr>
              <a:buNone/>
            </a:pPr>
            <a:r>
              <a:rPr lang="en-US" b="1" i="1" dirty="0" smtClean="0"/>
              <a:t>ANGOSTURA BITTERS</a:t>
            </a:r>
            <a:r>
              <a:rPr lang="en-US" b="1" dirty="0" smtClean="0"/>
              <a:t>- </a:t>
            </a:r>
            <a:r>
              <a:rPr lang="en-US" dirty="0" smtClean="0"/>
              <a:t>Made from a secret blend of rare tropical herbs and spices. It is said to contain 40 ingredients and was developed by Surgeon General Dr. J. </a:t>
            </a:r>
            <a:r>
              <a:rPr lang="en-US" dirty="0" err="1" smtClean="0"/>
              <a:t>Siegart</a:t>
            </a:r>
            <a:r>
              <a:rPr lang="en-US" dirty="0" smtClean="0"/>
              <a:t> who spent 4 years devising the recipe that would improve the appetite and well being of his troops.</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686800" cy="6553200"/>
          </a:xfrm>
        </p:spPr>
        <p:txBody>
          <a:bodyPr>
            <a:normAutofit/>
          </a:bodyPr>
          <a:lstStyle/>
          <a:p>
            <a:pPr>
              <a:buNone/>
            </a:pPr>
            <a:r>
              <a:rPr lang="en-US" b="1" i="1" dirty="0" smtClean="0"/>
              <a:t>BITTERS</a:t>
            </a:r>
            <a:r>
              <a:rPr lang="en-US" b="1" dirty="0" smtClean="0"/>
              <a:t>- </a:t>
            </a:r>
            <a:r>
              <a:rPr lang="en-US" dirty="0" smtClean="0"/>
              <a:t>Are made from herbs and/or fruits.  The most common bitters is Angostura bitters.</a:t>
            </a:r>
          </a:p>
          <a:p>
            <a:pPr>
              <a:buNone/>
            </a:pPr>
            <a:r>
              <a:rPr lang="en-US" b="1" dirty="0" smtClean="0"/>
              <a:t>CHERRY JUICE- </a:t>
            </a:r>
            <a:r>
              <a:rPr lang="en-US" dirty="0" smtClean="0"/>
              <a:t>Grenadine.</a:t>
            </a:r>
          </a:p>
          <a:p>
            <a:pPr>
              <a:buNone/>
            </a:pPr>
            <a:r>
              <a:rPr lang="en-US" b="1" i="1" dirty="0" smtClean="0"/>
              <a:t>CINNAMON</a:t>
            </a:r>
            <a:r>
              <a:rPr lang="en-US" b="1" dirty="0" smtClean="0"/>
              <a:t>- </a:t>
            </a:r>
            <a:r>
              <a:rPr lang="en-US" dirty="0" smtClean="0"/>
              <a:t>A  dried inner bark of tropical Asian tree in the genus cinnamon.</a:t>
            </a:r>
          </a:p>
          <a:p>
            <a:pPr>
              <a:buNone/>
            </a:pPr>
            <a:r>
              <a:rPr lang="en-US" b="1" i="1" dirty="0" smtClean="0"/>
              <a:t>GINGER ALE</a:t>
            </a:r>
            <a:r>
              <a:rPr lang="en-US" b="1" dirty="0" smtClean="0"/>
              <a:t>- </a:t>
            </a:r>
            <a:r>
              <a:rPr lang="en-US" dirty="0" smtClean="0"/>
              <a:t>Ginger flavored carbonated soft drinks .</a:t>
            </a:r>
          </a:p>
          <a:p>
            <a:pPr>
              <a:buNone/>
            </a:pPr>
            <a:r>
              <a:rPr lang="en-US" b="1" i="1" dirty="0" smtClean="0"/>
              <a:t>GRENADINE SYRUP</a:t>
            </a:r>
            <a:r>
              <a:rPr lang="en-US" b="1" dirty="0" smtClean="0"/>
              <a:t>- </a:t>
            </a:r>
            <a:r>
              <a:rPr lang="en-US" dirty="0" smtClean="0"/>
              <a:t>Strong red syrup made with redcurrants and pomegranate. It acts as a coloring and sweetener.</a:t>
            </a:r>
          </a:p>
          <a:p>
            <a:pPr>
              <a:buNone/>
            </a:pPr>
            <a:r>
              <a:rPr lang="en-US" b="1" i="1" dirty="0" smtClean="0"/>
              <a:t>LEMONADE/ LEMON SODA</a:t>
            </a:r>
            <a:r>
              <a:rPr lang="en-US" b="1" dirty="0" smtClean="0"/>
              <a:t>- </a:t>
            </a:r>
            <a:r>
              <a:rPr lang="en-US" dirty="0" smtClean="0"/>
              <a:t>A carbonated soft drinks i.e. Mountain dew.</a:t>
            </a: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686800" cy="6553200"/>
          </a:xfrm>
        </p:spPr>
        <p:txBody>
          <a:bodyPr>
            <a:normAutofit/>
          </a:bodyPr>
          <a:lstStyle/>
          <a:p>
            <a:pPr>
              <a:buNone/>
            </a:pPr>
            <a:r>
              <a:rPr lang="en-US" b="1" i="1" dirty="0" smtClean="0"/>
              <a:t>HALF AND HALF</a:t>
            </a:r>
            <a:r>
              <a:rPr lang="en-US" i="1" dirty="0" smtClean="0"/>
              <a:t>-</a:t>
            </a:r>
            <a:r>
              <a:rPr lang="en-US" b="1" dirty="0" smtClean="0"/>
              <a:t> </a:t>
            </a:r>
            <a:r>
              <a:rPr lang="en-US" dirty="0" smtClean="0"/>
              <a:t>Equal amount of fresh milk and all purpose cream.</a:t>
            </a:r>
          </a:p>
          <a:p>
            <a:pPr>
              <a:buNone/>
            </a:pPr>
            <a:r>
              <a:rPr lang="en-US" b="1" i="1" dirty="0" smtClean="0"/>
              <a:t>HERB LIQEUER</a:t>
            </a:r>
            <a:r>
              <a:rPr lang="en-US" b="1" dirty="0" smtClean="0"/>
              <a:t>- </a:t>
            </a:r>
            <a:r>
              <a:rPr lang="en-US" dirty="0" smtClean="0"/>
              <a:t>Galliano</a:t>
            </a:r>
          </a:p>
          <a:p>
            <a:pPr>
              <a:buNone/>
            </a:pPr>
            <a:r>
              <a:rPr lang="en-US" b="1" i="1" dirty="0" smtClean="0"/>
              <a:t>LIQEUERS or CORDIALS</a:t>
            </a:r>
            <a:r>
              <a:rPr lang="en-US" b="1" dirty="0" smtClean="0"/>
              <a:t>- </a:t>
            </a:r>
            <a:r>
              <a:rPr lang="en-US" dirty="0" smtClean="0"/>
              <a:t>They are neutral spirits made by adding herbs, flowers, juices or fruits used as flavoring or coloring to the cocktail. </a:t>
            </a:r>
          </a:p>
          <a:p>
            <a:pPr>
              <a:buNone/>
            </a:pPr>
            <a:r>
              <a:rPr lang="en-US" b="1" i="1" dirty="0" smtClean="0"/>
              <a:t>MARASCHINO CHERRIES</a:t>
            </a:r>
            <a:r>
              <a:rPr lang="en-US" b="1" dirty="0" smtClean="0"/>
              <a:t>- </a:t>
            </a:r>
            <a:r>
              <a:rPr lang="en-US" dirty="0" smtClean="0"/>
              <a:t>A  sugar syrup coated cherry, dyed red and flavored with almond.</a:t>
            </a:r>
          </a:p>
          <a:p>
            <a:pPr>
              <a:buNone/>
            </a:pPr>
            <a:r>
              <a:rPr lang="en-US" b="1" i="1" dirty="0" smtClean="0"/>
              <a:t>NUTMEG</a:t>
            </a:r>
            <a:r>
              <a:rPr lang="en-US" b="1" dirty="0" smtClean="0"/>
              <a:t>- </a:t>
            </a:r>
            <a:r>
              <a:rPr lang="en-US" dirty="0" smtClean="0"/>
              <a:t>A</a:t>
            </a:r>
            <a:r>
              <a:rPr lang="en-US" i="1" dirty="0" smtClean="0"/>
              <a:t> </a:t>
            </a:r>
            <a:r>
              <a:rPr lang="en-US" dirty="0" smtClean="0"/>
              <a:t>spice, seed of fruit produced by the </a:t>
            </a:r>
            <a:r>
              <a:rPr lang="en-US" dirty="0" err="1" smtClean="0"/>
              <a:t>Myristica</a:t>
            </a:r>
            <a:r>
              <a:rPr lang="en-US" dirty="0" smtClean="0"/>
              <a:t> fragrance tree.</a:t>
            </a:r>
          </a:p>
          <a:p>
            <a:pPr>
              <a:buNone/>
            </a:pPr>
            <a:r>
              <a:rPr lang="en-US" b="1" i="1" dirty="0" smtClean="0"/>
              <a:t>OLIVE</a:t>
            </a:r>
            <a:r>
              <a:rPr lang="en-US" b="1" dirty="0" smtClean="0"/>
              <a:t>- </a:t>
            </a:r>
            <a:r>
              <a:rPr lang="en-US" dirty="0" smtClean="0"/>
              <a:t>A small oval fruit of the Mediterranean evergreen tree.</a:t>
            </a:r>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6477000"/>
          </a:xfrm>
        </p:spPr>
        <p:txBody>
          <a:bodyPr>
            <a:normAutofit/>
          </a:bodyPr>
          <a:lstStyle/>
          <a:p>
            <a:pPr>
              <a:buNone/>
            </a:pPr>
            <a:r>
              <a:rPr lang="en-US" b="1" i="1" dirty="0" smtClean="0"/>
              <a:t>ORANGE LIQEUER</a:t>
            </a:r>
            <a:r>
              <a:rPr lang="en-US" b="1" dirty="0" smtClean="0"/>
              <a:t>- </a:t>
            </a:r>
            <a:r>
              <a:rPr lang="en-US" dirty="0" smtClean="0"/>
              <a:t>Triple Sec, Curacao, Grand Marnier, or </a:t>
            </a:r>
            <a:r>
              <a:rPr lang="en-US" dirty="0" err="1" smtClean="0"/>
              <a:t>Cointreau</a:t>
            </a:r>
            <a:endParaRPr lang="en-US" dirty="0" smtClean="0"/>
          </a:p>
          <a:p>
            <a:pPr>
              <a:buNone/>
            </a:pPr>
            <a:r>
              <a:rPr lang="en-US" b="1" i="1" dirty="0" smtClean="0"/>
              <a:t>PRES</a:t>
            </a:r>
            <a:r>
              <a:rPr lang="en-US" b="1" dirty="0" smtClean="0"/>
              <a:t>- </a:t>
            </a:r>
            <a:r>
              <a:rPr lang="en-US" dirty="0" smtClean="0"/>
              <a:t>Equal amount of ginger ale + club soda or soda water</a:t>
            </a:r>
          </a:p>
          <a:p>
            <a:pPr>
              <a:buNone/>
            </a:pPr>
            <a:r>
              <a:rPr lang="en-US" b="1" i="1" dirty="0" smtClean="0"/>
              <a:t>PIÑA COLADA</a:t>
            </a:r>
            <a:r>
              <a:rPr lang="en-US" b="1" dirty="0" smtClean="0"/>
              <a:t>- </a:t>
            </a:r>
            <a:r>
              <a:rPr lang="en-US" dirty="0" smtClean="0"/>
              <a:t>Rum + piña mix</a:t>
            </a:r>
          </a:p>
          <a:p>
            <a:pPr>
              <a:buNone/>
            </a:pPr>
            <a:r>
              <a:rPr lang="en-US" b="1" i="1" dirty="0" smtClean="0"/>
              <a:t>PIÑA MIX</a:t>
            </a:r>
            <a:r>
              <a:rPr lang="en-US" b="1" dirty="0" smtClean="0"/>
              <a:t>- </a:t>
            </a:r>
            <a:r>
              <a:rPr lang="en-US" dirty="0" smtClean="0"/>
              <a:t>Equal amount of pineapple juice and coconut milk</a:t>
            </a:r>
          </a:p>
          <a:p>
            <a:pPr>
              <a:buNone/>
            </a:pPr>
            <a:r>
              <a:rPr lang="en-US" b="1" i="1" dirty="0" smtClean="0"/>
              <a:t>GOMMESYRUP or SUGAR SYRUP</a:t>
            </a:r>
            <a:r>
              <a:rPr lang="en-US" i="1" dirty="0" smtClean="0"/>
              <a:t>- </a:t>
            </a:r>
            <a:r>
              <a:rPr lang="en-US" dirty="0" smtClean="0"/>
              <a:t>1 part boiling water + 1 part sugar.</a:t>
            </a:r>
          </a:p>
          <a:p>
            <a:pPr>
              <a:buNone/>
            </a:pPr>
            <a:r>
              <a:rPr lang="en-US" b="1" i="1" dirty="0" smtClean="0"/>
              <a:t>SODA</a:t>
            </a:r>
            <a:r>
              <a:rPr lang="en-US" b="1" dirty="0" smtClean="0"/>
              <a:t>- </a:t>
            </a:r>
            <a:r>
              <a:rPr lang="en-US" dirty="0" smtClean="0"/>
              <a:t>Tonic water, soda water, soft drinks (Sprite/7-up)</a:t>
            </a:r>
          </a:p>
          <a:p>
            <a:pPr>
              <a:buNone/>
            </a:pPr>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6324600"/>
          </a:xfrm>
        </p:spPr>
        <p:txBody>
          <a:bodyPr>
            <a:normAutofit/>
          </a:bodyPr>
          <a:lstStyle/>
          <a:p>
            <a:pPr>
              <a:buNone/>
            </a:pPr>
            <a:r>
              <a:rPr lang="en-US" b="1" i="1" dirty="0" smtClean="0"/>
              <a:t>SPIRITS or LIQUOR</a:t>
            </a:r>
            <a:r>
              <a:rPr lang="en-US" b="1" dirty="0" smtClean="0"/>
              <a:t>- </a:t>
            </a:r>
            <a:r>
              <a:rPr lang="en-US" dirty="0" smtClean="0"/>
              <a:t>These are used as a base for cocktail mixing such as Gin, Vodka, Tequila, Rum, Brandy and Whisky.</a:t>
            </a:r>
          </a:p>
          <a:p>
            <a:pPr>
              <a:buNone/>
            </a:pPr>
            <a:r>
              <a:rPr lang="en-US" b="1" i="1" dirty="0" smtClean="0"/>
              <a:t>SWEET AND SOUR or SOUR MIX</a:t>
            </a:r>
            <a:r>
              <a:rPr lang="en-US" b="1" dirty="0" smtClean="0"/>
              <a:t>- </a:t>
            </a:r>
            <a:r>
              <a:rPr lang="en-US" dirty="0" smtClean="0"/>
              <a:t>Equal amount of lemon juice and simple syrup.</a:t>
            </a:r>
          </a:p>
          <a:p>
            <a:pPr>
              <a:buNone/>
            </a:pPr>
            <a:r>
              <a:rPr lang="en-US" b="1" i="1" dirty="0" smtClean="0"/>
              <a:t>TABASCO SAUCE</a:t>
            </a:r>
            <a:r>
              <a:rPr lang="en-US" b="1" dirty="0" smtClean="0"/>
              <a:t>- </a:t>
            </a:r>
            <a:r>
              <a:rPr lang="en-US" dirty="0" smtClean="0"/>
              <a:t>A fiery pepper flavored sauce made from fully aged red peppers, salt and distilled natural vinegar.</a:t>
            </a:r>
          </a:p>
          <a:p>
            <a:pPr>
              <a:buNone/>
            </a:pPr>
            <a:r>
              <a:rPr lang="en-US" b="1" i="1" dirty="0" smtClean="0"/>
              <a:t>TONIC WATER</a:t>
            </a:r>
            <a:r>
              <a:rPr lang="en-US" b="1" dirty="0" smtClean="0"/>
              <a:t>- </a:t>
            </a:r>
            <a:r>
              <a:rPr lang="en-US" dirty="0" smtClean="0"/>
              <a:t>Fruit flavored carbonated water made with fruit extracts, sugar and quinine ( a bitter taste in the tonic water)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i="1" dirty="0" smtClean="0"/>
              <a:t>WINES</a:t>
            </a:r>
            <a:r>
              <a:rPr lang="en-US" b="1" dirty="0" smtClean="0"/>
              <a:t>- </a:t>
            </a:r>
            <a:r>
              <a:rPr lang="en-US" dirty="0" smtClean="0"/>
              <a:t>such as table wines, Sweet &amp; Dry Vermouth and </a:t>
            </a:r>
            <a:r>
              <a:rPr lang="en-US" dirty="0" err="1" smtClean="0"/>
              <a:t>Campari</a:t>
            </a:r>
            <a:r>
              <a:rPr lang="en-US" dirty="0" smtClean="0"/>
              <a:t>.</a:t>
            </a:r>
          </a:p>
          <a:p>
            <a:pPr>
              <a:buNone/>
            </a:pPr>
            <a:r>
              <a:rPr lang="en-US" b="1" i="1" dirty="0" smtClean="0"/>
              <a:t>WORCESTERSHIRE SAUCE</a:t>
            </a:r>
            <a:r>
              <a:rPr lang="en-US" b="1" dirty="0" smtClean="0"/>
              <a:t>- </a:t>
            </a:r>
            <a:r>
              <a:rPr lang="en-US" dirty="0" smtClean="0"/>
              <a:t>A dark seasoned sauce containing soy sauce, garlic, onion, molasses and lime amongst other various ingredients.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838200"/>
          </a:xfrm>
        </p:spPr>
        <p:txBody>
          <a:bodyPr/>
          <a:lstStyle/>
          <a:p>
            <a:r>
              <a:rPr lang="en-US" dirty="0" smtClean="0">
                <a:latin typeface="Arial Narrow" pitchFamily="34" charset="0"/>
              </a:rPr>
              <a:t>	what is cocktail?</a:t>
            </a:r>
            <a:endParaRPr lang="en-US" dirty="0">
              <a:latin typeface="Arial Narrow" pitchFamily="34" charset="0"/>
            </a:endParaRPr>
          </a:p>
        </p:txBody>
      </p:sp>
      <p:sp>
        <p:nvSpPr>
          <p:cNvPr id="3" name="Content Placeholder 2"/>
          <p:cNvSpPr>
            <a:spLocks noGrp="1"/>
          </p:cNvSpPr>
          <p:nvPr>
            <p:ph idx="1"/>
          </p:nvPr>
        </p:nvSpPr>
        <p:spPr>
          <a:xfrm>
            <a:off x="533400" y="2819400"/>
            <a:ext cx="8153400" cy="1447800"/>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pPr>
              <a:buNone/>
            </a:pPr>
            <a:r>
              <a:rPr lang="en-US" sz="3500" b="1" dirty="0" smtClean="0">
                <a:cs typeface="Arial" pitchFamily="34" charset="0"/>
              </a:rPr>
              <a:t>COCKTAIL</a:t>
            </a:r>
            <a:r>
              <a:rPr lang="en-US" sz="3500" dirty="0" smtClean="0">
                <a:cs typeface="Arial" pitchFamily="34" charset="0"/>
              </a:rPr>
              <a:t> is a mixed drink made up of base</a:t>
            </a:r>
            <a:r>
              <a:rPr lang="en-US" sz="3500" i="1" dirty="0" smtClean="0">
                <a:cs typeface="Arial" pitchFamily="34" charset="0"/>
              </a:rPr>
              <a:t> liquor</a:t>
            </a:r>
            <a:r>
              <a:rPr lang="en-US" sz="3500" dirty="0" smtClean="0">
                <a:cs typeface="Arial" pitchFamily="34" charset="0"/>
              </a:rPr>
              <a:t>, a </a:t>
            </a:r>
            <a:r>
              <a:rPr lang="en-US" sz="3500" i="1" dirty="0" smtClean="0">
                <a:cs typeface="Arial" pitchFamily="34" charset="0"/>
              </a:rPr>
              <a:t>modifying ingredients</a:t>
            </a:r>
            <a:r>
              <a:rPr lang="en-US" sz="3500" dirty="0" smtClean="0">
                <a:cs typeface="Arial" pitchFamily="34" charset="0"/>
              </a:rPr>
              <a:t> and a </a:t>
            </a:r>
            <a:r>
              <a:rPr lang="en-US" sz="3500" i="1" dirty="0" smtClean="0">
                <a:cs typeface="Arial" pitchFamily="34" charset="0"/>
              </a:rPr>
              <a:t>mixer</a:t>
            </a:r>
            <a:r>
              <a:rPr lang="en-US" sz="3500" dirty="0" smtClean="0">
                <a:cs typeface="Arial" pitchFamily="34" charset="0"/>
              </a:rPr>
              <a:t> presented with a garnish.</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220200" cy="838200"/>
          </a:xfrm>
        </p:spPr>
        <p:txBody>
          <a:bodyPr>
            <a:normAutofit fontScale="90000"/>
          </a:bodyPr>
          <a:lstStyle/>
          <a:p>
            <a:r>
              <a:rPr lang="en-US" dirty="0" smtClean="0">
                <a:latin typeface="Arial Narrow" pitchFamily="34" charset="0"/>
              </a:rPr>
              <a:t>Common Edible garnishes used in cocktail:</a:t>
            </a:r>
            <a:endParaRPr lang="en-US" dirty="0">
              <a:latin typeface="Arial Narrow" pitchFamily="34" charset="0"/>
            </a:endParaRPr>
          </a:p>
        </p:txBody>
      </p:sp>
      <p:sp>
        <p:nvSpPr>
          <p:cNvPr id="3" name="Content Placeholder 2"/>
          <p:cNvSpPr>
            <a:spLocks noGrp="1"/>
          </p:cNvSpPr>
          <p:nvPr>
            <p:ph idx="1"/>
          </p:nvPr>
        </p:nvSpPr>
        <p:spPr>
          <a:xfrm>
            <a:off x="304800" y="1295400"/>
            <a:ext cx="4191000" cy="4525963"/>
          </a:xfrm>
        </p:spPr>
        <p:txBody>
          <a:bodyPr>
            <a:normAutofit/>
          </a:bodyPr>
          <a:lstStyle/>
          <a:p>
            <a:pPr marL="514350" indent="-514350">
              <a:buNone/>
            </a:pPr>
            <a:r>
              <a:rPr lang="en-US" sz="2800" i="1" dirty="0" smtClean="0"/>
              <a:t>1. </a:t>
            </a:r>
            <a:r>
              <a:rPr lang="en-US" sz="2800" b="1" i="1" dirty="0" smtClean="0"/>
              <a:t>Orange</a:t>
            </a:r>
            <a:endParaRPr lang="en-US" sz="2800" b="1" dirty="0" smtClean="0"/>
          </a:p>
          <a:p>
            <a:pPr marL="514350" indent="-514350">
              <a:buAutoNum type="arabicPeriod"/>
            </a:pPr>
            <a:endParaRPr lang="en-US" sz="2800" dirty="0" smtClean="0"/>
          </a:p>
          <a:p>
            <a:pPr marL="514350" indent="-514350">
              <a:buAutoNum type="arabicPeriod"/>
            </a:pPr>
            <a:endParaRPr lang="en-US" sz="2800" dirty="0" smtClean="0"/>
          </a:p>
          <a:p>
            <a:pPr marL="514350" indent="-514350">
              <a:buAutoNum type="arabicPeriod"/>
            </a:pPr>
            <a:endParaRPr lang="en-US" sz="2800" dirty="0" smtClean="0"/>
          </a:p>
          <a:p>
            <a:pPr marL="514350" indent="-514350">
              <a:buAutoNum type="arabicPeriod"/>
            </a:pPr>
            <a:endParaRPr lang="en-US" sz="2800" dirty="0" smtClean="0"/>
          </a:p>
          <a:p>
            <a:pPr marL="514350" indent="-514350">
              <a:buNone/>
            </a:pPr>
            <a:r>
              <a:rPr lang="en-US" sz="2800" dirty="0" smtClean="0"/>
              <a:t>2. </a:t>
            </a:r>
            <a:r>
              <a:rPr lang="en-US" sz="2800" b="1" i="1" dirty="0" smtClean="0"/>
              <a:t>Pineapple</a:t>
            </a:r>
            <a:endParaRPr lang="en-US" sz="2800" b="1" dirty="0" smtClean="0"/>
          </a:p>
          <a:p>
            <a:pPr marL="514350" indent="-514350">
              <a:buNone/>
            </a:pPr>
            <a:r>
              <a:rPr lang="en-US" sz="2800" dirty="0" smtClean="0"/>
              <a:t>	</a:t>
            </a:r>
            <a:endParaRPr lang="en-US" sz="2800" dirty="0"/>
          </a:p>
        </p:txBody>
      </p:sp>
      <p:pic>
        <p:nvPicPr>
          <p:cNvPr id="4" name="Picture 3" descr="http://www.cocktailsoftheworld.com/uploads/pics/orangegarnish.jpg"/>
          <p:cNvPicPr/>
          <p:nvPr/>
        </p:nvPicPr>
        <p:blipFill>
          <a:blip r:embed="rId2"/>
          <a:srcRect l="18874"/>
          <a:stretch>
            <a:fillRect/>
          </a:stretch>
        </p:blipFill>
        <p:spPr bwMode="auto">
          <a:xfrm>
            <a:off x="1219200" y="1828800"/>
            <a:ext cx="1828800" cy="2090057"/>
          </a:xfrm>
          <a:prstGeom prst="rect">
            <a:avLst/>
          </a:prstGeom>
          <a:noFill/>
        </p:spPr>
      </p:pic>
      <p:sp>
        <p:nvSpPr>
          <p:cNvPr id="9" name="Content Placeholder 2"/>
          <p:cNvSpPr txBox="1">
            <a:spLocks/>
          </p:cNvSpPr>
          <p:nvPr/>
        </p:nvSpPr>
        <p:spPr>
          <a:xfrm>
            <a:off x="4648200" y="1295400"/>
            <a:ext cx="4191000" cy="4525963"/>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2800" i="1" dirty="0" smtClean="0">
                <a:solidFill>
                  <a:schemeClr val="tx2"/>
                </a:solidFill>
              </a:rPr>
              <a:t>3. </a:t>
            </a:r>
            <a:r>
              <a:rPr lang="en-US" sz="2800" b="1" i="1" dirty="0" smtClean="0">
                <a:solidFill>
                  <a:schemeClr val="tx2"/>
                </a:solidFill>
              </a:rPr>
              <a:t>Cherry</a:t>
            </a: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AutoNum type="arabicPeriod"/>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AutoNum type="arabicPeriod"/>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AutoNum type="arabicPeriod"/>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AutoNum type="arabicPeriod"/>
              <a:tabLst/>
              <a:defRPr/>
            </a:pP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4. </a:t>
            </a:r>
            <a:r>
              <a:rPr kumimoji="0" lang="en-US" sz="2800" b="1" i="1" u="none" strike="noStrike" kern="1200" cap="none" spc="0" normalizeH="0" baseline="0" noProof="0" dirty="0" smtClean="0">
                <a:ln>
                  <a:noFill/>
                </a:ln>
                <a:solidFill>
                  <a:schemeClr val="tx2"/>
                </a:solidFill>
                <a:effectLst/>
                <a:uLnTx/>
                <a:uFillTx/>
                <a:latin typeface="+mn-lt"/>
                <a:ea typeface="+mn-ea"/>
                <a:cs typeface="+mn-cs"/>
              </a:rPr>
              <a:t>Lime</a:t>
            </a: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pic>
        <p:nvPicPr>
          <p:cNvPr id="10" name="Picture 9" descr="http://www.cocktailsoftheworld.com/uploads/pics/pineappleslicegar.jpg"/>
          <p:cNvPicPr/>
          <p:nvPr/>
        </p:nvPicPr>
        <p:blipFill>
          <a:blip r:embed="rId3"/>
          <a:srcRect/>
          <a:stretch>
            <a:fillRect/>
          </a:stretch>
        </p:blipFill>
        <p:spPr bwMode="auto">
          <a:xfrm>
            <a:off x="1219200" y="4495800"/>
            <a:ext cx="1828800" cy="2158341"/>
          </a:xfrm>
          <a:prstGeom prst="rect">
            <a:avLst/>
          </a:prstGeom>
          <a:noFill/>
        </p:spPr>
      </p:pic>
      <p:pic>
        <p:nvPicPr>
          <p:cNvPr id="11" name="Picture 10" descr="http://www.cocktailsoftheworld.com/uploads/pics/cherry5.jpg"/>
          <p:cNvPicPr/>
          <p:nvPr/>
        </p:nvPicPr>
        <p:blipFill>
          <a:blip r:embed="rId4"/>
          <a:srcRect/>
          <a:stretch>
            <a:fillRect/>
          </a:stretch>
        </p:blipFill>
        <p:spPr bwMode="auto">
          <a:xfrm>
            <a:off x="5791200" y="1828800"/>
            <a:ext cx="1676400" cy="2057400"/>
          </a:xfrm>
          <a:prstGeom prst="rect">
            <a:avLst/>
          </a:prstGeom>
          <a:noFill/>
        </p:spPr>
      </p:pic>
      <p:pic>
        <p:nvPicPr>
          <p:cNvPr id="12" name="Picture 11" descr="http://www.cocktailsoftheworld.com/uploads/pics/limewedgesdropin.jpg"/>
          <p:cNvPicPr/>
          <p:nvPr/>
        </p:nvPicPr>
        <p:blipFill>
          <a:blip r:embed="rId5"/>
          <a:srcRect/>
          <a:stretch>
            <a:fillRect/>
          </a:stretch>
        </p:blipFill>
        <p:spPr bwMode="auto">
          <a:xfrm>
            <a:off x="5715000" y="4572000"/>
            <a:ext cx="1676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2" presetClass="emph" presetSubtype="0" repeatCount="indefinite" fill="hold" nodeType="clickEffect">
                                  <p:stCondLst>
                                    <p:cond delay="0"/>
                                  </p:stCondLst>
                                  <p:childTnLst>
                                    <p:animClr clrSpc="rgb">
                                      <p:cBhvr override="childStyle">
                                        <p:cTn id="25" dur="100" fill="hold"/>
                                        <p:tgtEl>
                                          <p:spTgt spid="4"/>
                                        </p:tgtEl>
                                        <p:attrNameLst>
                                          <p:attrName>style.color</p:attrName>
                                        </p:attrNameLst>
                                      </p:cBhvr>
                                      <p:to>
                                        <a:schemeClr val="accent2"/>
                                      </p:to>
                                    </p:animClr>
                                    <p:animClr clrSpc="rgb">
                                      <p:cBhvr>
                                        <p:cTn id="26" dur="100" fill="hold"/>
                                        <p:tgtEl>
                                          <p:spTgt spid="4"/>
                                        </p:tgtEl>
                                        <p:attrNameLst>
                                          <p:attrName>fillcolor</p:attrName>
                                        </p:attrNameLst>
                                      </p:cBhvr>
                                      <p:to>
                                        <a:schemeClr val="accent2"/>
                                      </p:to>
                                    </p:animClr>
                                    <p:set>
                                      <p:cBhvr>
                                        <p:cTn id="27" dur="100" fill="hold"/>
                                        <p:tgtEl>
                                          <p:spTgt spid="4"/>
                                        </p:tgtEl>
                                        <p:attrNameLst>
                                          <p:attrName>fill.type</p:attrName>
                                        </p:attrNameLst>
                                      </p:cBhvr>
                                      <p:to>
                                        <p:strVal val="solid"/>
                                      </p:to>
                                    </p:set>
                                    <p:set>
                                      <p:cBhvr>
                                        <p:cTn id="28" dur="100" fill="hold"/>
                                        <p:tgtEl>
                                          <p:spTgt spid="4"/>
                                        </p:tgtEl>
                                        <p:attrNameLst>
                                          <p:attrName>fill.on</p:attrName>
                                        </p:attrNameLst>
                                      </p:cBhvr>
                                      <p:to>
                                        <p:strVal val="true"/>
                                      </p:to>
                                    </p:set>
                                    <p:animRot by="120000">
                                      <p:cBhvr>
                                        <p:cTn id="29" dur="100" fill="hold">
                                          <p:stCondLst>
                                            <p:cond delay="0"/>
                                          </p:stCondLst>
                                        </p:cTn>
                                        <p:tgtEl>
                                          <p:spTgt spid="4"/>
                                        </p:tgtEl>
                                        <p:attrNameLst>
                                          <p:attrName>r</p:attrName>
                                        </p:attrNameLst>
                                      </p:cBhvr>
                                    </p:animRot>
                                    <p:animRot by="-240000">
                                      <p:cBhvr>
                                        <p:cTn id="30" dur="200" fill="hold">
                                          <p:stCondLst>
                                            <p:cond delay="200"/>
                                          </p:stCondLst>
                                        </p:cTn>
                                        <p:tgtEl>
                                          <p:spTgt spid="4"/>
                                        </p:tgtEl>
                                        <p:attrNameLst>
                                          <p:attrName>r</p:attrName>
                                        </p:attrNameLst>
                                      </p:cBhvr>
                                    </p:animRot>
                                    <p:animRot by="240000">
                                      <p:cBhvr>
                                        <p:cTn id="31" dur="200" fill="hold">
                                          <p:stCondLst>
                                            <p:cond delay="400"/>
                                          </p:stCondLst>
                                        </p:cTn>
                                        <p:tgtEl>
                                          <p:spTgt spid="4"/>
                                        </p:tgtEl>
                                        <p:attrNameLst>
                                          <p:attrName>r</p:attrName>
                                        </p:attrNameLst>
                                      </p:cBhvr>
                                    </p:animRot>
                                    <p:animRot by="-240000">
                                      <p:cBhvr>
                                        <p:cTn id="32" dur="200" fill="hold">
                                          <p:stCondLst>
                                            <p:cond delay="600"/>
                                          </p:stCondLst>
                                        </p:cTn>
                                        <p:tgtEl>
                                          <p:spTgt spid="4"/>
                                        </p:tgtEl>
                                        <p:attrNameLst>
                                          <p:attrName>r</p:attrName>
                                        </p:attrNameLst>
                                      </p:cBhvr>
                                    </p:animRot>
                                    <p:animRot by="120000">
                                      <p:cBhvr>
                                        <p:cTn id="33" dur="200" fill="hold">
                                          <p:stCondLst>
                                            <p:cond delay="800"/>
                                          </p:stCondLst>
                                        </p:cTn>
                                        <p:tgtEl>
                                          <p:spTgt spid="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2" presetClass="emph" presetSubtype="0" repeatCount="indefinite" fill="hold" nodeType="clickEffect">
                                  <p:stCondLst>
                                    <p:cond delay="0"/>
                                  </p:stCondLst>
                                  <p:childTnLst>
                                    <p:animClr clrSpc="rgb">
                                      <p:cBhvr override="childStyle">
                                        <p:cTn id="50" dur="100" fill="hold"/>
                                        <p:tgtEl>
                                          <p:spTgt spid="10"/>
                                        </p:tgtEl>
                                        <p:attrNameLst>
                                          <p:attrName>style.color</p:attrName>
                                        </p:attrNameLst>
                                      </p:cBhvr>
                                      <p:to>
                                        <a:schemeClr val="accent2"/>
                                      </p:to>
                                    </p:animClr>
                                    <p:animClr clrSpc="rgb">
                                      <p:cBhvr>
                                        <p:cTn id="51" dur="100" fill="hold"/>
                                        <p:tgtEl>
                                          <p:spTgt spid="10"/>
                                        </p:tgtEl>
                                        <p:attrNameLst>
                                          <p:attrName>fillcolor</p:attrName>
                                        </p:attrNameLst>
                                      </p:cBhvr>
                                      <p:to>
                                        <a:schemeClr val="accent2"/>
                                      </p:to>
                                    </p:animClr>
                                    <p:set>
                                      <p:cBhvr>
                                        <p:cTn id="52" dur="100" fill="hold"/>
                                        <p:tgtEl>
                                          <p:spTgt spid="10"/>
                                        </p:tgtEl>
                                        <p:attrNameLst>
                                          <p:attrName>fill.type</p:attrName>
                                        </p:attrNameLst>
                                      </p:cBhvr>
                                      <p:to>
                                        <p:strVal val="solid"/>
                                      </p:to>
                                    </p:set>
                                    <p:set>
                                      <p:cBhvr>
                                        <p:cTn id="53" dur="100" fill="hold"/>
                                        <p:tgtEl>
                                          <p:spTgt spid="10"/>
                                        </p:tgtEl>
                                        <p:attrNameLst>
                                          <p:attrName>fill.on</p:attrName>
                                        </p:attrNameLst>
                                      </p:cBhvr>
                                      <p:to>
                                        <p:strVal val="true"/>
                                      </p:to>
                                    </p:set>
                                    <p:animRot by="120000">
                                      <p:cBhvr>
                                        <p:cTn id="54" dur="100" fill="hold">
                                          <p:stCondLst>
                                            <p:cond delay="0"/>
                                          </p:stCondLst>
                                        </p:cTn>
                                        <p:tgtEl>
                                          <p:spTgt spid="10"/>
                                        </p:tgtEl>
                                        <p:attrNameLst>
                                          <p:attrName>r</p:attrName>
                                        </p:attrNameLst>
                                      </p:cBhvr>
                                    </p:animRot>
                                    <p:animRot by="-240000">
                                      <p:cBhvr>
                                        <p:cTn id="55" dur="200" fill="hold">
                                          <p:stCondLst>
                                            <p:cond delay="200"/>
                                          </p:stCondLst>
                                        </p:cTn>
                                        <p:tgtEl>
                                          <p:spTgt spid="10"/>
                                        </p:tgtEl>
                                        <p:attrNameLst>
                                          <p:attrName>r</p:attrName>
                                        </p:attrNameLst>
                                      </p:cBhvr>
                                    </p:animRot>
                                    <p:animRot by="240000">
                                      <p:cBhvr>
                                        <p:cTn id="56" dur="200" fill="hold">
                                          <p:stCondLst>
                                            <p:cond delay="400"/>
                                          </p:stCondLst>
                                        </p:cTn>
                                        <p:tgtEl>
                                          <p:spTgt spid="10"/>
                                        </p:tgtEl>
                                        <p:attrNameLst>
                                          <p:attrName>r</p:attrName>
                                        </p:attrNameLst>
                                      </p:cBhvr>
                                    </p:animRot>
                                    <p:animRot by="-240000">
                                      <p:cBhvr>
                                        <p:cTn id="57" dur="200" fill="hold">
                                          <p:stCondLst>
                                            <p:cond delay="600"/>
                                          </p:stCondLst>
                                        </p:cTn>
                                        <p:tgtEl>
                                          <p:spTgt spid="10"/>
                                        </p:tgtEl>
                                        <p:attrNameLst>
                                          <p:attrName>r</p:attrName>
                                        </p:attrNameLst>
                                      </p:cBhvr>
                                    </p:animRot>
                                    <p:animRot by="120000">
                                      <p:cBhvr>
                                        <p:cTn id="58" dur="200" fill="hold">
                                          <p:stCondLst>
                                            <p:cond delay="800"/>
                                          </p:stCondLst>
                                        </p:cTn>
                                        <p:tgtEl>
                                          <p:spTgt spid="10"/>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 calcmode="lin" valueType="num">
                                      <p:cBhvr>
                                        <p:cTn id="63"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32" presetClass="emph" presetSubtype="0" repeatCount="indefinite" fill="hold" nodeType="clickEffect">
                                  <p:stCondLst>
                                    <p:cond delay="0"/>
                                  </p:stCondLst>
                                  <p:childTnLst>
                                    <p:animClr clrSpc="rgb">
                                      <p:cBhvr override="childStyle">
                                        <p:cTn id="75" dur="100" fill="hold"/>
                                        <p:tgtEl>
                                          <p:spTgt spid="11"/>
                                        </p:tgtEl>
                                        <p:attrNameLst>
                                          <p:attrName>style.color</p:attrName>
                                        </p:attrNameLst>
                                      </p:cBhvr>
                                      <p:to>
                                        <a:schemeClr val="accent2"/>
                                      </p:to>
                                    </p:animClr>
                                    <p:animClr clrSpc="rgb">
                                      <p:cBhvr>
                                        <p:cTn id="76" dur="100" fill="hold"/>
                                        <p:tgtEl>
                                          <p:spTgt spid="11"/>
                                        </p:tgtEl>
                                        <p:attrNameLst>
                                          <p:attrName>fillcolor</p:attrName>
                                        </p:attrNameLst>
                                      </p:cBhvr>
                                      <p:to>
                                        <a:schemeClr val="accent2"/>
                                      </p:to>
                                    </p:animClr>
                                    <p:set>
                                      <p:cBhvr>
                                        <p:cTn id="77" dur="100" fill="hold"/>
                                        <p:tgtEl>
                                          <p:spTgt spid="11"/>
                                        </p:tgtEl>
                                        <p:attrNameLst>
                                          <p:attrName>fill.type</p:attrName>
                                        </p:attrNameLst>
                                      </p:cBhvr>
                                      <p:to>
                                        <p:strVal val="solid"/>
                                      </p:to>
                                    </p:set>
                                    <p:set>
                                      <p:cBhvr>
                                        <p:cTn id="78" dur="100" fill="hold"/>
                                        <p:tgtEl>
                                          <p:spTgt spid="11"/>
                                        </p:tgtEl>
                                        <p:attrNameLst>
                                          <p:attrName>fill.on</p:attrName>
                                        </p:attrNameLst>
                                      </p:cBhvr>
                                      <p:to>
                                        <p:strVal val="true"/>
                                      </p:to>
                                    </p:set>
                                    <p:animRot by="120000">
                                      <p:cBhvr>
                                        <p:cTn id="79" dur="100" fill="hold">
                                          <p:stCondLst>
                                            <p:cond delay="0"/>
                                          </p:stCondLst>
                                        </p:cTn>
                                        <p:tgtEl>
                                          <p:spTgt spid="11"/>
                                        </p:tgtEl>
                                        <p:attrNameLst>
                                          <p:attrName>r</p:attrName>
                                        </p:attrNameLst>
                                      </p:cBhvr>
                                    </p:animRot>
                                    <p:animRot by="-240000">
                                      <p:cBhvr>
                                        <p:cTn id="80" dur="200" fill="hold">
                                          <p:stCondLst>
                                            <p:cond delay="200"/>
                                          </p:stCondLst>
                                        </p:cTn>
                                        <p:tgtEl>
                                          <p:spTgt spid="11"/>
                                        </p:tgtEl>
                                        <p:attrNameLst>
                                          <p:attrName>r</p:attrName>
                                        </p:attrNameLst>
                                      </p:cBhvr>
                                    </p:animRot>
                                    <p:animRot by="240000">
                                      <p:cBhvr>
                                        <p:cTn id="81" dur="200" fill="hold">
                                          <p:stCondLst>
                                            <p:cond delay="400"/>
                                          </p:stCondLst>
                                        </p:cTn>
                                        <p:tgtEl>
                                          <p:spTgt spid="11"/>
                                        </p:tgtEl>
                                        <p:attrNameLst>
                                          <p:attrName>r</p:attrName>
                                        </p:attrNameLst>
                                      </p:cBhvr>
                                    </p:animRot>
                                    <p:animRot by="-240000">
                                      <p:cBhvr>
                                        <p:cTn id="82" dur="200" fill="hold">
                                          <p:stCondLst>
                                            <p:cond delay="600"/>
                                          </p:stCondLst>
                                        </p:cTn>
                                        <p:tgtEl>
                                          <p:spTgt spid="11"/>
                                        </p:tgtEl>
                                        <p:attrNameLst>
                                          <p:attrName>r</p:attrName>
                                        </p:attrNameLst>
                                      </p:cBhvr>
                                    </p:animRot>
                                    <p:animRot by="120000">
                                      <p:cBhvr>
                                        <p:cTn id="83" dur="200" fill="hold">
                                          <p:stCondLst>
                                            <p:cond delay="800"/>
                                          </p:stCondLst>
                                        </p:cTn>
                                        <p:tgtEl>
                                          <p:spTgt spid="11"/>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50" presetClass="entr" presetSubtype="0" decel="100000" fill="hold" nodeType="clickEffect">
                                  <p:stCondLst>
                                    <p:cond delay="0"/>
                                  </p:stCondLst>
                                  <p:childTnLst>
                                    <p:set>
                                      <p:cBhvr>
                                        <p:cTn id="87" dur="1" fill="hold">
                                          <p:stCondLst>
                                            <p:cond delay="0"/>
                                          </p:stCondLst>
                                        </p:cTn>
                                        <p:tgtEl>
                                          <p:spTgt spid="9">
                                            <p:txEl>
                                              <p:pRg st="5" end="5"/>
                                            </p:txEl>
                                          </p:spTgt>
                                        </p:tgtEl>
                                        <p:attrNameLst>
                                          <p:attrName>style.visibility</p:attrName>
                                        </p:attrNameLst>
                                      </p:cBhvr>
                                      <p:to>
                                        <p:strVal val="visible"/>
                                      </p:to>
                                    </p:set>
                                    <p:anim calcmode="lin" valueType="num">
                                      <p:cBhvr>
                                        <p:cTn id="88" dur="1000" fill="hold"/>
                                        <p:tgtEl>
                                          <p:spTgt spid="9">
                                            <p:txEl>
                                              <p:pRg st="5" end="5"/>
                                            </p:txEl>
                                          </p:spTgt>
                                        </p:tgtEl>
                                        <p:attrNameLst>
                                          <p:attrName>ppt_w</p:attrName>
                                        </p:attrNameLst>
                                      </p:cBhvr>
                                      <p:tavLst>
                                        <p:tav tm="0">
                                          <p:val>
                                            <p:strVal val="#ppt_w+.3"/>
                                          </p:val>
                                        </p:tav>
                                        <p:tav tm="100000">
                                          <p:val>
                                            <p:strVal val="#ppt_w"/>
                                          </p:val>
                                        </p:tav>
                                      </p:tavLst>
                                    </p:anim>
                                    <p:anim calcmode="lin" valueType="num">
                                      <p:cBhvr>
                                        <p:cTn id="89" dur="1000" fill="hold"/>
                                        <p:tgtEl>
                                          <p:spTgt spid="9">
                                            <p:txEl>
                                              <p:pRg st="5" end="5"/>
                                            </p:txEl>
                                          </p:spTgt>
                                        </p:tgtEl>
                                        <p:attrNameLst>
                                          <p:attrName>ppt_h</p:attrName>
                                        </p:attrNameLst>
                                      </p:cBhvr>
                                      <p:tavLst>
                                        <p:tav tm="0">
                                          <p:val>
                                            <p:strVal val="#ppt_h"/>
                                          </p:val>
                                        </p:tav>
                                        <p:tav tm="100000">
                                          <p:val>
                                            <p:strVal val="#ppt_h"/>
                                          </p:val>
                                        </p:tav>
                                      </p:tavLst>
                                    </p:anim>
                                    <p:animEffect transition="in" filter="fade">
                                      <p:cBhvr>
                                        <p:cTn id="90" dur="1000"/>
                                        <p:tgtEl>
                                          <p:spTgt spid="9">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32" presetClass="emph" presetSubtype="0" repeatCount="indefinite" fill="hold" nodeType="clickEffect">
                                  <p:stCondLst>
                                    <p:cond delay="0"/>
                                  </p:stCondLst>
                                  <p:childTnLst>
                                    <p:animClr clrSpc="rgb">
                                      <p:cBhvr override="childStyle">
                                        <p:cTn id="100" dur="100" fill="hold"/>
                                        <p:tgtEl>
                                          <p:spTgt spid="12"/>
                                        </p:tgtEl>
                                        <p:attrNameLst>
                                          <p:attrName>style.color</p:attrName>
                                        </p:attrNameLst>
                                      </p:cBhvr>
                                      <p:to>
                                        <a:schemeClr val="accent2"/>
                                      </p:to>
                                    </p:animClr>
                                    <p:animClr clrSpc="rgb">
                                      <p:cBhvr>
                                        <p:cTn id="101" dur="100" fill="hold"/>
                                        <p:tgtEl>
                                          <p:spTgt spid="12"/>
                                        </p:tgtEl>
                                        <p:attrNameLst>
                                          <p:attrName>fillcolor</p:attrName>
                                        </p:attrNameLst>
                                      </p:cBhvr>
                                      <p:to>
                                        <a:schemeClr val="accent2"/>
                                      </p:to>
                                    </p:animClr>
                                    <p:set>
                                      <p:cBhvr>
                                        <p:cTn id="102" dur="100" fill="hold"/>
                                        <p:tgtEl>
                                          <p:spTgt spid="12"/>
                                        </p:tgtEl>
                                        <p:attrNameLst>
                                          <p:attrName>fill.type</p:attrName>
                                        </p:attrNameLst>
                                      </p:cBhvr>
                                      <p:to>
                                        <p:strVal val="solid"/>
                                      </p:to>
                                    </p:set>
                                    <p:set>
                                      <p:cBhvr>
                                        <p:cTn id="103" dur="100" fill="hold"/>
                                        <p:tgtEl>
                                          <p:spTgt spid="12"/>
                                        </p:tgtEl>
                                        <p:attrNameLst>
                                          <p:attrName>fill.on</p:attrName>
                                        </p:attrNameLst>
                                      </p:cBhvr>
                                      <p:to>
                                        <p:strVal val="true"/>
                                      </p:to>
                                    </p:set>
                                    <p:animRot by="120000">
                                      <p:cBhvr>
                                        <p:cTn id="104" dur="100" fill="hold">
                                          <p:stCondLst>
                                            <p:cond delay="0"/>
                                          </p:stCondLst>
                                        </p:cTn>
                                        <p:tgtEl>
                                          <p:spTgt spid="12"/>
                                        </p:tgtEl>
                                        <p:attrNameLst>
                                          <p:attrName>r</p:attrName>
                                        </p:attrNameLst>
                                      </p:cBhvr>
                                    </p:animRot>
                                    <p:animRot by="-240000">
                                      <p:cBhvr>
                                        <p:cTn id="105" dur="200" fill="hold">
                                          <p:stCondLst>
                                            <p:cond delay="200"/>
                                          </p:stCondLst>
                                        </p:cTn>
                                        <p:tgtEl>
                                          <p:spTgt spid="12"/>
                                        </p:tgtEl>
                                        <p:attrNameLst>
                                          <p:attrName>r</p:attrName>
                                        </p:attrNameLst>
                                      </p:cBhvr>
                                    </p:animRot>
                                    <p:animRot by="240000">
                                      <p:cBhvr>
                                        <p:cTn id="106" dur="200" fill="hold">
                                          <p:stCondLst>
                                            <p:cond delay="400"/>
                                          </p:stCondLst>
                                        </p:cTn>
                                        <p:tgtEl>
                                          <p:spTgt spid="12"/>
                                        </p:tgtEl>
                                        <p:attrNameLst>
                                          <p:attrName>r</p:attrName>
                                        </p:attrNameLst>
                                      </p:cBhvr>
                                    </p:animRot>
                                    <p:animRot by="-240000">
                                      <p:cBhvr>
                                        <p:cTn id="107" dur="200" fill="hold">
                                          <p:stCondLst>
                                            <p:cond delay="600"/>
                                          </p:stCondLst>
                                        </p:cTn>
                                        <p:tgtEl>
                                          <p:spTgt spid="12"/>
                                        </p:tgtEl>
                                        <p:attrNameLst>
                                          <p:attrName>r</p:attrName>
                                        </p:attrNameLst>
                                      </p:cBhvr>
                                    </p:animRot>
                                    <p:animRot by="120000">
                                      <p:cBhvr>
                                        <p:cTn id="108"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4525963"/>
          </a:xfrm>
        </p:spPr>
        <p:txBody>
          <a:bodyPr>
            <a:normAutofit/>
          </a:bodyPr>
          <a:lstStyle/>
          <a:p>
            <a:pPr>
              <a:buNone/>
            </a:pPr>
            <a:r>
              <a:rPr lang="en-US" sz="2800" dirty="0" smtClean="0"/>
              <a:t>5. </a:t>
            </a:r>
            <a:r>
              <a:rPr lang="en-US" sz="2800" b="1" dirty="0" smtClean="0"/>
              <a:t>Lemon</a:t>
            </a:r>
          </a:p>
          <a:p>
            <a:pPr>
              <a:buNone/>
            </a:pPr>
            <a:endParaRPr lang="en-US" sz="2800" b="1" dirty="0" smtClean="0"/>
          </a:p>
          <a:p>
            <a:pPr>
              <a:buNone/>
            </a:pPr>
            <a:endParaRPr lang="en-US" sz="2800" b="1" dirty="0" smtClean="0"/>
          </a:p>
          <a:p>
            <a:pPr>
              <a:buNone/>
            </a:pPr>
            <a:endParaRPr lang="en-US" sz="2800" b="1" dirty="0" smtClean="0"/>
          </a:p>
          <a:p>
            <a:pPr>
              <a:buNone/>
            </a:pPr>
            <a:endParaRPr lang="en-US" sz="2800" dirty="0" smtClean="0"/>
          </a:p>
          <a:p>
            <a:pPr>
              <a:buNone/>
            </a:pPr>
            <a:r>
              <a:rPr lang="en-US" sz="2800" dirty="0" smtClean="0"/>
              <a:t>6. </a:t>
            </a:r>
            <a:r>
              <a:rPr lang="en-US" sz="2800" b="1" dirty="0" smtClean="0"/>
              <a:t>Olives</a:t>
            </a:r>
          </a:p>
        </p:txBody>
      </p:sp>
      <p:pic>
        <p:nvPicPr>
          <p:cNvPr id="4" name="Picture 3" descr="http://www.cocktailsoftheworld.com/uploads/pics/lemonslicegarnish.jpg"/>
          <p:cNvPicPr/>
          <p:nvPr/>
        </p:nvPicPr>
        <p:blipFill>
          <a:blip r:embed="rId2"/>
          <a:srcRect/>
          <a:stretch>
            <a:fillRect/>
          </a:stretch>
        </p:blipFill>
        <p:spPr bwMode="auto">
          <a:xfrm>
            <a:off x="1066800" y="990600"/>
            <a:ext cx="1600200" cy="1905000"/>
          </a:xfrm>
          <a:prstGeom prst="rect">
            <a:avLst/>
          </a:prstGeom>
          <a:noFill/>
        </p:spPr>
      </p:pic>
      <p:pic>
        <p:nvPicPr>
          <p:cNvPr id="5" name="Picture 4" descr="http://www.cocktailsoftheworld.com/uploads/pics/olivesgarnish.jpg"/>
          <p:cNvPicPr/>
          <p:nvPr/>
        </p:nvPicPr>
        <p:blipFill>
          <a:blip r:embed="rId3"/>
          <a:srcRect/>
          <a:stretch>
            <a:fillRect/>
          </a:stretch>
        </p:blipFill>
        <p:spPr bwMode="auto">
          <a:xfrm>
            <a:off x="1066800" y="3733800"/>
            <a:ext cx="1676400" cy="1841665"/>
          </a:xfrm>
          <a:prstGeom prst="rect">
            <a:avLst/>
          </a:prstGeom>
          <a:noFill/>
        </p:spPr>
      </p:pic>
      <p:sp>
        <p:nvSpPr>
          <p:cNvPr id="6" name="Content Placeholder 2"/>
          <p:cNvSpPr txBox="1">
            <a:spLocks/>
          </p:cNvSpPr>
          <p:nvPr/>
        </p:nvSpPr>
        <p:spPr>
          <a:xfrm>
            <a:off x="4267200" y="381000"/>
            <a:ext cx="8686800" cy="4525963"/>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i="0" u="none" strike="noStrike" kern="1200" cap="none" spc="0" normalizeH="0" baseline="0" noProof="0" dirty="0" smtClean="0">
                <a:ln>
                  <a:noFill/>
                </a:ln>
                <a:solidFill>
                  <a:schemeClr val="tx2"/>
                </a:solidFill>
                <a:effectLst/>
                <a:uLnTx/>
                <a:uFillTx/>
                <a:latin typeface="+mn-lt"/>
                <a:ea typeface="+mn-ea"/>
                <a:cs typeface="+mn-cs"/>
              </a:rPr>
              <a:t>7</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a:t>
            </a:r>
            <a:r>
              <a:rPr lang="en-US" sz="2800" b="1" dirty="0" smtClean="0">
                <a:solidFill>
                  <a:schemeClr val="tx2"/>
                </a:solidFill>
              </a:rPr>
              <a:t>Orchid</a:t>
            </a: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2800" dirty="0" smtClean="0">
                <a:solidFill>
                  <a:schemeClr val="tx2"/>
                </a:solidFill>
              </a:rPr>
              <a:t>8</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Apple</a:t>
            </a:r>
          </a:p>
        </p:txBody>
      </p:sp>
      <p:pic>
        <p:nvPicPr>
          <p:cNvPr id="7" name="Picture 6" descr="http://www.cocktailsoftheworld.com/uploads/pics/orchidgarnish.jpg"/>
          <p:cNvPicPr/>
          <p:nvPr/>
        </p:nvPicPr>
        <p:blipFill>
          <a:blip r:embed="rId4"/>
          <a:srcRect/>
          <a:stretch>
            <a:fillRect/>
          </a:stretch>
        </p:blipFill>
        <p:spPr bwMode="auto">
          <a:xfrm>
            <a:off x="5562600" y="914400"/>
            <a:ext cx="1600200" cy="1981200"/>
          </a:xfrm>
          <a:prstGeom prst="rect">
            <a:avLst/>
          </a:prstGeom>
          <a:noFill/>
          <a:ln w="9525">
            <a:noFill/>
            <a:miter lim="800000"/>
            <a:headEnd/>
            <a:tailEnd/>
          </a:ln>
        </p:spPr>
      </p:pic>
      <p:pic>
        <p:nvPicPr>
          <p:cNvPr id="8" name="Picture 7" descr="http://www.cocktailsoftheworld.com/uploads/pics/applegarnish_01.jpg"/>
          <p:cNvPicPr/>
          <p:nvPr/>
        </p:nvPicPr>
        <p:blipFill>
          <a:blip r:embed="rId5"/>
          <a:srcRect/>
          <a:stretch>
            <a:fillRect/>
          </a:stretch>
        </p:blipFill>
        <p:spPr bwMode="auto">
          <a:xfrm>
            <a:off x="5638800" y="3581400"/>
            <a:ext cx="1676400" cy="1981200"/>
          </a:xfrm>
          <a:prstGeom prst="rect">
            <a:avLst/>
          </a:prstGeom>
          <a:noFill/>
        </p:spPr>
      </p:pic>
      <p:sp>
        <p:nvSpPr>
          <p:cNvPr id="9" name="TextBox 8"/>
          <p:cNvSpPr txBox="1"/>
          <p:nvPr/>
        </p:nvSpPr>
        <p:spPr>
          <a:xfrm>
            <a:off x="2133600" y="5867400"/>
            <a:ext cx="6553200" cy="707886"/>
          </a:xfrm>
          <a:prstGeom prst="rect">
            <a:avLst/>
          </a:prstGeom>
          <a:noFill/>
        </p:spPr>
        <p:txBody>
          <a:bodyPr wrap="square" rtlCol="0">
            <a:spAutoFit/>
          </a:bodyPr>
          <a:lstStyle/>
          <a:p>
            <a:r>
              <a:rPr lang="en-US" sz="4000" dirty="0" smtClean="0"/>
              <a:t>Etc……………………………..</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repeatCount="indefinite" fill="hold" nodeType="clickEffect">
                                  <p:stCondLst>
                                    <p:cond delay="0"/>
                                  </p:stCondLst>
                                  <p:childTnLst>
                                    <p:animClr clrSpc="rgb">
                                      <p:cBhvr override="childStyle">
                                        <p:cTn id="19" dur="100" fill="hold"/>
                                        <p:tgtEl>
                                          <p:spTgt spid="4"/>
                                        </p:tgtEl>
                                        <p:attrNameLst>
                                          <p:attrName>style.color</p:attrName>
                                        </p:attrNameLst>
                                      </p:cBhvr>
                                      <p:to>
                                        <a:schemeClr val="accent2"/>
                                      </p:to>
                                    </p:animClr>
                                    <p:animClr clrSpc="rgb">
                                      <p:cBhvr>
                                        <p:cTn id="20" dur="100" fill="hold"/>
                                        <p:tgtEl>
                                          <p:spTgt spid="4"/>
                                        </p:tgtEl>
                                        <p:attrNameLst>
                                          <p:attrName>fillcolor</p:attrName>
                                        </p:attrNameLst>
                                      </p:cBhvr>
                                      <p:to>
                                        <a:schemeClr val="accent2"/>
                                      </p:to>
                                    </p:animClr>
                                    <p:set>
                                      <p:cBhvr>
                                        <p:cTn id="21" dur="100" fill="hold"/>
                                        <p:tgtEl>
                                          <p:spTgt spid="4"/>
                                        </p:tgtEl>
                                        <p:attrNameLst>
                                          <p:attrName>fill.type</p:attrName>
                                        </p:attrNameLst>
                                      </p:cBhvr>
                                      <p:to>
                                        <p:strVal val="solid"/>
                                      </p:to>
                                    </p:set>
                                    <p:set>
                                      <p:cBhvr>
                                        <p:cTn id="22" dur="100" fill="hold"/>
                                        <p:tgtEl>
                                          <p:spTgt spid="4"/>
                                        </p:tgtEl>
                                        <p:attrNameLst>
                                          <p:attrName>fill.on</p:attrName>
                                        </p:attrNameLst>
                                      </p:cBhvr>
                                      <p:to>
                                        <p:strVal val="true"/>
                                      </p:to>
                                    </p:se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2" presetClass="emph" presetSubtype="0" repeatCount="indefinite" fill="hold" nodeType="clickEffect">
                                  <p:stCondLst>
                                    <p:cond delay="0"/>
                                  </p:stCondLst>
                                  <p:childTnLst>
                                    <p:animClr clrSpc="rgb">
                                      <p:cBhvr override="childStyle">
                                        <p:cTn id="44" dur="100" fill="hold"/>
                                        <p:tgtEl>
                                          <p:spTgt spid="5"/>
                                        </p:tgtEl>
                                        <p:attrNameLst>
                                          <p:attrName>style.color</p:attrName>
                                        </p:attrNameLst>
                                      </p:cBhvr>
                                      <p:to>
                                        <a:schemeClr val="accent2"/>
                                      </p:to>
                                    </p:animClr>
                                    <p:animClr clrSpc="rgb">
                                      <p:cBhvr>
                                        <p:cTn id="45" dur="100" fill="hold"/>
                                        <p:tgtEl>
                                          <p:spTgt spid="5"/>
                                        </p:tgtEl>
                                        <p:attrNameLst>
                                          <p:attrName>fillcolor</p:attrName>
                                        </p:attrNameLst>
                                      </p:cBhvr>
                                      <p:to>
                                        <a:schemeClr val="accent2"/>
                                      </p:to>
                                    </p:animClr>
                                    <p:set>
                                      <p:cBhvr>
                                        <p:cTn id="46" dur="100" fill="hold"/>
                                        <p:tgtEl>
                                          <p:spTgt spid="5"/>
                                        </p:tgtEl>
                                        <p:attrNameLst>
                                          <p:attrName>fill.type</p:attrName>
                                        </p:attrNameLst>
                                      </p:cBhvr>
                                      <p:to>
                                        <p:strVal val="solid"/>
                                      </p:to>
                                    </p:set>
                                    <p:set>
                                      <p:cBhvr>
                                        <p:cTn id="47" dur="100" fill="hold"/>
                                        <p:tgtEl>
                                          <p:spTgt spid="5"/>
                                        </p:tgtEl>
                                        <p:attrNameLst>
                                          <p:attrName>fill.on</p:attrName>
                                        </p:attrNameLst>
                                      </p:cBhvr>
                                      <p:to>
                                        <p:strVal val="true"/>
                                      </p:to>
                                    </p:set>
                                    <p:animRot by="120000">
                                      <p:cBhvr>
                                        <p:cTn id="48" dur="100" fill="hold">
                                          <p:stCondLst>
                                            <p:cond delay="0"/>
                                          </p:stCondLst>
                                        </p:cTn>
                                        <p:tgtEl>
                                          <p:spTgt spid="5"/>
                                        </p:tgtEl>
                                        <p:attrNameLst>
                                          <p:attrName>r</p:attrName>
                                        </p:attrNameLst>
                                      </p:cBhvr>
                                    </p:animRot>
                                    <p:animRot by="-240000">
                                      <p:cBhvr>
                                        <p:cTn id="49" dur="200" fill="hold">
                                          <p:stCondLst>
                                            <p:cond delay="200"/>
                                          </p:stCondLst>
                                        </p:cTn>
                                        <p:tgtEl>
                                          <p:spTgt spid="5"/>
                                        </p:tgtEl>
                                        <p:attrNameLst>
                                          <p:attrName>r</p:attrName>
                                        </p:attrNameLst>
                                      </p:cBhvr>
                                    </p:animRot>
                                    <p:animRot by="240000">
                                      <p:cBhvr>
                                        <p:cTn id="50" dur="200" fill="hold">
                                          <p:stCondLst>
                                            <p:cond delay="400"/>
                                          </p:stCondLst>
                                        </p:cTn>
                                        <p:tgtEl>
                                          <p:spTgt spid="5"/>
                                        </p:tgtEl>
                                        <p:attrNameLst>
                                          <p:attrName>r</p:attrName>
                                        </p:attrNameLst>
                                      </p:cBhvr>
                                    </p:animRot>
                                    <p:animRot by="-240000">
                                      <p:cBhvr>
                                        <p:cTn id="51" dur="200" fill="hold">
                                          <p:stCondLst>
                                            <p:cond delay="600"/>
                                          </p:stCondLst>
                                        </p:cTn>
                                        <p:tgtEl>
                                          <p:spTgt spid="5"/>
                                        </p:tgtEl>
                                        <p:attrNameLst>
                                          <p:attrName>r</p:attrName>
                                        </p:attrNameLst>
                                      </p:cBhvr>
                                    </p:animRot>
                                    <p:animRot by="120000">
                                      <p:cBhvr>
                                        <p:cTn id="52" dur="200" fill="hold">
                                          <p:stCondLst>
                                            <p:cond delay="800"/>
                                          </p:stCondLst>
                                        </p:cTn>
                                        <p:tgtEl>
                                          <p:spTgt spid="5"/>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p:cTn id="5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5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59" dur="10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32" presetClass="emph" presetSubtype="0" repeatCount="indefinite" fill="hold" nodeType="clickEffect">
                                  <p:stCondLst>
                                    <p:cond delay="0"/>
                                  </p:stCondLst>
                                  <p:childTnLst>
                                    <p:animClr clrSpc="rgb">
                                      <p:cBhvr override="childStyle">
                                        <p:cTn id="69" dur="100" fill="hold"/>
                                        <p:tgtEl>
                                          <p:spTgt spid="7"/>
                                        </p:tgtEl>
                                        <p:attrNameLst>
                                          <p:attrName>style.color</p:attrName>
                                        </p:attrNameLst>
                                      </p:cBhvr>
                                      <p:to>
                                        <a:schemeClr val="accent2"/>
                                      </p:to>
                                    </p:animClr>
                                    <p:animClr clrSpc="rgb">
                                      <p:cBhvr>
                                        <p:cTn id="70" dur="100" fill="hold"/>
                                        <p:tgtEl>
                                          <p:spTgt spid="7"/>
                                        </p:tgtEl>
                                        <p:attrNameLst>
                                          <p:attrName>fillcolor</p:attrName>
                                        </p:attrNameLst>
                                      </p:cBhvr>
                                      <p:to>
                                        <a:schemeClr val="accent2"/>
                                      </p:to>
                                    </p:animClr>
                                    <p:set>
                                      <p:cBhvr>
                                        <p:cTn id="71" dur="100" fill="hold"/>
                                        <p:tgtEl>
                                          <p:spTgt spid="7"/>
                                        </p:tgtEl>
                                        <p:attrNameLst>
                                          <p:attrName>fill.type</p:attrName>
                                        </p:attrNameLst>
                                      </p:cBhvr>
                                      <p:to>
                                        <p:strVal val="solid"/>
                                      </p:to>
                                    </p:set>
                                    <p:set>
                                      <p:cBhvr>
                                        <p:cTn id="72" dur="100" fill="hold"/>
                                        <p:tgtEl>
                                          <p:spTgt spid="7"/>
                                        </p:tgtEl>
                                        <p:attrNameLst>
                                          <p:attrName>fill.on</p:attrName>
                                        </p:attrNameLst>
                                      </p:cBhvr>
                                      <p:to>
                                        <p:strVal val="true"/>
                                      </p:to>
                                    </p:set>
                                    <p:animRot by="120000">
                                      <p:cBhvr>
                                        <p:cTn id="73" dur="100" fill="hold">
                                          <p:stCondLst>
                                            <p:cond delay="0"/>
                                          </p:stCondLst>
                                        </p:cTn>
                                        <p:tgtEl>
                                          <p:spTgt spid="7"/>
                                        </p:tgtEl>
                                        <p:attrNameLst>
                                          <p:attrName>r</p:attrName>
                                        </p:attrNameLst>
                                      </p:cBhvr>
                                    </p:animRot>
                                    <p:animRot by="-240000">
                                      <p:cBhvr>
                                        <p:cTn id="74" dur="200" fill="hold">
                                          <p:stCondLst>
                                            <p:cond delay="200"/>
                                          </p:stCondLst>
                                        </p:cTn>
                                        <p:tgtEl>
                                          <p:spTgt spid="7"/>
                                        </p:tgtEl>
                                        <p:attrNameLst>
                                          <p:attrName>r</p:attrName>
                                        </p:attrNameLst>
                                      </p:cBhvr>
                                    </p:animRot>
                                    <p:animRot by="240000">
                                      <p:cBhvr>
                                        <p:cTn id="75" dur="200" fill="hold">
                                          <p:stCondLst>
                                            <p:cond delay="400"/>
                                          </p:stCondLst>
                                        </p:cTn>
                                        <p:tgtEl>
                                          <p:spTgt spid="7"/>
                                        </p:tgtEl>
                                        <p:attrNameLst>
                                          <p:attrName>r</p:attrName>
                                        </p:attrNameLst>
                                      </p:cBhvr>
                                    </p:animRot>
                                    <p:animRot by="-240000">
                                      <p:cBhvr>
                                        <p:cTn id="76" dur="200" fill="hold">
                                          <p:stCondLst>
                                            <p:cond delay="600"/>
                                          </p:stCondLst>
                                        </p:cTn>
                                        <p:tgtEl>
                                          <p:spTgt spid="7"/>
                                        </p:tgtEl>
                                        <p:attrNameLst>
                                          <p:attrName>r</p:attrName>
                                        </p:attrNameLst>
                                      </p:cBhvr>
                                    </p:animRot>
                                    <p:animRot by="120000">
                                      <p:cBhvr>
                                        <p:cTn id="77" dur="200" fill="hold">
                                          <p:stCondLst>
                                            <p:cond delay="800"/>
                                          </p:stCondLst>
                                        </p:cTn>
                                        <p:tgtEl>
                                          <p:spTgt spid="7"/>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nodeType="clickEffect">
                                  <p:stCondLst>
                                    <p:cond delay="0"/>
                                  </p:stCondLst>
                                  <p:childTnLst>
                                    <p:set>
                                      <p:cBhvr>
                                        <p:cTn id="81" dur="1" fill="hold">
                                          <p:stCondLst>
                                            <p:cond delay="0"/>
                                          </p:stCondLst>
                                        </p:cTn>
                                        <p:tgtEl>
                                          <p:spTgt spid="6">
                                            <p:txEl>
                                              <p:pRg st="5" end="5"/>
                                            </p:txEl>
                                          </p:spTgt>
                                        </p:tgtEl>
                                        <p:attrNameLst>
                                          <p:attrName>style.visibility</p:attrName>
                                        </p:attrNameLst>
                                      </p:cBhvr>
                                      <p:to>
                                        <p:strVal val="visible"/>
                                      </p:to>
                                    </p:set>
                                    <p:anim calcmode="lin" valueType="num">
                                      <p:cBhvr>
                                        <p:cTn id="82" dur="1000" fill="hold"/>
                                        <p:tgtEl>
                                          <p:spTgt spid="6">
                                            <p:txEl>
                                              <p:pRg st="5" end="5"/>
                                            </p:txEl>
                                          </p:spTgt>
                                        </p:tgtEl>
                                        <p:attrNameLst>
                                          <p:attrName>ppt_w</p:attrName>
                                        </p:attrNameLst>
                                      </p:cBhvr>
                                      <p:tavLst>
                                        <p:tav tm="0">
                                          <p:val>
                                            <p:strVal val="#ppt_w+.3"/>
                                          </p:val>
                                        </p:tav>
                                        <p:tav tm="100000">
                                          <p:val>
                                            <p:strVal val="#ppt_w"/>
                                          </p:val>
                                        </p:tav>
                                      </p:tavLst>
                                    </p:anim>
                                    <p:anim calcmode="lin" valueType="num">
                                      <p:cBhvr>
                                        <p:cTn id="8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84" dur="1000"/>
                                        <p:tgtEl>
                                          <p:spTgt spid="6">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32" presetClass="emph" presetSubtype="0" repeatCount="indefinite" fill="hold" nodeType="clickEffect">
                                  <p:stCondLst>
                                    <p:cond delay="0"/>
                                  </p:stCondLst>
                                  <p:childTnLst>
                                    <p:animClr clrSpc="rgb">
                                      <p:cBhvr override="childStyle">
                                        <p:cTn id="94" dur="100" fill="hold"/>
                                        <p:tgtEl>
                                          <p:spTgt spid="8"/>
                                        </p:tgtEl>
                                        <p:attrNameLst>
                                          <p:attrName>style.color</p:attrName>
                                        </p:attrNameLst>
                                      </p:cBhvr>
                                      <p:to>
                                        <a:schemeClr val="accent2"/>
                                      </p:to>
                                    </p:animClr>
                                    <p:animClr clrSpc="rgb">
                                      <p:cBhvr>
                                        <p:cTn id="95" dur="100" fill="hold"/>
                                        <p:tgtEl>
                                          <p:spTgt spid="8"/>
                                        </p:tgtEl>
                                        <p:attrNameLst>
                                          <p:attrName>fillcolor</p:attrName>
                                        </p:attrNameLst>
                                      </p:cBhvr>
                                      <p:to>
                                        <a:schemeClr val="accent2"/>
                                      </p:to>
                                    </p:animClr>
                                    <p:set>
                                      <p:cBhvr>
                                        <p:cTn id="96" dur="100" fill="hold"/>
                                        <p:tgtEl>
                                          <p:spTgt spid="8"/>
                                        </p:tgtEl>
                                        <p:attrNameLst>
                                          <p:attrName>fill.type</p:attrName>
                                        </p:attrNameLst>
                                      </p:cBhvr>
                                      <p:to>
                                        <p:strVal val="solid"/>
                                      </p:to>
                                    </p:set>
                                    <p:set>
                                      <p:cBhvr>
                                        <p:cTn id="97" dur="100" fill="hold"/>
                                        <p:tgtEl>
                                          <p:spTgt spid="8"/>
                                        </p:tgtEl>
                                        <p:attrNameLst>
                                          <p:attrName>fill.on</p:attrName>
                                        </p:attrNameLst>
                                      </p:cBhvr>
                                      <p:to>
                                        <p:strVal val="true"/>
                                      </p:to>
                                    </p:set>
                                    <p:animRot by="120000">
                                      <p:cBhvr>
                                        <p:cTn id="98" dur="100" fill="hold">
                                          <p:stCondLst>
                                            <p:cond delay="0"/>
                                          </p:stCondLst>
                                        </p:cTn>
                                        <p:tgtEl>
                                          <p:spTgt spid="8"/>
                                        </p:tgtEl>
                                        <p:attrNameLst>
                                          <p:attrName>r</p:attrName>
                                        </p:attrNameLst>
                                      </p:cBhvr>
                                    </p:animRot>
                                    <p:animRot by="-240000">
                                      <p:cBhvr>
                                        <p:cTn id="99" dur="200" fill="hold">
                                          <p:stCondLst>
                                            <p:cond delay="200"/>
                                          </p:stCondLst>
                                        </p:cTn>
                                        <p:tgtEl>
                                          <p:spTgt spid="8"/>
                                        </p:tgtEl>
                                        <p:attrNameLst>
                                          <p:attrName>r</p:attrName>
                                        </p:attrNameLst>
                                      </p:cBhvr>
                                    </p:animRot>
                                    <p:animRot by="240000">
                                      <p:cBhvr>
                                        <p:cTn id="100" dur="200" fill="hold">
                                          <p:stCondLst>
                                            <p:cond delay="400"/>
                                          </p:stCondLst>
                                        </p:cTn>
                                        <p:tgtEl>
                                          <p:spTgt spid="8"/>
                                        </p:tgtEl>
                                        <p:attrNameLst>
                                          <p:attrName>r</p:attrName>
                                        </p:attrNameLst>
                                      </p:cBhvr>
                                    </p:animRot>
                                    <p:animRot by="-240000">
                                      <p:cBhvr>
                                        <p:cTn id="101" dur="200" fill="hold">
                                          <p:stCondLst>
                                            <p:cond delay="600"/>
                                          </p:stCondLst>
                                        </p:cTn>
                                        <p:tgtEl>
                                          <p:spTgt spid="8"/>
                                        </p:tgtEl>
                                        <p:attrNameLst>
                                          <p:attrName>r</p:attrName>
                                        </p:attrNameLst>
                                      </p:cBhvr>
                                    </p:animRot>
                                    <p:animRot by="120000">
                                      <p:cBhvr>
                                        <p:cTn id="102" dur="200" fill="hold">
                                          <p:stCondLst>
                                            <p:cond delay="800"/>
                                          </p:stCondLst>
                                        </p:cTn>
                                        <p:tgtEl>
                                          <p:spTgt spid="8"/>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27" presetClass="entr" presetSubtype="0" fill="hold" nodeType="clickEffect">
                                  <p:stCondLst>
                                    <p:cond delay="0"/>
                                  </p:stCondLst>
                                  <p:iterate type="lt">
                                    <p:tmPct val="50000"/>
                                  </p:iterate>
                                  <p:childTnLst>
                                    <p:set>
                                      <p:cBhvr>
                                        <p:cTn id="10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0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09"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normAutofit fontScale="90000"/>
          </a:bodyPr>
          <a:lstStyle/>
          <a:p>
            <a:r>
              <a:rPr lang="en-US" dirty="0" smtClean="0">
                <a:latin typeface="Arial Narrow" pitchFamily="34" charset="0"/>
              </a:rPr>
              <a:t>COMMON INEDIBLE GARNISHES used in cocktail:</a:t>
            </a:r>
            <a:endParaRPr lang="en-US" dirty="0">
              <a:latin typeface="Arial Narrow" pitchFamily="34" charset="0"/>
            </a:endParaRPr>
          </a:p>
        </p:txBody>
      </p:sp>
      <p:sp>
        <p:nvSpPr>
          <p:cNvPr id="3" name="Content Placeholder 2"/>
          <p:cNvSpPr>
            <a:spLocks noGrp="1"/>
          </p:cNvSpPr>
          <p:nvPr>
            <p:ph idx="1"/>
          </p:nvPr>
        </p:nvSpPr>
        <p:spPr>
          <a:xfrm>
            <a:off x="304800" y="1219200"/>
            <a:ext cx="8686800" cy="5638800"/>
          </a:xfrm>
        </p:spPr>
        <p:txBody>
          <a:bodyPr>
            <a:normAutofit fontScale="92500" lnSpcReduction="10000"/>
          </a:bodyPr>
          <a:lstStyle/>
          <a:p>
            <a:pPr lvl="0">
              <a:buNone/>
            </a:pPr>
            <a:r>
              <a:rPr lang="en-US" b="1" dirty="0" smtClean="0"/>
              <a:t>Plastic</a:t>
            </a:r>
            <a:r>
              <a:rPr lang="en-US" b="1" i="1" dirty="0" smtClean="0"/>
              <a:t> </a:t>
            </a:r>
            <a:r>
              <a:rPr lang="en-US" b="1" dirty="0" smtClean="0"/>
              <a:t>Animals</a:t>
            </a:r>
            <a:r>
              <a:rPr lang="en-US" dirty="0" smtClean="0"/>
              <a:t>(attached to the rim of the glass) </a:t>
            </a:r>
          </a:p>
          <a:p>
            <a:pPr lvl="0">
              <a:buNone/>
            </a:pPr>
            <a:r>
              <a:rPr lang="en-US" b="1" dirty="0" smtClean="0"/>
              <a:t>Bead necklaces</a:t>
            </a:r>
            <a:endParaRPr lang="en-US" dirty="0" smtClean="0"/>
          </a:p>
          <a:p>
            <a:pPr lvl="0">
              <a:buNone/>
            </a:pPr>
            <a:r>
              <a:rPr lang="en-US" b="1" dirty="0" smtClean="0"/>
              <a:t>Candles</a:t>
            </a:r>
            <a:r>
              <a:rPr lang="en-US" dirty="0" smtClean="0"/>
              <a:t> </a:t>
            </a:r>
          </a:p>
          <a:p>
            <a:pPr lvl="0">
              <a:buNone/>
            </a:pPr>
            <a:r>
              <a:rPr lang="en-US" b="1" dirty="0" smtClean="0"/>
              <a:t>Cocktail umbrellas paper</a:t>
            </a:r>
            <a:endParaRPr lang="en-US" dirty="0" smtClean="0"/>
          </a:p>
          <a:p>
            <a:pPr lvl="0">
              <a:buNone/>
            </a:pPr>
            <a:r>
              <a:rPr lang="en-US" b="1" dirty="0" smtClean="0"/>
              <a:t>Drinking straws</a:t>
            </a:r>
            <a:endParaRPr lang="en-US" dirty="0" smtClean="0"/>
          </a:p>
          <a:p>
            <a:pPr lvl="0">
              <a:buNone/>
            </a:pPr>
            <a:r>
              <a:rPr lang="en-US" b="1" dirty="0" smtClean="0"/>
              <a:t>Fire</a:t>
            </a:r>
            <a:r>
              <a:rPr lang="en-US" dirty="0" smtClean="0"/>
              <a:t> </a:t>
            </a:r>
            <a:r>
              <a:rPr lang="en-US" i="1" dirty="0" smtClean="0"/>
              <a:t>(see Flaming beverage)</a:t>
            </a:r>
            <a:r>
              <a:rPr lang="en-US" dirty="0" smtClean="0"/>
              <a:t> </a:t>
            </a:r>
          </a:p>
          <a:p>
            <a:pPr lvl="0">
              <a:buNone/>
            </a:pPr>
            <a:r>
              <a:rPr lang="en-US" b="1" dirty="0" smtClean="0"/>
              <a:t>Flags</a:t>
            </a:r>
            <a:r>
              <a:rPr lang="en-US" dirty="0" smtClean="0"/>
              <a:t> </a:t>
            </a:r>
          </a:p>
          <a:p>
            <a:pPr lvl="0">
              <a:buNone/>
            </a:pPr>
            <a:r>
              <a:rPr lang="en-US" b="1" dirty="0" smtClean="0"/>
              <a:t>Plastic Swords</a:t>
            </a:r>
            <a:endParaRPr lang="en-US" dirty="0" smtClean="0"/>
          </a:p>
          <a:p>
            <a:pPr lvl="0">
              <a:buNone/>
            </a:pPr>
            <a:r>
              <a:rPr lang="en-US" b="1" dirty="0" smtClean="0"/>
              <a:t>Sparklers</a:t>
            </a:r>
            <a:r>
              <a:rPr lang="en-US" dirty="0" smtClean="0"/>
              <a:t> </a:t>
            </a:r>
          </a:p>
          <a:p>
            <a:pPr lvl="0">
              <a:buNone/>
            </a:pPr>
            <a:r>
              <a:rPr lang="en-US" b="1" dirty="0" smtClean="0"/>
              <a:t>Swizzle sticks</a:t>
            </a:r>
            <a:r>
              <a:rPr lang="en-US" dirty="0" smtClean="0"/>
              <a:t> </a:t>
            </a:r>
          </a:p>
          <a:p>
            <a:pPr lvl="0">
              <a:buNone/>
            </a:pPr>
            <a:r>
              <a:rPr lang="en-US" b="1" dirty="0" smtClean="0"/>
              <a:t>Other decorations</a:t>
            </a:r>
            <a:r>
              <a:rPr lang="en-US" dirty="0" smtClean="0"/>
              <a:t> (usually made of paper or plastic) </a:t>
            </a:r>
          </a:p>
          <a:p>
            <a:endParaRPr lang="en-US" dirty="0"/>
          </a:p>
        </p:txBody>
      </p:sp>
      <p:pic>
        <p:nvPicPr>
          <p:cNvPr id="4" name="Picture 3" descr="112px-Cocktail_umbrella_side">
            <a:hlinkClick r:id="rId2"/>
          </p:cNvPr>
          <p:cNvPicPr/>
          <p:nvPr/>
        </p:nvPicPr>
        <p:blipFill>
          <a:blip r:embed="rId3"/>
          <a:srcRect/>
          <a:stretch>
            <a:fillRect/>
          </a:stretch>
        </p:blipFill>
        <p:spPr bwMode="auto">
          <a:xfrm>
            <a:off x="7086600" y="1981200"/>
            <a:ext cx="1447800" cy="1447800"/>
          </a:xfrm>
          <a:prstGeom prst="rect">
            <a:avLst/>
          </a:prstGeom>
          <a:ln>
            <a:noFill/>
          </a:ln>
          <a:effectLst>
            <a:softEdge rad="112500"/>
          </a:effectLst>
        </p:spPr>
      </p:pic>
      <p:pic>
        <p:nvPicPr>
          <p:cNvPr id="5" name="Picture 4"/>
          <p:cNvPicPr/>
          <p:nvPr/>
        </p:nvPicPr>
        <p:blipFill>
          <a:blip r:embed="rId4" cstate="print"/>
          <a:srcRect/>
          <a:stretch>
            <a:fillRect/>
          </a:stretch>
        </p:blipFill>
        <p:spPr bwMode="auto">
          <a:xfrm>
            <a:off x="4876800" y="2057400"/>
            <a:ext cx="1143000" cy="1447800"/>
          </a:xfrm>
          <a:prstGeom prst="rect">
            <a:avLst/>
          </a:prstGeom>
          <a:ln>
            <a:noFill/>
          </a:ln>
          <a:effectLst>
            <a:softEdge rad="112500"/>
          </a:effectLst>
        </p:spPr>
      </p:pic>
      <p:pic>
        <p:nvPicPr>
          <p:cNvPr id="6" name="Picture 5" descr="120px-Flaming_cocktails">
            <a:hlinkClick r:id="rId5"/>
          </p:cNvPr>
          <p:cNvPicPr/>
          <p:nvPr/>
        </p:nvPicPr>
        <p:blipFill>
          <a:blip r:embed="rId6"/>
          <a:srcRect/>
          <a:stretch>
            <a:fillRect/>
          </a:stretch>
        </p:blipFill>
        <p:spPr bwMode="auto">
          <a:xfrm>
            <a:off x="4572000" y="4495800"/>
            <a:ext cx="1752600" cy="1600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2" presetClass="emph" presetSubtype="0" repeatCount="indefinite" fill="hold" nodeType="clickEffect">
                                  <p:stCondLst>
                                    <p:cond delay="0"/>
                                  </p:stCondLst>
                                  <p:childTnLst>
                                    <p:animClr clrSpc="rgb">
                                      <p:cBhvr override="childStyle">
                                        <p:cTn id="26" dur="100" fill="hold"/>
                                        <p:tgtEl>
                                          <p:spTgt spid="5"/>
                                        </p:tgtEl>
                                        <p:attrNameLst>
                                          <p:attrName>style.color</p:attrName>
                                        </p:attrNameLst>
                                      </p:cBhvr>
                                      <p:to>
                                        <a:schemeClr val="accent2"/>
                                      </p:to>
                                    </p:animClr>
                                    <p:animClr clrSpc="rgb">
                                      <p:cBhvr>
                                        <p:cTn id="27" dur="100" fill="hold"/>
                                        <p:tgtEl>
                                          <p:spTgt spid="5"/>
                                        </p:tgtEl>
                                        <p:attrNameLst>
                                          <p:attrName>fillcolor</p:attrName>
                                        </p:attrNameLst>
                                      </p:cBhvr>
                                      <p:to>
                                        <a:schemeClr val="accent2"/>
                                      </p:to>
                                    </p:animClr>
                                    <p:set>
                                      <p:cBhvr>
                                        <p:cTn id="28" dur="100" fill="hold"/>
                                        <p:tgtEl>
                                          <p:spTgt spid="5"/>
                                        </p:tgtEl>
                                        <p:attrNameLst>
                                          <p:attrName>fill.type</p:attrName>
                                        </p:attrNameLst>
                                      </p:cBhvr>
                                      <p:to>
                                        <p:strVal val="solid"/>
                                      </p:to>
                                    </p:set>
                                    <p:set>
                                      <p:cBhvr>
                                        <p:cTn id="29" dur="100" fill="hold"/>
                                        <p:tgtEl>
                                          <p:spTgt spid="5"/>
                                        </p:tgtEl>
                                        <p:attrNameLst>
                                          <p:attrName>fill.on</p:attrName>
                                        </p:attrNameLst>
                                      </p:cBhvr>
                                      <p:to>
                                        <p:strVal val="true"/>
                                      </p:to>
                                    </p:se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2" presetClass="emph" presetSubtype="0" repeatCount="indefinite" fill="hold" nodeType="clickEffect">
                                  <p:stCondLst>
                                    <p:cond delay="0"/>
                                  </p:stCondLst>
                                  <p:childTnLst>
                                    <p:animClr clrSpc="rgb">
                                      <p:cBhvr override="childStyle">
                                        <p:cTn id="51" dur="100" fill="hold"/>
                                        <p:tgtEl>
                                          <p:spTgt spid="4"/>
                                        </p:tgtEl>
                                        <p:attrNameLst>
                                          <p:attrName>style.color</p:attrName>
                                        </p:attrNameLst>
                                      </p:cBhvr>
                                      <p:to>
                                        <a:schemeClr val="accent2"/>
                                      </p:to>
                                    </p:animClr>
                                    <p:animClr clrSpc="rgb">
                                      <p:cBhvr>
                                        <p:cTn id="52" dur="100" fill="hold"/>
                                        <p:tgtEl>
                                          <p:spTgt spid="4"/>
                                        </p:tgtEl>
                                        <p:attrNameLst>
                                          <p:attrName>fillcolor</p:attrName>
                                        </p:attrNameLst>
                                      </p:cBhvr>
                                      <p:to>
                                        <a:schemeClr val="accent2"/>
                                      </p:to>
                                    </p:animClr>
                                    <p:set>
                                      <p:cBhvr>
                                        <p:cTn id="53" dur="100" fill="hold"/>
                                        <p:tgtEl>
                                          <p:spTgt spid="4"/>
                                        </p:tgtEl>
                                        <p:attrNameLst>
                                          <p:attrName>fill.type</p:attrName>
                                        </p:attrNameLst>
                                      </p:cBhvr>
                                      <p:to>
                                        <p:strVal val="solid"/>
                                      </p:to>
                                    </p:set>
                                    <p:set>
                                      <p:cBhvr>
                                        <p:cTn id="54" dur="100" fill="hold"/>
                                        <p:tgtEl>
                                          <p:spTgt spid="4"/>
                                        </p:tgtEl>
                                        <p:attrNameLst>
                                          <p:attrName>fill.on</p:attrName>
                                        </p:attrNameLst>
                                      </p:cBhvr>
                                      <p:to>
                                        <p:strVal val="true"/>
                                      </p:to>
                                    </p:set>
                                    <p:animRot by="120000">
                                      <p:cBhvr>
                                        <p:cTn id="55" dur="100" fill="hold">
                                          <p:stCondLst>
                                            <p:cond delay="0"/>
                                          </p:stCondLst>
                                        </p:cTn>
                                        <p:tgtEl>
                                          <p:spTgt spid="4"/>
                                        </p:tgtEl>
                                        <p:attrNameLst>
                                          <p:attrName>r</p:attrName>
                                        </p:attrNameLst>
                                      </p:cBhvr>
                                    </p:animRot>
                                    <p:animRot by="-240000">
                                      <p:cBhvr>
                                        <p:cTn id="56" dur="200" fill="hold">
                                          <p:stCondLst>
                                            <p:cond delay="200"/>
                                          </p:stCondLst>
                                        </p:cTn>
                                        <p:tgtEl>
                                          <p:spTgt spid="4"/>
                                        </p:tgtEl>
                                        <p:attrNameLst>
                                          <p:attrName>r</p:attrName>
                                        </p:attrNameLst>
                                      </p:cBhvr>
                                    </p:animRot>
                                    <p:animRot by="240000">
                                      <p:cBhvr>
                                        <p:cTn id="57" dur="200" fill="hold">
                                          <p:stCondLst>
                                            <p:cond delay="400"/>
                                          </p:stCondLst>
                                        </p:cTn>
                                        <p:tgtEl>
                                          <p:spTgt spid="4"/>
                                        </p:tgtEl>
                                        <p:attrNameLst>
                                          <p:attrName>r</p:attrName>
                                        </p:attrNameLst>
                                      </p:cBhvr>
                                    </p:animRot>
                                    <p:animRot by="-240000">
                                      <p:cBhvr>
                                        <p:cTn id="58" dur="200" fill="hold">
                                          <p:stCondLst>
                                            <p:cond delay="600"/>
                                          </p:stCondLst>
                                        </p:cTn>
                                        <p:tgtEl>
                                          <p:spTgt spid="4"/>
                                        </p:tgtEl>
                                        <p:attrNameLst>
                                          <p:attrName>r</p:attrName>
                                        </p:attrNameLst>
                                      </p:cBhvr>
                                    </p:animRot>
                                    <p:animRot by="120000">
                                      <p:cBhvr>
                                        <p:cTn id="59" dur="200" fill="hold">
                                          <p:stCondLst>
                                            <p:cond delay="800"/>
                                          </p:stCondLst>
                                        </p:cTn>
                                        <p:tgtEl>
                                          <p:spTgt spid="4"/>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 calcmode="lin" valueType="num">
                                      <p:cBhvr>
                                        <p:cTn id="6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65" dur="5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6" dur="500"/>
                                        <p:tgtEl>
                                          <p:spTgt spid="3">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32" presetClass="emph" presetSubtype="0" repeatCount="indefinite" fill="hold" nodeType="clickEffect">
                                  <p:stCondLst>
                                    <p:cond delay="0"/>
                                  </p:stCondLst>
                                  <p:childTnLst>
                                    <p:animClr clrSpc="rgb">
                                      <p:cBhvr override="childStyle">
                                        <p:cTn id="76" dur="100" fill="hold"/>
                                        <p:tgtEl>
                                          <p:spTgt spid="6"/>
                                        </p:tgtEl>
                                        <p:attrNameLst>
                                          <p:attrName>style.color</p:attrName>
                                        </p:attrNameLst>
                                      </p:cBhvr>
                                      <p:to>
                                        <a:schemeClr val="accent2"/>
                                      </p:to>
                                    </p:animClr>
                                    <p:animClr clrSpc="rgb">
                                      <p:cBhvr>
                                        <p:cTn id="77" dur="100" fill="hold"/>
                                        <p:tgtEl>
                                          <p:spTgt spid="6"/>
                                        </p:tgtEl>
                                        <p:attrNameLst>
                                          <p:attrName>fillcolor</p:attrName>
                                        </p:attrNameLst>
                                      </p:cBhvr>
                                      <p:to>
                                        <a:schemeClr val="accent2"/>
                                      </p:to>
                                    </p:animClr>
                                    <p:set>
                                      <p:cBhvr>
                                        <p:cTn id="78" dur="100" fill="hold"/>
                                        <p:tgtEl>
                                          <p:spTgt spid="6"/>
                                        </p:tgtEl>
                                        <p:attrNameLst>
                                          <p:attrName>fill.type</p:attrName>
                                        </p:attrNameLst>
                                      </p:cBhvr>
                                      <p:to>
                                        <p:strVal val="solid"/>
                                      </p:to>
                                    </p:set>
                                    <p:set>
                                      <p:cBhvr>
                                        <p:cTn id="79" dur="100" fill="hold"/>
                                        <p:tgtEl>
                                          <p:spTgt spid="6"/>
                                        </p:tgtEl>
                                        <p:attrNameLst>
                                          <p:attrName>fill.on</p:attrName>
                                        </p:attrNameLst>
                                      </p:cBhvr>
                                      <p:to>
                                        <p:strVal val="true"/>
                                      </p:to>
                                    </p:set>
                                    <p:animRot by="120000">
                                      <p:cBhvr>
                                        <p:cTn id="80" dur="100" fill="hold">
                                          <p:stCondLst>
                                            <p:cond delay="0"/>
                                          </p:stCondLst>
                                        </p:cTn>
                                        <p:tgtEl>
                                          <p:spTgt spid="6"/>
                                        </p:tgtEl>
                                        <p:attrNameLst>
                                          <p:attrName>r</p:attrName>
                                        </p:attrNameLst>
                                      </p:cBhvr>
                                    </p:animRot>
                                    <p:animRot by="-240000">
                                      <p:cBhvr>
                                        <p:cTn id="81" dur="200" fill="hold">
                                          <p:stCondLst>
                                            <p:cond delay="200"/>
                                          </p:stCondLst>
                                        </p:cTn>
                                        <p:tgtEl>
                                          <p:spTgt spid="6"/>
                                        </p:tgtEl>
                                        <p:attrNameLst>
                                          <p:attrName>r</p:attrName>
                                        </p:attrNameLst>
                                      </p:cBhvr>
                                    </p:animRot>
                                    <p:animRot by="240000">
                                      <p:cBhvr>
                                        <p:cTn id="82" dur="200" fill="hold">
                                          <p:stCondLst>
                                            <p:cond delay="400"/>
                                          </p:stCondLst>
                                        </p:cTn>
                                        <p:tgtEl>
                                          <p:spTgt spid="6"/>
                                        </p:tgtEl>
                                        <p:attrNameLst>
                                          <p:attrName>r</p:attrName>
                                        </p:attrNameLst>
                                      </p:cBhvr>
                                    </p:animRot>
                                    <p:animRot by="-240000">
                                      <p:cBhvr>
                                        <p:cTn id="83" dur="200" fill="hold">
                                          <p:stCondLst>
                                            <p:cond delay="600"/>
                                          </p:stCondLst>
                                        </p:cTn>
                                        <p:tgtEl>
                                          <p:spTgt spid="6"/>
                                        </p:tgtEl>
                                        <p:attrNameLst>
                                          <p:attrName>r</p:attrName>
                                        </p:attrNameLst>
                                      </p:cBhvr>
                                    </p:animRot>
                                    <p:animRot by="120000">
                                      <p:cBhvr>
                                        <p:cTn id="84" dur="200" fill="hold">
                                          <p:stCondLst>
                                            <p:cond delay="800"/>
                                          </p:stCondLst>
                                        </p:cTn>
                                        <p:tgtEl>
                                          <p:spTgt spid="6"/>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3">
                                            <p:txEl>
                                              <p:pRg st="3" end="3"/>
                                            </p:txEl>
                                          </p:spTgt>
                                        </p:tgtEl>
                                        <p:attrNameLst>
                                          <p:attrName>style.visibility</p:attrName>
                                        </p:attrNameLst>
                                      </p:cBhvr>
                                      <p:to>
                                        <p:strVal val="visible"/>
                                      </p:to>
                                    </p:set>
                                    <p:anim calcmode="lin" valueType="num">
                                      <p:cBhvr>
                                        <p:cTn id="89"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90" dur="5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1" dur="500"/>
                                        <p:tgtEl>
                                          <p:spTgt spid="3">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9" presetClass="entr" presetSubtype="0" fill="hold" grpId="0" nodeType="clickEffect">
                                  <p:stCondLst>
                                    <p:cond delay="0"/>
                                  </p:stCondLst>
                                  <p:childTnLst>
                                    <p:set>
                                      <p:cBhvr>
                                        <p:cTn id="95" dur="1" fill="hold">
                                          <p:stCondLst>
                                            <p:cond delay="0"/>
                                          </p:stCondLst>
                                        </p:cTn>
                                        <p:tgtEl>
                                          <p:spTgt spid="3">
                                            <p:txEl>
                                              <p:pRg st="4" end="4"/>
                                            </p:txEl>
                                          </p:spTgt>
                                        </p:tgtEl>
                                        <p:attrNameLst>
                                          <p:attrName>style.visibility</p:attrName>
                                        </p:attrNameLst>
                                      </p:cBhvr>
                                      <p:to>
                                        <p:strVal val="visible"/>
                                      </p:to>
                                    </p:set>
                                    <p:anim calcmode="lin" valueType="num">
                                      <p:cBhvr>
                                        <p:cTn id="9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97" dur="5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8" dur="500"/>
                                        <p:tgtEl>
                                          <p:spTgt spid="3">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9" presetClass="entr" presetSubtype="0" fill="hold" grpId="0" nodeType="click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 calcmode="lin" valueType="num">
                                      <p:cBhvr>
                                        <p:cTn id="103"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04" dur="5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05" dur="500"/>
                                        <p:tgtEl>
                                          <p:spTgt spid="3">
                                            <p:txEl>
                                              <p:pRg st="5" end="5"/>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9" presetClass="entr" presetSubtype="0" fill="hold" grpId="0" nodeType="clickEffect">
                                  <p:stCondLst>
                                    <p:cond delay="0"/>
                                  </p:stCondLst>
                                  <p:childTnLst>
                                    <p:set>
                                      <p:cBhvr>
                                        <p:cTn id="109" dur="1" fill="hold">
                                          <p:stCondLst>
                                            <p:cond delay="0"/>
                                          </p:stCondLst>
                                        </p:cTn>
                                        <p:tgtEl>
                                          <p:spTgt spid="3">
                                            <p:txEl>
                                              <p:pRg st="6" end="6"/>
                                            </p:txEl>
                                          </p:spTgt>
                                        </p:tgtEl>
                                        <p:attrNameLst>
                                          <p:attrName>style.visibility</p:attrName>
                                        </p:attrNameLst>
                                      </p:cBhvr>
                                      <p:to>
                                        <p:strVal val="visible"/>
                                      </p:to>
                                    </p:set>
                                    <p:anim calcmode="lin" valueType="num">
                                      <p:cBhvr>
                                        <p:cTn id="110"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111" dur="5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12" dur="500"/>
                                        <p:tgtEl>
                                          <p:spTgt spid="3">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9" presetClass="entr" presetSubtype="0" fill="hold" grpId="0" nodeType="clickEffect">
                                  <p:stCondLst>
                                    <p:cond delay="0"/>
                                  </p:stCondLst>
                                  <p:childTnLst>
                                    <p:set>
                                      <p:cBhvr>
                                        <p:cTn id="116" dur="1" fill="hold">
                                          <p:stCondLst>
                                            <p:cond delay="0"/>
                                          </p:stCondLst>
                                        </p:cTn>
                                        <p:tgtEl>
                                          <p:spTgt spid="3">
                                            <p:txEl>
                                              <p:pRg st="7" end="7"/>
                                            </p:txEl>
                                          </p:spTgt>
                                        </p:tgtEl>
                                        <p:attrNameLst>
                                          <p:attrName>style.visibility</p:attrName>
                                        </p:attrNameLst>
                                      </p:cBhvr>
                                      <p:to>
                                        <p:strVal val="visible"/>
                                      </p:to>
                                    </p:set>
                                    <p:anim calcmode="lin" valueType="num">
                                      <p:cBhvr>
                                        <p:cTn id="117"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118" dur="5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119" dur="500"/>
                                        <p:tgtEl>
                                          <p:spTgt spid="3">
                                            <p:txEl>
                                              <p:pRg st="7" end="7"/>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9" presetClass="entr" presetSubtype="0" fill="hold" grpId="0" nodeType="clickEffect">
                                  <p:stCondLst>
                                    <p:cond delay="0"/>
                                  </p:stCondLst>
                                  <p:childTnLst>
                                    <p:set>
                                      <p:cBhvr>
                                        <p:cTn id="123" dur="1" fill="hold">
                                          <p:stCondLst>
                                            <p:cond delay="0"/>
                                          </p:stCondLst>
                                        </p:cTn>
                                        <p:tgtEl>
                                          <p:spTgt spid="3">
                                            <p:txEl>
                                              <p:pRg st="8" end="8"/>
                                            </p:txEl>
                                          </p:spTgt>
                                        </p:tgtEl>
                                        <p:attrNameLst>
                                          <p:attrName>style.visibility</p:attrName>
                                        </p:attrNameLst>
                                      </p:cBhvr>
                                      <p:to>
                                        <p:strVal val="visible"/>
                                      </p:to>
                                    </p:set>
                                    <p:anim calcmode="lin" valueType="num">
                                      <p:cBhvr>
                                        <p:cTn id="124"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125" dur="5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26" dur="500"/>
                                        <p:tgtEl>
                                          <p:spTgt spid="3">
                                            <p:txEl>
                                              <p:pRg st="8" end="8"/>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9" presetClass="entr" presetSubtype="0" fill="hold" grpId="0" nodeType="clickEffect">
                                  <p:stCondLst>
                                    <p:cond delay="0"/>
                                  </p:stCondLst>
                                  <p:childTnLst>
                                    <p:set>
                                      <p:cBhvr>
                                        <p:cTn id="130" dur="1" fill="hold">
                                          <p:stCondLst>
                                            <p:cond delay="0"/>
                                          </p:stCondLst>
                                        </p:cTn>
                                        <p:tgtEl>
                                          <p:spTgt spid="3">
                                            <p:txEl>
                                              <p:pRg st="9" end="9"/>
                                            </p:txEl>
                                          </p:spTgt>
                                        </p:tgtEl>
                                        <p:attrNameLst>
                                          <p:attrName>style.visibility</p:attrName>
                                        </p:attrNameLst>
                                      </p:cBhvr>
                                      <p:to>
                                        <p:strVal val="visible"/>
                                      </p:to>
                                    </p:set>
                                    <p:anim calcmode="lin" valueType="num">
                                      <p:cBhvr>
                                        <p:cTn id="131"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132" dur="5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133" dur="500"/>
                                        <p:tgtEl>
                                          <p:spTgt spid="3">
                                            <p:txEl>
                                              <p:pRg st="9" end="9"/>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3">
                                            <p:txEl>
                                              <p:pRg st="10" end="10"/>
                                            </p:txEl>
                                          </p:spTgt>
                                        </p:tgtEl>
                                        <p:attrNameLst>
                                          <p:attrName>style.visibility</p:attrName>
                                        </p:attrNameLst>
                                      </p:cBhvr>
                                      <p:to>
                                        <p:strVal val="visible"/>
                                      </p:to>
                                    </p:set>
                                    <p:anim calcmode="lin" valueType="num">
                                      <p:cBhvr>
                                        <p:cTn id="138"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39" dur="5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1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r>
              <a:rPr lang="en-US" dirty="0" smtClean="0"/>
              <a:t> </a:t>
            </a: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QUALITY GUIDELINES FOR GARNISHES:</a:t>
            </a:r>
            <a:br>
              <a:rPr lang="en-US" dirty="0" smtClean="0">
                <a:latin typeface="Arial Narrow" pitchFamily="34" charset="0"/>
              </a:rPr>
            </a:br>
            <a:endParaRPr lang="en-US" dirty="0">
              <a:latin typeface="Arial Narrow" pitchFamily="34" charset="0"/>
            </a:endParaRPr>
          </a:p>
        </p:txBody>
      </p:sp>
      <p:sp>
        <p:nvSpPr>
          <p:cNvPr id="3" name="Content Placeholder 2"/>
          <p:cNvSpPr>
            <a:spLocks noGrp="1"/>
          </p:cNvSpPr>
          <p:nvPr>
            <p:ph idx="1"/>
          </p:nvPr>
        </p:nvSpPr>
        <p:spPr>
          <a:xfrm>
            <a:off x="304800" y="1295400"/>
            <a:ext cx="8686800" cy="5913438"/>
          </a:xfrm>
        </p:spPr>
        <p:txBody>
          <a:bodyPr>
            <a:normAutofit fontScale="92500" lnSpcReduction="10000"/>
          </a:bodyPr>
          <a:lstStyle/>
          <a:p>
            <a:pPr>
              <a:buNone/>
            </a:pPr>
            <a:r>
              <a:rPr lang="en-US" dirty="0" smtClean="0"/>
              <a:t>1.	Always wash fruit in cold water before cutting.</a:t>
            </a:r>
          </a:p>
          <a:p>
            <a:pPr>
              <a:buNone/>
            </a:pPr>
            <a:r>
              <a:rPr lang="en-US" dirty="0" smtClean="0"/>
              <a:t>2.	Always use a cutting board.</a:t>
            </a:r>
          </a:p>
          <a:p>
            <a:pPr>
              <a:buNone/>
            </a:pPr>
            <a:r>
              <a:rPr lang="en-US" dirty="0" smtClean="0"/>
              <a:t>3.	Use a clean sharp knife.</a:t>
            </a:r>
          </a:p>
          <a:p>
            <a:pPr>
              <a:buNone/>
            </a:pPr>
            <a:r>
              <a:rPr lang="en-US" dirty="0" smtClean="0"/>
              <a:t>4.	Always store garnishes refrigerated and covered.</a:t>
            </a:r>
          </a:p>
          <a:p>
            <a:pPr>
              <a:buNone/>
            </a:pPr>
            <a:r>
              <a:rPr lang="en-US" dirty="0" smtClean="0"/>
              <a:t>5.	Never put old garnishes on top of new garnishes</a:t>
            </a:r>
          </a:p>
          <a:p>
            <a:pPr>
              <a:buNone/>
            </a:pPr>
            <a:r>
              <a:rPr lang="en-US" dirty="0" smtClean="0"/>
              <a:t>6.	When storing garnishes which have been in production, rinse them with soda and    refrigerate</a:t>
            </a:r>
          </a:p>
          <a:p>
            <a:pPr>
              <a:buNone/>
            </a:pPr>
            <a:r>
              <a:rPr lang="en-US" dirty="0" smtClean="0"/>
              <a:t>7.	Olives and cocktail onions should be stored in their own juice.</a:t>
            </a:r>
          </a:p>
          <a:p>
            <a:pPr>
              <a:buNone/>
            </a:pPr>
            <a:r>
              <a:rPr lang="en-US" dirty="0" smtClean="0"/>
              <a:t>8.	Cut celery should be stored in water to retain crispness.</a:t>
            </a:r>
          </a:p>
          <a:p>
            <a:pPr>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609600"/>
            <a:ext cx="8686800" cy="4525963"/>
          </a:xfrm>
        </p:spPr>
        <p:txBody>
          <a:bodyPr>
            <a:normAutofit fontScale="25000" lnSpcReduction="20000"/>
          </a:bodyPr>
          <a:lstStyle/>
          <a:p>
            <a:pPr>
              <a:buNone/>
            </a:pPr>
            <a:r>
              <a:rPr lang="en-US" sz="12000" b="1" dirty="0" smtClean="0"/>
              <a:t>Cocktail garnishes</a:t>
            </a:r>
            <a:r>
              <a:rPr lang="en-US" sz="12000" dirty="0" smtClean="0"/>
              <a:t> are decorative ornaments that add character or style to a mixed drink, most notably to cocktails.</a:t>
            </a:r>
          </a:p>
          <a:p>
            <a:pPr>
              <a:buNone/>
            </a:pPr>
            <a:r>
              <a:rPr lang="en-US" sz="12000" dirty="0" smtClean="0"/>
              <a:t>A large variety of cocktail garnishes are used. Many </a:t>
            </a:r>
            <a:r>
              <a:rPr lang="en-US" sz="12000" b="1" i="1" dirty="0" smtClean="0"/>
              <a:t>rum-based</a:t>
            </a:r>
            <a:r>
              <a:rPr lang="en-US" sz="12000" dirty="0" smtClean="0"/>
              <a:t> cocktails, especially those with fruit flavors, tend to be decorated with </a:t>
            </a:r>
            <a:r>
              <a:rPr lang="en-US" sz="12000" b="1" dirty="0" smtClean="0"/>
              <a:t>tropical-themed garnishes</a:t>
            </a:r>
            <a:r>
              <a:rPr lang="en-US" sz="12000" dirty="0" smtClean="0"/>
              <a:t> or </a:t>
            </a:r>
            <a:r>
              <a:rPr lang="en-US" sz="12000" b="1" dirty="0" smtClean="0"/>
              <a:t>slices of fruit</a:t>
            </a:r>
            <a:r>
              <a:rPr lang="en-US" sz="12000" dirty="0" smtClean="0"/>
              <a:t>. </a:t>
            </a:r>
            <a:r>
              <a:rPr lang="en-US" sz="12000" b="1" i="1" dirty="0" smtClean="0"/>
              <a:t>Tequila-based</a:t>
            </a:r>
            <a:r>
              <a:rPr lang="en-US" sz="12000" dirty="0" smtClean="0"/>
              <a:t> drinks favor limes and other citrus fruits. </a:t>
            </a:r>
            <a:r>
              <a:rPr lang="en-US" sz="12000" b="1" i="1" dirty="0" smtClean="0"/>
              <a:t>Gin- and vodka-based</a:t>
            </a:r>
            <a:r>
              <a:rPr lang="en-US" sz="12000" dirty="0" smtClean="0"/>
              <a:t> drinks tend toward garnishes with a more dignified flair </a:t>
            </a:r>
            <a:r>
              <a:rPr lang="en-US" sz="12000" b="1" dirty="0" smtClean="0"/>
              <a:t>(olives</a:t>
            </a:r>
            <a:r>
              <a:rPr lang="en-US" sz="12000" dirty="0" smtClean="0"/>
              <a:t>, </a:t>
            </a:r>
            <a:r>
              <a:rPr lang="en-US" sz="12000" b="1" dirty="0" smtClean="0"/>
              <a:t>onions,</a:t>
            </a:r>
            <a:r>
              <a:rPr lang="en-US" sz="12000" dirty="0" smtClean="0"/>
              <a:t> or possibly a </a:t>
            </a:r>
            <a:r>
              <a:rPr lang="en-US" sz="12000" b="1" dirty="0" smtClean="0"/>
              <a:t>citrus twist or a single maraschino cherry</a:t>
            </a:r>
            <a:r>
              <a:rPr lang="en-US" sz="12000" dirty="0" smtClean="0"/>
              <a:t>), unless they are variations of a fruity rum-based drink. </a:t>
            </a:r>
            <a:r>
              <a:rPr lang="en-US" sz="12000" b="1" i="1" dirty="0" smtClean="0"/>
              <a:t>Whiskey- and brandy-based</a:t>
            </a:r>
            <a:r>
              <a:rPr lang="en-US" sz="12000" dirty="0" smtClean="0"/>
              <a:t> drinks tend toward </a:t>
            </a:r>
            <a:r>
              <a:rPr lang="en-US" sz="12000" b="1" dirty="0" smtClean="0"/>
              <a:t>minimal garnishment</a:t>
            </a:r>
            <a:r>
              <a:rPr lang="en-US" sz="12000" dirty="0" smtClean="0"/>
              <a:t>, if any.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Narrow" pitchFamily="34" charset="0"/>
              </a:rPr>
              <a:t>Procedures on how to make orange garnish:</a:t>
            </a:r>
            <a:endParaRPr lang="en-US" dirty="0">
              <a:latin typeface="Arial Narrow" pitchFamily="34" charset="0"/>
            </a:endParaRPr>
          </a:p>
        </p:txBody>
      </p:sp>
      <p:sp>
        <p:nvSpPr>
          <p:cNvPr id="3" name="Content Placeholder 2"/>
          <p:cNvSpPr>
            <a:spLocks noGrp="1"/>
          </p:cNvSpPr>
          <p:nvPr>
            <p:ph idx="1"/>
          </p:nvPr>
        </p:nvSpPr>
        <p:spPr>
          <a:xfrm>
            <a:off x="304800" y="1554162"/>
            <a:ext cx="8686800" cy="4999038"/>
          </a:xfrm>
        </p:spPr>
        <p:txBody>
          <a:bodyPr>
            <a:normAutofit/>
          </a:bodyPr>
          <a:lstStyle/>
          <a:p>
            <a:pPr>
              <a:buNone/>
            </a:pPr>
            <a:r>
              <a:rPr lang="en-US" sz="2800" dirty="0" smtClean="0"/>
              <a:t>Materials to be needed: </a:t>
            </a:r>
          </a:p>
          <a:p>
            <a:pPr>
              <a:buNone/>
            </a:pPr>
            <a:r>
              <a:rPr lang="en-US" sz="2800" dirty="0" smtClean="0"/>
              <a:t>-Bar knife, cutting board, garnish tray, </a:t>
            </a:r>
            <a:r>
              <a:rPr lang="en-US" sz="2800" dirty="0" err="1" smtClean="0"/>
              <a:t>canelle</a:t>
            </a:r>
            <a:r>
              <a:rPr lang="en-US" sz="2800" dirty="0" smtClean="0"/>
              <a:t> knife, zester, fresh orange fruit.</a:t>
            </a:r>
          </a:p>
          <a:p>
            <a:pPr>
              <a:buNone/>
            </a:pPr>
            <a:endParaRPr lang="en-US" sz="2800" dirty="0" smtClean="0"/>
          </a:p>
          <a:p>
            <a:pPr>
              <a:buNone/>
            </a:pPr>
            <a:r>
              <a:rPr lang="en-PH" sz="2800" b="1" dirty="0" smtClean="0"/>
              <a:t> 1. Slice</a:t>
            </a:r>
            <a:endParaRPr lang="en-US" sz="2800" dirty="0" smtClean="0"/>
          </a:p>
          <a:p>
            <a:pPr lvl="0">
              <a:buNone/>
            </a:pPr>
            <a:r>
              <a:rPr lang="en-US" sz="2800" dirty="0" smtClean="0"/>
              <a:t>-Wash oranges thoroughly.</a:t>
            </a:r>
          </a:p>
          <a:p>
            <a:pPr lvl="0">
              <a:buNone/>
            </a:pPr>
            <a:r>
              <a:rPr lang="en-US" sz="2800" dirty="0" smtClean="0"/>
              <a:t>-Cut oranges in half crosswise.</a:t>
            </a:r>
          </a:p>
          <a:p>
            <a:pPr lvl="0">
              <a:buNone/>
            </a:pPr>
            <a:r>
              <a:rPr lang="en-US" sz="2800" dirty="0" smtClean="0"/>
              <a:t>-Cut 6 mm thick slices crosswise from </a:t>
            </a:r>
          </a:p>
          <a:p>
            <a:pPr lvl="0">
              <a:buNone/>
            </a:pPr>
            <a:r>
              <a:rPr lang="en-US" sz="2800" dirty="0" smtClean="0"/>
              <a:t>each of the orange halves.</a:t>
            </a:r>
          </a:p>
          <a:p>
            <a:pPr>
              <a:buNone/>
            </a:pPr>
            <a:endParaRPr lang="en-US" dirty="0" smtClean="0"/>
          </a:p>
          <a:p>
            <a:pPr>
              <a:buNone/>
            </a:pPr>
            <a:endParaRPr lang="en-US" dirty="0"/>
          </a:p>
        </p:txBody>
      </p:sp>
      <p:pic>
        <p:nvPicPr>
          <p:cNvPr id="4" name="Picture 3" descr="orangeslices"/>
          <p:cNvPicPr/>
          <p:nvPr/>
        </p:nvPicPr>
        <p:blipFill>
          <a:blip r:embed="rId2"/>
          <a:srcRect/>
          <a:stretch>
            <a:fillRect/>
          </a:stretch>
        </p:blipFill>
        <p:spPr bwMode="auto">
          <a:xfrm>
            <a:off x="6324600" y="4191000"/>
            <a:ext cx="2362200" cy="190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686800" cy="7086600"/>
          </a:xfrm>
        </p:spPr>
        <p:txBody>
          <a:bodyPr>
            <a:normAutofit lnSpcReduction="10000"/>
          </a:bodyPr>
          <a:lstStyle/>
          <a:p>
            <a:pPr>
              <a:buNone/>
            </a:pPr>
            <a:r>
              <a:rPr lang="en-US" sz="2800" b="1" dirty="0" smtClean="0"/>
              <a:t>2. Half-moon</a:t>
            </a:r>
          </a:p>
          <a:p>
            <a:pPr lvl="0">
              <a:buNone/>
            </a:pPr>
            <a:r>
              <a:rPr lang="en-US" sz="2800" dirty="0" smtClean="0"/>
              <a:t>-Same procedure on number 1.</a:t>
            </a:r>
          </a:p>
          <a:p>
            <a:pPr lvl="0">
              <a:buNone/>
            </a:pPr>
            <a:r>
              <a:rPr lang="en-US" sz="2800" dirty="0" smtClean="0"/>
              <a:t>-Cut orange slices in half again to </a:t>
            </a:r>
          </a:p>
          <a:p>
            <a:pPr lvl="0">
              <a:buNone/>
            </a:pPr>
            <a:r>
              <a:rPr lang="en-US" sz="2800" dirty="0" smtClean="0"/>
              <a:t>form half moon shaped slices. </a:t>
            </a:r>
          </a:p>
          <a:p>
            <a:pPr lvl="0">
              <a:buNone/>
            </a:pPr>
            <a:r>
              <a:rPr lang="en-US" sz="2800" dirty="0" smtClean="0"/>
              <a:t>-Make a small cut in the middle of the half moon.</a:t>
            </a:r>
          </a:p>
          <a:p>
            <a:pPr lvl="0">
              <a:buNone/>
            </a:pPr>
            <a:r>
              <a:rPr lang="en-US" sz="2800" dirty="0" smtClean="0"/>
              <a:t>-Place it on the rim of the glass.</a:t>
            </a:r>
          </a:p>
          <a:p>
            <a:pPr>
              <a:buNone/>
            </a:pPr>
            <a:endParaRPr lang="en-US" sz="2800" b="1" dirty="0" smtClean="0"/>
          </a:p>
          <a:p>
            <a:pPr>
              <a:buNone/>
            </a:pPr>
            <a:r>
              <a:rPr lang="en-US" sz="2800" b="1" dirty="0" smtClean="0"/>
              <a:t>3. Twists</a:t>
            </a:r>
          </a:p>
          <a:p>
            <a:pPr lvl="0">
              <a:buNone/>
            </a:pPr>
            <a:r>
              <a:rPr lang="en-US" sz="2800" dirty="0" smtClean="0"/>
              <a:t>-Start with a half moon orange slice.</a:t>
            </a:r>
          </a:p>
          <a:p>
            <a:pPr lvl="0">
              <a:buNone/>
            </a:pPr>
            <a:r>
              <a:rPr lang="en-US" sz="2800" dirty="0" smtClean="0"/>
              <a:t>-Make cuts in the slice from center out to </a:t>
            </a:r>
          </a:p>
          <a:p>
            <a:pPr lvl="0">
              <a:buNone/>
            </a:pPr>
            <a:r>
              <a:rPr lang="en-US" sz="2800" dirty="0" smtClean="0"/>
              <a:t>edge and barely through the skin.</a:t>
            </a:r>
          </a:p>
          <a:p>
            <a:pPr lvl="0">
              <a:buNone/>
            </a:pPr>
            <a:r>
              <a:rPr lang="en-US" sz="2800" dirty="0" smtClean="0"/>
              <a:t>-Twist each cut end in opposite directions to form an orange twist.</a:t>
            </a:r>
          </a:p>
          <a:p>
            <a:pPr lvl="0">
              <a:buNone/>
            </a:pPr>
            <a:r>
              <a:rPr lang="en-US" sz="2800" dirty="0" smtClean="0"/>
              <a:t>-Serve on the side of a glass or in it. </a:t>
            </a:r>
          </a:p>
          <a:p>
            <a:endParaRPr lang="en-US" dirty="0"/>
          </a:p>
        </p:txBody>
      </p:sp>
      <p:pic>
        <p:nvPicPr>
          <p:cNvPr id="5" name="Picture 4" descr="halfmoons"/>
          <p:cNvPicPr/>
          <p:nvPr/>
        </p:nvPicPr>
        <p:blipFill>
          <a:blip r:embed="rId2"/>
          <a:srcRect/>
          <a:stretch>
            <a:fillRect/>
          </a:stretch>
        </p:blipFill>
        <p:spPr bwMode="auto">
          <a:xfrm>
            <a:off x="5791200" y="381000"/>
            <a:ext cx="2286000" cy="1752600"/>
          </a:xfrm>
          <a:prstGeom prst="rect">
            <a:avLst/>
          </a:prstGeom>
          <a:ln>
            <a:noFill/>
          </a:ln>
          <a:effectLst>
            <a:softEdge rad="112500"/>
          </a:effectLst>
        </p:spPr>
      </p:pic>
      <p:pic>
        <p:nvPicPr>
          <p:cNvPr id="6" name="Picture 5" descr="otwist"/>
          <p:cNvPicPr/>
          <p:nvPr/>
        </p:nvPicPr>
        <p:blipFill>
          <a:blip r:embed="rId3"/>
          <a:srcRect/>
          <a:stretch>
            <a:fillRect/>
          </a:stretch>
        </p:blipFill>
        <p:spPr bwMode="auto">
          <a:xfrm>
            <a:off x="6629400" y="3886200"/>
            <a:ext cx="2057400" cy="16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81000"/>
            <a:ext cx="8686800" cy="4525963"/>
          </a:xfrm>
        </p:spPr>
        <p:txBody>
          <a:bodyPr>
            <a:normAutofit lnSpcReduction="10000"/>
          </a:bodyPr>
          <a:lstStyle/>
          <a:p>
            <a:pPr>
              <a:buNone/>
            </a:pPr>
            <a:r>
              <a:rPr lang="en-US" sz="2800" b="1" dirty="0" smtClean="0"/>
              <a:t>4. Cartwheels</a:t>
            </a:r>
            <a:endParaRPr lang="en-US" sz="2800" dirty="0" smtClean="0"/>
          </a:p>
          <a:p>
            <a:pPr lvl="0">
              <a:buNone/>
            </a:pPr>
            <a:r>
              <a:rPr lang="en-US" sz="2800" dirty="0" smtClean="0"/>
              <a:t>-Wash oranges thoroughly.</a:t>
            </a:r>
          </a:p>
          <a:p>
            <a:pPr lvl="0">
              <a:buNone/>
            </a:pPr>
            <a:r>
              <a:rPr lang="en-US" sz="2800" dirty="0" smtClean="0"/>
              <a:t>-Before cutting the orange into slices cut notches lengthwise using a </a:t>
            </a:r>
            <a:r>
              <a:rPr lang="en-US" sz="2800" dirty="0" err="1" smtClean="0"/>
              <a:t>zesting</a:t>
            </a:r>
            <a:r>
              <a:rPr lang="en-US" sz="2800" dirty="0" smtClean="0"/>
              <a:t> tool.</a:t>
            </a:r>
          </a:p>
          <a:p>
            <a:pPr lvl="0">
              <a:buNone/>
            </a:pPr>
            <a:r>
              <a:rPr lang="en-US" sz="2800" dirty="0" smtClean="0"/>
              <a:t>-Hold the orange in one hand and pull the </a:t>
            </a:r>
            <a:r>
              <a:rPr lang="en-US" sz="2800" dirty="0" err="1" smtClean="0"/>
              <a:t>zesting</a:t>
            </a:r>
            <a:r>
              <a:rPr lang="en-US" sz="2800" dirty="0" smtClean="0"/>
              <a:t> tool from one end to the other, cutting a notch in the skin.</a:t>
            </a:r>
          </a:p>
          <a:p>
            <a:pPr lvl="0">
              <a:buNone/>
            </a:pPr>
            <a:r>
              <a:rPr lang="en-US" sz="2800" dirty="0" smtClean="0"/>
              <a:t>-Continue to cut lengthwise notches from the rest of the orange with 4 mm (approx.) spacing.</a:t>
            </a:r>
          </a:p>
          <a:p>
            <a:pPr lvl="0">
              <a:buNone/>
            </a:pPr>
            <a:r>
              <a:rPr lang="en-US" sz="2800" dirty="0" smtClean="0"/>
              <a:t>-Cut the notched orange into slices and display on the rim of the glass.</a:t>
            </a:r>
          </a:p>
          <a:p>
            <a:pPr>
              <a:buNone/>
            </a:pPr>
            <a:endParaRPr lang="en-US" dirty="0"/>
          </a:p>
        </p:txBody>
      </p:sp>
      <p:pic>
        <p:nvPicPr>
          <p:cNvPr id="4" name="Picture 3" descr="cartwheel_01"/>
          <p:cNvPicPr/>
          <p:nvPr/>
        </p:nvPicPr>
        <p:blipFill>
          <a:blip r:embed="rId2"/>
          <a:srcRect/>
          <a:stretch>
            <a:fillRect/>
          </a:stretch>
        </p:blipFill>
        <p:spPr bwMode="auto">
          <a:xfrm>
            <a:off x="1524000" y="4800600"/>
            <a:ext cx="2286000" cy="1752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6477000"/>
          </a:xfrm>
        </p:spPr>
        <p:txBody>
          <a:bodyPr>
            <a:noAutofit/>
          </a:bodyPr>
          <a:lstStyle/>
          <a:p>
            <a:pPr>
              <a:buNone/>
            </a:pPr>
            <a:r>
              <a:rPr lang="en-US" sz="2800" b="1" dirty="0" smtClean="0"/>
              <a:t>5. Zest- </a:t>
            </a:r>
            <a:r>
              <a:rPr lang="en-US" sz="2800" dirty="0" smtClean="0"/>
              <a:t>Orange zest is the peel of the orange </a:t>
            </a:r>
          </a:p>
          <a:p>
            <a:pPr>
              <a:buNone/>
            </a:pPr>
            <a:r>
              <a:rPr lang="en-US" sz="2800" dirty="0" smtClean="0"/>
              <a:t>except the white part.</a:t>
            </a:r>
          </a:p>
          <a:p>
            <a:pPr lvl="0">
              <a:buNone/>
            </a:pPr>
            <a:r>
              <a:rPr lang="en-US" sz="2800" dirty="0" smtClean="0"/>
              <a:t>-Use a knife or vegetable peeler to </a:t>
            </a:r>
          </a:p>
          <a:p>
            <a:pPr lvl="0">
              <a:buNone/>
            </a:pPr>
            <a:r>
              <a:rPr lang="en-US" sz="2800" dirty="0" smtClean="0"/>
              <a:t>carefully peel only the orange part off.</a:t>
            </a:r>
          </a:p>
          <a:p>
            <a:pPr lvl="0">
              <a:buNone/>
            </a:pPr>
            <a:r>
              <a:rPr lang="en-US" sz="2800" dirty="0" smtClean="0"/>
              <a:t>-Either finely chop or slice or squeeze to bring the orange oils over the drink before placing it in.</a:t>
            </a:r>
          </a:p>
          <a:p>
            <a:pPr lvl="0">
              <a:buNone/>
            </a:pPr>
            <a:r>
              <a:rPr lang="en-US" sz="2800" dirty="0" smtClean="0"/>
              <a:t>-Use strips of peel and carefully tie each strip into a knot.</a:t>
            </a:r>
          </a:p>
          <a:p>
            <a:pPr>
              <a:buNone/>
            </a:pPr>
            <a:r>
              <a:rPr lang="en-US" sz="2800" b="1" dirty="0" smtClean="0"/>
              <a:t>6. Wedge</a:t>
            </a:r>
            <a:endParaRPr lang="en-US" sz="2800" dirty="0" smtClean="0"/>
          </a:p>
          <a:p>
            <a:pPr lvl="0">
              <a:buNone/>
            </a:pPr>
            <a:r>
              <a:rPr lang="en-US" sz="2800" dirty="0" smtClean="0"/>
              <a:t>-Wash oranges thoroughly.</a:t>
            </a:r>
          </a:p>
          <a:p>
            <a:pPr lvl="0">
              <a:buNone/>
            </a:pPr>
            <a:r>
              <a:rPr lang="en-US" sz="2800" dirty="0" smtClean="0"/>
              <a:t>-Cut off the ends of the orange.</a:t>
            </a:r>
          </a:p>
          <a:p>
            <a:pPr lvl="0">
              <a:buNone/>
            </a:pPr>
            <a:r>
              <a:rPr lang="en-US" sz="2800" dirty="0" smtClean="0"/>
              <a:t>-Slice orange lengthwise into 6 or 8 wedges. </a:t>
            </a:r>
          </a:p>
          <a:p>
            <a:pPr lvl="0">
              <a:buNone/>
            </a:pPr>
            <a:r>
              <a:rPr lang="en-US" sz="2800" dirty="0" smtClean="0"/>
              <a:t>-Cut a slit in the middle so you can place it on the glass.</a:t>
            </a:r>
            <a:endParaRPr lang="en-US" sz="2800" dirty="0"/>
          </a:p>
        </p:txBody>
      </p:sp>
      <p:pic>
        <p:nvPicPr>
          <p:cNvPr id="5" name="Picture 4" descr="ozest"/>
          <p:cNvPicPr/>
          <p:nvPr/>
        </p:nvPicPr>
        <p:blipFill>
          <a:blip r:embed="rId2"/>
          <a:srcRect/>
          <a:stretch>
            <a:fillRect/>
          </a:stretch>
        </p:blipFill>
        <p:spPr bwMode="auto">
          <a:xfrm>
            <a:off x="6248400" y="685800"/>
            <a:ext cx="2438400" cy="1676400"/>
          </a:xfrm>
          <a:prstGeom prst="rect">
            <a:avLst/>
          </a:prstGeom>
          <a:ln>
            <a:noFill/>
          </a:ln>
          <a:effectLst>
            <a:softEdge rad="112500"/>
          </a:effectLst>
        </p:spPr>
      </p:pic>
      <p:pic>
        <p:nvPicPr>
          <p:cNvPr id="6" name="Picture 5" descr="owedges"/>
          <p:cNvPicPr/>
          <p:nvPr/>
        </p:nvPicPr>
        <p:blipFill>
          <a:blip r:embed="rId3"/>
          <a:srcRect/>
          <a:stretch>
            <a:fillRect/>
          </a:stretch>
        </p:blipFill>
        <p:spPr bwMode="auto">
          <a:xfrm>
            <a:off x="6172200" y="4343400"/>
            <a:ext cx="2362200" cy="144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838200"/>
            <a:ext cx="8686800" cy="6934200"/>
          </a:xfrm>
        </p:spPr>
        <p:txBody>
          <a:bodyPr>
            <a:normAutofit/>
          </a:bodyPr>
          <a:lstStyle/>
          <a:p>
            <a:pPr>
              <a:buNone/>
            </a:pPr>
            <a:r>
              <a:rPr lang="en-US" sz="2800" b="1" dirty="0" smtClean="0"/>
              <a:t>7. Flamed Zest</a:t>
            </a:r>
          </a:p>
          <a:p>
            <a:pPr>
              <a:buNone/>
            </a:pPr>
            <a:r>
              <a:rPr lang="en-US" sz="2800" dirty="0" smtClean="0"/>
              <a:t>Very simple procedure that imparts a very aromatic citrus flavor to your drinks making a good use of the orange zest in cocktails. </a:t>
            </a:r>
          </a:p>
          <a:p>
            <a:pPr lvl="0">
              <a:buNone/>
            </a:pPr>
            <a:r>
              <a:rPr lang="en-US" sz="2800" dirty="0" smtClean="0"/>
              <a:t>-Take the zest with one hand and</a:t>
            </a:r>
          </a:p>
          <a:p>
            <a:pPr lvl="0">
              <a:buNone/>
            </a:pPr>
            <a:r>
              <a:rPr lang="en-US" sz="2800" dirty="0" smtClean="0"/>
              <a:t> the lighted match with the other. </a:t>
            </a:r>
          </a:p>
          <a:p>
            <a:pPr lvl="0">
              <a:buNone/>
            </a:pPr>
            <a:r>
              <a:rPr lang="en-US" sz="2800" dirty="0" smtClean="0"/>
              <a:t>-Spray the oils of the zest onto the drink while you put the fire close to it, you will see little sparks, literally. </a:t>
            </a:r>
          </a:p>
          <a:p>
            <a:pPr>
              <a:buNone/>
            </a:pPr>
            <a:r>
              <a:rPr lang="en-US" sz="2800" dirty="0" smtClean="0"/>
              <a:t>-Drop the zest in for better flavor.</a:t>
            </a:r>
          </a:p>
          <a:p>
            <a:endParaRPr lang="en-US" dirty="0"/>
          </a:p>
        </p:txBody>
      </p:sp>
      <p:pic>
        <p:nvPicPr>
          <p:cNvPr id="5" name="Picture 4" descr="flamedorange"/>
          <p:cNvPicPr/>
          <p:nvPr/>
        </p:nvPicPr>
        <p:blipFill>
          <a:blip r:embed="rId2" cstate="print">
            <a:lum bright="66000" contrast="66000"/>
          </a:blip>
          <a:srcRect/>
          <a:stretch>
            <a:fillRect/>
          </a:stretch>
        </p:blipFill>
        <p:spPr bwMode="auto">
          <a:xfrm>
            <a:off x="5715000" y="4724400"/>
            <a:ext cx="2362200" cy="190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itchFamily="34" charset="0"/>
              </a:rPr>
              <a:t>Three elements of cocktail:</a:t>
            </a:r>
            <a:endParaRPr lang="en-US" dirty="0">
              <a:latin typeface="Arial Narrow" pitchFamily="34" charset="0"/>
            </a:endParaRPr>
          </a:p>
        </p:txBody>
      </p:sp>
      <p:sp>
        <p:nvSpPr>
          <p:cNvPr id="3" name="Content Placeholder 2"/>
          <p:cNvSpPr>
            <a:spLocks noGrp="1"/>
          </p:cNvSpPr>
          <p:nvPr>
            <p:ph idx="1"/>
          </p:nvPr>
        </p:nvSpPr>
        <p:spPr>
          <a:xfrm>
            <a:off x="304800" y="1554162"/>
            <a:ext cx="8686800" cy="5075238"/>
          </a:xfrm>
        </p:spPr>
        <p:txBody>
          <a:bodyPr>
            <a:normAutofit fontScale="85000" lnSpcReduction="20000"/>
          </a:bodyPr>
          <a:lstStyle/>
          <a:p>
            <a:pPr lvl="0">
              <a:buNone/>
            </a:pPr>
            <a:r>
              <a:rPr lang="en-US" b="1" dirty="0" smtClean="0"/>
              <a:t>Base liquor </a:t>
            </a:r>
            <a:r>
              <a:rPr lang="en-US" dirty="0" smtClean="0"/>
              <a:t>– it determines the type of cocktail. It consists of single spirituous liquor or a combination of wines, liqueurs or aromatic wines.</a:t>
            </a:r>
          </a:p>
          <a:p>
            <a:pPr lvl="0">
              <a:buNone/>
            </a:pPr>
            <a:endParaRPr lang="en-US" dirty="0" smtClean="0"/>
          </a:p>
          <a:p>
            <a:pPr lvl="0">
              <a:buNone/>
            </a:pPr>
            <a:r>
              <a:rPr lang="en-US" b="1" dirty="0" smtClean="0"/>
              <a:t>Modifier</a:t>
            </a:r>
            <a:r>
              <a:rPr lang="en-US" dirty="0" smtClean="0"/>
              <a:t>- it gives flavor and smell to the cocktail.</a:t>
            </a:r>
          </a:p>
          <a:p>
            <a:pPr>
              <a:buNone/>
            </a:pPr>
            <a:r>
              <a:rPr lang="en-US" i="1" dirty="0" smtClean="0"/>
              <a:t>Ex. Grenadine Syrup, Almont Extract, Tabasco, Worcestershire Sauce, Angostura bitters, Mint, </a:t>
            </a:r>
            <a:r>
              <a:rPr lang="en-US" i="1" dirty="0" err="1" smtClean="0"/>
              <a:t>Gomme</a:t>
            </a:r>
            <a:r>
              <a:rPr lang="en-US" i="1" dirty="0" smtClean="0"/>
              <a:t> Syrup, Cream, Honey, Milk</a:t>
            </a:r>
            <a:endParaRPr lang="en-US" dirty="0" smtClean="0"/>
          </a:p>
          <a:p>
            <a:pPr lvl="0">
              <a:buNone/>
            </a:pPr>
            <a:endParaRPr lang="en-US" b="1" dirty="0" smtClean="0"/>
          </a:p>
          <a:p>
            <a:pPr lvl="0">
              <a:buNone/>
            </a:pPr>
            <a:r>
              <a:rPr lang="en-US" b="1" dirty="0" smtClean="0"/>
              <a:t>Mixer</a:t>
            </a:r>
            <a:r>
              <a:rPr lang="en-US" dirty="0" smtClean="0"/>
              <a:t>- It neutralizes the sharpness in the base liquor and perking up the drink itself.  Also called as fillers.</a:t>
            </a:r>
          </a:p>
          <a:p>
            <a:pPr>
              <a:buNone/>
            </a:pPr>
            <a:r>
              <a:rPr lang="en-US" i="1" dirty="0" smtClean="0"/>
              <a:t>Ex. Tonic Water, Sodas, Colas, Fresh Fruit Juice, Ginger Ale, Lemonade, Tomato Juice</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990600"/>
            <a:ext cx="8686800" cy="4525963"/>
          </a:xfrm>
        </p:spPr>
        <p:txBody>
          <a:bodyPr>
            <a:normAutofit/>
          </a:bodyPr>
          <a:lstStyle/>
          <a:p>
            <a:pPr>
              <a:buNone/>
            </a:pPr>
            <a:r>
              <a:rPr lang="en-PH" sz="2800" b="1" dirty="0" smtClean="0"/>
              <a:t>8. Spiral</a:t>
            </a:r>
            <a:endParaRPr lang="en-US" sz="2800" dirty="0" smtClean="0"/>
          </a:p>
          <a:p>
            <a:pPr lvl="0">
              <a:buNone/>
            </a:pPr>
            <a:r>
              <a:rPr lang="en-US" sz="2800" dirty="0" smtClean="0"/>
              <a:t>-To make a spiral of citrus peel, use a pare or vegetable peeler to cut away the skin, working in a circular motion. </a:t>
            </a:r>
          </a:p>
          <a:p>
            <a:pPr lvl="0">
              <a:buNone/>
            </a:pPr>
            <a:r>
              <a:rPr lang="en-US" sz="2800" dirty="0" smtClean="0"/>
              <a:t>-Take care not to cut into the bitter pith.</a:t>
            </a:r>
          </a:p>
          <a:p>
            <a:pPr lvl="0">
              <a:buNone/>
            </a:pPr>
            <a:r>
              <a:rPr lang="en-US" sz="2800" dirty="0" smtClean="0"/>
              <a:t>-You can also use a zester to get a fine, long zest and then twirl it around a stirrer, that way the zest will take the spiral shape, once you release it.</a:t>
            </a:r>
          </a:p>
          <a:p>
            <a:endParaRPr lang="en-US" dirty="0"/>
          </a:p>
        </p:txBody>
      </p:sp>
      <p:pic>
        <p:nvPicPr>
          <p:cNvPr id="4" name="Picture 3" descr="ospiral"/>
          <p:cNvPicPr/>
          <p:nvPr/>
        </p:nvPicPr>
        <p:blipFill>
          <a:blip r:embed="rId2"/>
          <a:srcRect/>
          <a:stretch>
            <a:fillRect/>
          </a:stretch>
        </p:blipFill>
        <p:spPr bwMode="auto">
          <a:xfrm>
            <a:off x="5334000" y="4724400"/>
            <a:ext cx="31242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Narrow" pitchFamily="34" charset="0"/>
              </a:rPr>
              <a:t>Procedures on how to make pineapple garnish:</a:t>
            </a:r>
            <a:endParaRPr lang="en-US" dirty="0">
              <a:latin typeface="Arial Narrow" pitchFamily="34" charset="0"/>
            </a:endParaRPr>
          </a:p>
        </p:txBody>
      </p:sp>
      <p:sp>
        <p:nvSpPr>
          <p:cNvPr id="3" name="Content Placeholder 2"/>
          <p:cNvSpPr>
            <a:spLocks noGrp="1"/>
          </p:cNvSpPr>
          <p:nvPr>
            <p:ph idx="1"/>
          </p:nvPr>
        </p:nvSpPr>
        <p:spPr>
          <a:xfrm>
            <a:off x="228600" y="1554162"/>
            <a:ext cx="8229600" cy="5303838"/>
          </a:xfrm>
        </p:spPr>
        <p:txBody>
          <a:bodyPr>
            <a:noAutofit/>
          </a:bodyPr>
          <a:lstStyle/>
          <a:p>
            <a:pPr>
              <a:buNone/>
            </a:pPr>
            <a:r>
              <a:rPr lang="en-US" sz="2800" dirty="0" smtClean="0"/>
              <a:t>Material to be needed:</a:t>
            </a:r>
          </a:p>
          <a:p>
            <a:pPr>
              <a:buNone/>
            </a:pPr>
            <a:r>
              <a:rPr lang="en-US" sz="2800" dirty="0" smtClean="0"/>
              <a:t>-Bar knife, cutting board, garnish tray, fresh pineapple fruit.</a:t>
            </a:r>
          </a:p>
          <a:p>
            <a:pPr>
              <a:buNone/>
            </a:pPr>
            <a:endParaRPr lang="en-US" sz="2800" dirty="0" smtClean="0"/>
          </a:p>
          <a:p>
            <a:pPr>
              <a:buNone/>
            </a:pPr>
            <a:r>
              <a:rPr lang="en-US" sz="2800" b="1" dirty="0" smtClean="0"/>
              <a:t>1.Whole pineapple</a:t>
            </a:r>
          </a:p>
          <a:p>
            <a:pPr>
              <a:buNone/>
            </a:pPr>
            <a:r>
              <a:rPr lang="en-US" sz="2800" dirty="0" smtClean="0"/>
              <a:t>-Remove the crown by cutting it by knife.</a:t>
            </a:r>
          </a:p>
          <a:p>
            <a:pPr>
              <a:buNone/>
            </a:pPr>
            <a:r>
              <a:rPr lang="en-US" sz="2800" dirty="0" smtClean="0"/>
              <a:t>-remove the flesh by starting on the </a:t>
            </a:r>
          </a:p>
          <a:p>
            <a:pPr>
              <a:buNone/>
            </a:pPr>
            <a:r>
              <a:rPr lang="en-US" sz="2800" dirty="0" smtClean="0"/>
              <a:t>middle and not damaging the outside of </a:t>
            </a:r>
          </a:p>
          <a:p>
            <a:pPr>
              <a:buNone/>
            </a:pPr>
            <a:r>
              <a:rPr lang="en-US" sz="2800" dirty="0" smtClean="0"/>
              <a:t>the pineapple.</a:t>
            </a:r>
            <a:endParaRPr lang="en-US" sz="2800" dirty="0"/>
          </a:p>
        </p:txBody>
      </p:sp>
      <p:pic>
        <p:nvPicPr>
          <p:cNvPr id="4" name="Picture 3" descr="http://www.cocktailsoftheworld.com/uploads/pics/pineapple_drink.jpg"/>
          <p:cNvPicPr/>
          <p:nvPr/>
        </p:nvPicPr>
        <p:blipFill>
          <a:blip r:embed="rId2"/>
          <a:srcRect/>
          <a:stretch>
            <a:fillRect/>
          </a:stretch>
        </p:blipFill>
        <p:spPr bwMode="auto">
          <a:xfrm>
            <a:off x="6553200" y="3886200"/>
            <a:ext cx="2057400"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5608638"/>
          </a:xfrm>
        </p:spPr>
        <p:txBody>
          <a:bodyPr>
            <a:noAutofit/>
          </a:bodyPr>
          <a:lstStyle/>
          <a:p>
            <a:pPr lvl="0">
              <a:buNone/>
            </a:pPr>
            <a:r>
              <a:rPr lang="en-US" sz="2400" b="1" dirty="0" smtClean="0"/>
              <a:t>2. Slices /Rings</a:t>
            </a:r>
          </a:p>
          <a:p>
            <a:pPr lvl="0">
              <a:buNone/>
            </a:pPr>
            <a:r>
              <a:rPr lang="en-US" sz="2400" dirty="0" smtClean="0"/>
              <a:t>-Remove the plume by cutting it at the crown with knife. </a:t>
            </a:r>
          </a:p>
          <a:p>
            <a:pPr lvl="0">
              <a:buNone/>
            </a:pPr>
            <a:r>
              <a:rPr lang="en-US" sz="2400" dirty="0" smtClean="0"/>
              <a:t>-Begin slicing the pineapple at the end where the plume was removed. </a:t>
            </a:r>
          </a:p>
          <a:p>
            <a:pPr lvl="0">
              <a:buNone/>
            </a:pPr>
            <a:r>
              <a:rPr lang="en-US" sz="2400" dirty="0" smtClean="0"/>
              <a:t>-Continue to cut the pineapple into </a:t>
            </a:r>
          </a:p>
          <a:p>
            <a:pPr lvl="0">
              <a:buNone/>
            </a:pPr>
            <a:r>
              <a:rPr lang="en-US" sz="2400" dirty="0" smtClean="0"/>
              <a:t>approximately 1 1/2 cm thick slices. </a:t>
            </a:r>
          </a:p>
          <a:p>
            <a:pPr lvl="0">
              <a:buNone/>
            </a:pPr>
            <a:r>
              <a:rPr lang="en-US" sz="2400" dirty="0" smtClean="0"/>
              <a:t>-Cut slices to the end of the pineapple. </a:t>
            </a:r>
          </a:p>
          <a:p>
            <a:pPr lvl="0">
              <a:buNone/>
            </a:pPr>
            <a:r>
              <a:rPr lang="en-US" sz="2400" dirty="0" smtClean="0"/>
              <a:t>-After rings have been sliced, use a small knife to cut around the outside of the slices to remove the rind. </a:t>
            </a:r>
          </a:p>
          <a:p>
            <a:pPr lvl="0">
              <a:buNone/>
            </a:pPr>
            <a:r>
              <a:rPr lang="en-US" sz="2400" dirty="0" smtClean="0"/>
              <a:t>-Remove any "eyes" from the edge that remain after trimming off the rind. </a:t>
            </a:r>
          </a:p>
          <a:p>
            <a:pPr lvl="0">
              <a:buNone/>
            </a:pPr>
            <a:r>
              <a:rPr lang="en-US" sz="2400" dirty="0" smtClean="0"/>
              <a:t>-To core the pineapple, use a knife to cut around the hard center core of the pineapple. </a:t>
            </a:r>
          </a:p>
          <a:p>
            <a:pPr lvl="0">
              <a:buNone/>
            </a:pPr>
            <a:r>
              <a:rPr lang="en-US" sz="2400" dirty="0" smtClean="0"/>
              <a:t>-Remove the core of the pineapple to produce the pineapple ring. The core can also be cut out by using a corer, a small cookie cutter, or a donut hole cutter.</a:t>
            </a:r>
          </a:p>
        </p:txBody>
      </p:sp>
      <p:pic>
        <p:nvPicPr>
          <p:cNvPr id="4" name="Picture 3" descr="http://www.cocktailsoftheworld.com/uploads/pics/pineappleslice.jpg"/>
          <p:cNvPicPr/>
          <p:nvPr/>
        </p:nvPicPr>
        <p:blipFill>
          <a:blip r:embed="rId2"/>
          <a:srcRect/>
          <a:stretch>
            <a:fillRect/>
          </a:stretch>
        </p:blipFill>
        <p:spPr bwMode="auto">
          <a:xfrm>
            <a:off x="5410200" y="1524000"/>
            <a:ext cx="2590800" cy="16764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914400"/>
            <a:ext cx="8686800" cy="4525963"/>
          </a:xfrm>
        </p:spPr>
        <p:txBody>
          <a:bodyPr>
            <a:normAutofit fontScale="92500" lnSpcReduction="10000"/>
          </a:bodyPr>
          <a:lstStyle/>
          <a:p>
            <a:pPr>
              <a:buNone/>
            </a:pPr>
            <a:r>
              <a:rPr lang="en-US" sz="3000" b="1" dirty="0" smtClean="0"/>
              <a:t>3. Wedges</a:t>
            </a:r>
          </a:p>
          <a:p>
            <a:pPr>
              <a:buNone/>
            </a:pPr>
            <a:r>
              <a:rPr lang="en-US" sz="3000" dirty="0" smtClean="0"/>
              <a:t>Remove the plume by cutting it at the crown with a sharp knife. </a:t>
            </a:r>
          </a:p>
          <a:p>
            <a:pPr lvl="0">
              <a:buNone/>
            </a:pPr>
            <a:r>
              <a:rPr lang="en-US" sz="3000" dirty="0" smtClean="0"/>
              <a:t>-Begin slicing the pineapple at the end where the plume was removed. </a:t>
            </a:r>
          </a:p>
          <a:p>
            <a:pPr lvl="0">
              <a:buNone/>
            </a:pPr>
            <a:r>
              <a:rPr lang="en-US" sz="3000" dirty="0" smtClean="0"/>
              <a:t>-Continue to cut the pineapple into approximately 1 1/2 cm thick slices. </a:t>
            </a:r>
          </a:p>
          <a:p>
            <a:pPr lvl="0">
              <a:buNone/>
            </a:pPr>
            <a:r>
              <a:rPr lang="en-US" sz="3000" dirty="0" smtClean="0"/>
              <a:t>-Cut slices in triangle to obtain the wedges. </a:t>
            </a:r>
          </a:p>
          <a:p>
            <a:pPr lvl="0">
              <a:buNone/>
            </a:pPr>
            <a:r>
              <a:rPr lang="en-US" sz="3000" dirty="0" smtClean="0"/>
              <a:t>-Cut a slit and use it to garnish the glass.</a:t>
            </a:r>
          </a:p>
          <a:p>
            <a:pPr>
              <a:buNone/>
            </a:pPr>
            <a:r>
              <a:rPr lang="en-US" dirty="0" smtClean="0"/>
              <a:t> </a:t>
            </a:r>
          </a:p>
          <a:p>
            <a:endParaRPr lang="en-US" dirty="0"/>
          </a:p>
        </p:txBody>
      </p:sp>
      <p:pic>
        <p:nvPicPr>
          <p:cNvPr id="4" name="Picture 3" descr="http://www.cocktailsoftheworld.com/uploads/pics/pineapplewedge.jpg"/>
          <p:cNvPicPr/>
          <p:nvPr/>
        </p:nvPicPr>
        <p:blipFill>
          <a:blip r:embed="rId2"/>
          <a:srcRect/>
          <a:stretch>
            <a:fillRect/>
          </a:stretch>
        </p:blipFill>
        <p:spPr bwMode="auto">
          <a:xfrm>
            <a:off x="4876800" y="4876800"/>
            <a:ext cx="2971800" cy="1752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Narrow" pitchFamily="34" charset="0"/>
              </a:rPr>
              <a:t>Procedures on how to make apple garnish:</a:t>
            </a:r>
            <a:endParaRPr lang="en-US" dirty="0">
              <a:latin typeface="Arial Narrow" pitchFamily="34" charset="0"/>
            </a:endParaRPr>
          </a:p>
        </p:txBody>
      </p:sp>
      <p:sp>
        <p:nvSpPr>
          <p:cNvPr id="3" name="Content Placeholder 2"/>
          <p:cNvSpPr>
            <a:spLocks noGrp="1"/>
          </p:cNvSpPr>
          <p:nvPr>
            <p:ph idx="1"/>
          </p:nvPr>
        </p:nvSpPr>
        <p:spPr/>
        <p:txBody>
          <a:bodyPr>
            <a:normAutofit/>
          </a:bodyPr>
          <a:lstStyle/>
          <a:p>
            <a:pPr>
              <a:buNone/>
            </a:pPr>
            <a:r>
              <a:rPr lang="en-US" sz="2800" dirty="0" smtClean="0"/>
              <a:t>Materials to be needed:</a:t>
            </a:r>
          </a:p>
          <a:p>
            <a:pPr>
              <a:buNone/>
            </a:pPr>
            <a:r>
              <a:rPr lang="en-US" sz="2800" dirty="0" smtClean="0"/>
              <a:t>Bar knife, cutting board, garnish tray, corer, and fresh apple fruit.</a:t>
            </a:r>
          </a:p>
          <a:p>
            <a:pPr>
              <a:buNone/>
            </a:pPr>
            <a:endParaRPr lang="en-US" sz="2800" dirty="0" smtClean="0"/>
          </a:p>
          <a:p>
            <a:pPr>
              <a:buNone/>
            </a:pPr>
            <a:r>
              <a:rPr lang="en-US" sz="2800" b="1" dirty="0" smtClean="0"/>
              <a:t>1. Slice</a:t>
            </a:r>
            <a:endParaRPr lang="en-US" sz="2800" dirty="0" smtClean="0"/>
          </a:p>
          <a:p>
            <a:pPr lvl="0">
              <a:buNone/>
            </a:pPr>
            <a:r>
              <a:rPr lang="en-US" sz="2800" dirty="0" smtClean="0"/>
              <a:t>-Cut whole apple, crosswise. </a:t>
            </a:r>
          </a:p>
          <a:p>
            <a:pPr lvl="0">
              <a:buNone/>
            </a:pPr>
            <a:r>
              <a:rPr lang="en-US" sz="2800" dirty="0" smtClean="0"/>
              <a:t>-Remove the core using a corer.</a:t>
            </a:r>
          </a:p>
          <a:p>
            <a:pPr>
              <a:buNone/>
            </a:pPr>
            <a:endParaRPr lang="en-US" sz="2800" dirty="0"/>
          </a:p>
        </p:txBody>
      </p:sp>
      <p:pic>
        <p:nvPicPr>
          <p:cNvPr id="4" name="Picture 3" descr="http://www.cocktailsoftheworld.com/typo3temp/pics/57e762c336.jpg">
            <a:hlinkClick r:id="rId2"/>
          </p:cNvPr>
          <p:cNvPicPr/>
          <p:nvPr/>
        </p:nvPicPr>
        <p:blipFill>
          <a:blip r:embed="rId3">
            <a:lum contrast="40000"/>
          </a:blip>
          <a:srcRect/>
          <a:stretch>
            <a:fillRect/>
          </a:stretch>
        </p:blipFill>
        <p:spPr bwMode="auto">
          <a:xfrm>
            <a:off x="5486400" y="3429000"/>
            <a:ext cx="2514600" cy="1981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6629400"/>
          </a:xfrm>
        </p:spPr>
        <p:txBody>
          <a:bodyPr>
            <a:normAutofit/>
          </a:bodyPr>
          <a:lstStyle/>
          <a:p>
            <a:pPr>
              <a:buNone/>
            </a:pPr>
            <a:r>
              <a:rPr lang="en-US" sz="2800" b="1" dirty="0" smtClean="0"/>
              <a:t>2. Apple Wedge</a:t>
            </a:r>
            <a:endParaRPr lang="en-US" sz="2800" dirty="0" smtClean="0"/>
          </a:p>
          <a:p>
            <a:pPr lvl="0">
              <a:buNone/>
            </a:pPr>
            <a:r>
              <a:rPr lang="en-US" sz="2800" dirty="0" smtClean="0"/>
              <a:t>-Wash, dry and cut lengthwise.</a:t>
            </a:r>
          </a:p>
          <a:p>
            <a:pPr lvl="0">
              <a:buNone/>
            </a:pPr>
            <a:r>
              <a:rPr lang="en-US" sz="2800" dirty="0" smtClean="0"/>
              <a:t>Cut crosswise about ¼ inch .</a:t>
            </a:r>
          </a:p>
          <a:p>
            <a:pPr>
              <a:buNone/>
            </a:pPr>
            <a:endParaRPr lang="en-US" sz="2800" b="1" dirty="0" smtClean="0"/>
          </a:p>
          <a:p>
            <a:pPr>
              <a:buNone/>
            </a:pPr>
            <a:r>
              <a:rPr lang="en-US" sz="2800" b="1" dirty="0" smtClean="0"/>
              <a:t>-3. Apple Zest</a:t>
            </a:r>
            <a:endParaRPr lang="en-US" sz="2800" dirty="0" smtClean="0"/>
          </a:p>
          <a:p>
            <a:pPr lvl="0">
              <a:buNone/>
            </a:pPr>
            <a:r>
              <a:rPr lang="en-US" sz="2800" dirty="0" smtClean="0"/>
              <a:t>-Peel apple by using  a sharp </a:t>
            </a:r>
          </a:p>
          <a:p>
            <a:pPr lvl="0">
              <a:buNone/>
            </a:pPr>
            <a:r>
              <a:rPr lang="en-US" sz="2800" dirty="0" smtClean="0"/>
              <a:t>knife or a peeler.</a:t>
            </a:r>
          </a:p>
          <a:p>
            <a:pPr>
              <a:buNone/>
            </a:pPr>
            <a:endParaRPr lang="en-US" sz="2800" b="1" dirty="0" smtClean="0"/>
          </a:p>
          <a:p>
            <a:pPr>
              <a:buNone/>
            </a:pPr>
            <a:r>
              <a:rPr lang="en-US" sz="2800" b="1" dirty="0" smtClean="0"/>
              <a:t>4. Cubed Apple</a:t>
            </a:r>
            <a:endParaRPr lang="en-US" sz="2800" dirty="0" smtClean="0"/>
          </a:p>
          <a:p>
            <a:pPr lvl="0">
              <a:buNone/>
            </a:pPr>
            <a:r>
              <a:rPr lang="en-US" sz="2800" dirty="0" smtClean="0"/>
              <a:t>-Using a sharp chef's knife, made </a:t>
            </a:r>
          </a:p>
          <a:p>
            <a:pPr lvl="0">
              <a:buNone/>
            </a:pPr>
            <a:r>
              <a:rPr lang="en-US" sz="2800" dirty="0" smtClean="0"/>
              <a:t>straight cuts on thick slices of apples </a:t>
            </a:r>
          </a:p>
          <a:p>
            <a:pPr lvl="0">
              <a:buNone/>
            </a:pPr>
            <a:r>
              <a:rPr lang="en-US" sz="2800" dirty="0" smtClean="0"/>
              <a:t>and gets cubed apples.</a:t>
            </a:r>
          </a:p>
          <a:p>
            <a:endParaRPr lang="en-US" dirty="0"/>
          </a:p>
        </p:txBody>
      </p:sp>
      <p:pic>
        <p:nvPicPr>
          <p:cNvPr id="4" name="Picture 3" descr="http://www.cocktailsoftheworld.com/uploads/pics/Applepeel.jpg"/>
          <p:cNvPicPr/>
          <p:nvPr/>
        </p:nvPicPr>
        <p:blipFill>
          <a:blip r:embed="rId2"/>
          <a:srcRect/>
          <a:stretch>
            <a:fillRect/>
          </a:stretch>
        </p:blipFill>
        <p:spPr bwMode="auto">
          <a:xfrm>
            <a:off x="5334000" y="2514600"/>
            <a:ext cx="1828800" cy="1600200"/>
          </a:xfrm>
          <a:prstGeom prst="rect">
            <a:avLst/>
          </a:prstGeom>
          <a:ln>
            <a:noFill/>
          </a:ln>
          <a:effectLst>
            <a:softEdge rad="112500"/>
          </a:effectLst>
        </p:spPr>
      </p:pic>
      <p:pic>
        <p:nvPicPr>
          <p:cNvPr id="5" name="Picture 4" descr="http://www.cocktailsoftheworld.com/typo3temp/pics/11f7ca2fdf.jpg">
            <a:hlinkClick r:id="rId3"/>
          </p:cNvPr>
          <p:cNvPicPr/>
          <p:nvPr/>
        </p:nvPicPr>
        <p:blipFill>
          <a:blip r:embed="rId4">
            <a:lum contrast="40000"/>
          </a:blip>
          <a:srcRect/>
          <a:stretch>
            <a:fillRect/>
          </a:stretch>
        </p:blipFill>
        <p:spPr bwMode="auto">
          <a:xfrm>
            <a:off x="5638800" y="228600"/>
            <a:ext cx="1752600" cy="1600200"/>
          </a:xfrm>
          <a:prstGeom prst="rect">
            <a:avLst/>
          </a:prstGeom>
          <a:ln>
            <a:noFill/>
          </a:ln>
          <a:effectLst>
            <a:softEdge rad="112500"/>
          </a:effectLst>
        </p:spPr>
      </p:pic>
      <p:pic>
        <p:nvPicPr>
          <p:cNvPr id="6" name="Picture 5" descr="http://www.cocktailsoftheworld.com/uploads/pics/cubed.jpg"/>
          <p:cNvPicPr/>
          <p:nvPr/>
        </p:nvPicPr>
        <p:blipFill>
          <a:blip r:embed="rId5"/>
          <a:srcRect/>
          <a:stretch>
            <a:fillRect/>
          </a:stretch>
        </p:blipFill>
        <p:spPr bwMode="auto">
          <a:xfrm>
            <a:off x="6553200" y="4495800"/>
            <a:ext cx="16002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cocktailsoftheworld.com/uploads/pics/cherries.jpg"/>
          <p:cNvPicPr/>
          <p:nvPr/>
        </p:nvPicPr>
        <p:blipFill>
          <a:blip r:embed="rId2"/>
          <a:srcRect/>
          <a:stretch>
            <a:fillRect/>
          </a:stretch>
        </p:blipFill>
        <p:spPr bwMode="auto">
          <a:xfrm>
            <a:off x="8153400" y="228600"/>
            <a:ext cx="990600" cy="1600200"/>
          </a:xfrm>
          <a:prstGeom prst="rect">
            <a:avLst/>
          </a:prstGeom>
          <a:ln>
            <a:noFill/>
          </a:ln>
          <a:effectLst>
            <a:softEdge rad="112500"/>
          </a:effectLst>
        </p:spPr>
      </p:pic>
      <p:pic>
        <p:nvPicPr>
          <p:cNvPr id="4" name="Picture 3" descr="http://www.cocktailsoftheworld.com/uploads/pics/maraschino_cherry.jpg"/>
          <p:cNvPicPr/>
          <p:nvPr/>
        </p:nvPicPr>
        <p:blipFill>
          <a:blip r:embed="rId3"/>
          <a:srcRect/>
          <a:stretch>
            <a:fillRect/>
          </a:stretch>
        </p:blipFill>
        <p:spPr bwMode="auto">
          <a:xfrm>
            <a:off x="4114800" y="152400"/>
            <a:ext cx="1981200" cy="1729839"/>
          </a:xfrm>
          <a:prstGeom prst="rect">
            <a:avLst/>
          </a:prstGeom>
          <a:ln>
            <a:noFill/>
          </a:ln>
          <a:effectLst>
            <a:softEdge rad="112500"/>
          </a:effectLst>
        </p:spPr>
      </p:pic>
      <p:sp>
        <p:nvSpPr>
          <p:cNvPr id="2" name="Title 1"/>
          <p:cNvSpPr>
            <a:spLocks noGrp="1"/>
          </p:cNvSpPr>
          <p:nvPr>
            <p:ph type="title"/>
          </p:nvPr>
        </p:nvSpPr>
        <p:spPr>
          <a:xfrm>
            <a:off x="457200" y="0"/>
            <a:ext cx="8686800" cy="838200"/>
          </a:xfrm>
        </p:spPr>
        <p:txBody>
          <a:bodyPr>
            <a:normAutofit fontScale="90000"/>
          </a:bodyPr>
          <a:lstStyle/>
          <a:p>
            <a:r>
              <a:rPr lang="en-US" dirty="0" smtClean="0"/>
              <a:t> </a:t>
            </a:r>
            <a:br>
              <a:rPr lang="en-US" dirty="0" smtClean="0"/>
            </a:br>
            <a:r>
              <a:rPr lang="en-US" dirty="0" smtClean="0">
                <a:latin typeface="Arial Narrow" pitchFamily="34" charset="0"/>
              </a:rPr>
              <a:t>CHERRY GARNISH</a:t>
            </a:r>
            <a:r>
              <a:rPr lang="en-US" b="1" dirty="0" smtClean="0"/>
              <a:t/>
            </a:r>
            <a:br>
              <a:rPr lang="en-US" b="1" dirty="0" smtClean="0"/>
            </a:br>
            <a:endParaRPr lang="en-US" dirty="0"/>
          </a:p>
        </p:txBody>
      </p:sp>
      <p:sp>
        <p:nvSpPr>
          <p:cNvPr id="3" name="Content Placeholder 2"/>
          <p:cNvSpPr>
            <a:spLocks noGrp="1"/>
          </p:cNvSpPr>
          <p:nvPr>
            <p:ph idx="1"/>
          </p:nvPr>
        </p:nvSpPr>
        <p:spPr>
          <a:xfrm>
            <a:off x="228600" y="838200"/>
            <a:ext cx="8915400" cy="6019800"/>
          </a:xfrm>
        </p:spPr>
        <p:txBody>
          <a:bodyPr>
            <a:noAutofit/>
          </a:bodyPr>
          <a:lstStyle/>
          <a:p>
            <a:pPr>
              <a:buNone/>
            </a:pPr>
            <a:r>
              <a:rPr lang="en-US" sz="2500" dirty="0" smtClean="0"/>
              <a:t>Many different types of cherries can be used for garnishing cocktails. </a:t>
            </a:r>
          </a:p>
          <a:p>
            <a:pPr lvl="0">
              <a:buNone/>
            </a:pPr>
            <a:r>
              <a:rPr lang="en-US" sz="2500" dirty="0" smtClean="0"/>
              <a:t>-Cherries are speared onto orange slices, pineapples, limes, and lemons. This type of decoration is called “flag” in the cocktails world.  The most common are: Maraschino Cherries, Red Cherries, Yellow Cherries, and Green Cherries. </a:t>
            </a:r>
          </a:p>
          <a:p>
            <a:pPr lvl="0">
              <a:buNone/>
            </a:pPr>
            <a:r>
              <a:rPr lang="en-US" sz="2500" dirty="0" smtClean="0"/>
              <a:t>-If you choose for the fresh cherries such as Maraschino, you must always pick the fresh red cherries with stalks. Although they add little flavor when dropped into a drink, they add bright colors to a drink, it is better to get them with the stem attached so that the drinkers can eat it as well. </a:t>
            </a:r>
          </a:p>
          <a:p>
            <a:pPr lvl="0">
              <a:buNone/>
            </a:pPr>
            <a:r>
              <a:rPr lang="en-US" sz="2500" dirty="0" smtClean="0"/>
              <a:t>-If your choices are canned cherries, use a paper towel to dry them before placing them over the drink, sometimes the syrup contained in them could ruin the esthetics of your cocktails.</a:t>
            </a:r>
          </a:p>
          <a:p>
            <a:pPr>
              <a:buNone/>
            </a:pPr>
            <a:endParaRPr lang="en-US" sz="25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fontScale="90000"/>
          </a:bodyPr>
          <a:lstStyle/>
          <a:p>
            <a:r>
              <a:rPr lang="en-US" dirty="0" smtClean="0">
                <a:latin typeface="Arial Narrow" pitchFamily="34" charset="0"/>
              </a:rPr>
              <a:t>Procedures on how to make lime garnish:</a:t>
            </a:r>
            <a:endParaRPr lang="en-US" dirty="0">
              <a:latin typeface="Arial Narrow" pitchFamily="34" charset="0"/>
            </a:endParaRPr>
          </a:p>
        </p:txBody>
      </p:sp>
      <p:sp>
        <p:nvSpPr>
          <p:cNvPr id="5" name="Content Placeholder 4"/>
          <p:cNvSpPr>
            <a:spLocks noGrp="1"/>
          </p:cNvSpPr>
          <p:nvPr>
            <p:ph idx="1"/>
          </p:nvPr>
        </p:nvSpPr>
        <p:spPr>
          <a:xfrm>
            <a:off x="228600" y="1676400"/>
            <a:ext cx="8686800" cy="4525963"/>
          </a:xfrm>
        </p:spPr>
        <p:txBody>
          <a:bodyPr>
            <a:normAutofit/>
          </a:bodyPr>
          <a:lstStyle/>
          <a:p>
            <a:pPr>
              <a:buNone/>
            </a:pPr>
            <a:r>
              <a:rPr lang="en-US" sz="2800" dirty="0" smtClean="0"/>
              <a:t>Lime is a very popular fruit for garnishing cocktails. It can be used in a great variety of shapes to add color and a hint of flavor to the finished cocktail. </a:t>
            </a:r>
          </a:p>
          <a:p>
            <a:pPr lvl="0">
              <a:buNone/>
            </a:pPr>
            <a:r>
              <a:rPr lang="en-US" sz="2800" dirty="0" smtClean="0"/>
              <a:t>-Choose limes that are ripe and have no bruises on the skin. </a:t>
            </a:r>
          </a:p>
          <a:p>
            <a:pPr lvl="0">
              <a:buNone/>
            </a:pPr>
            <a:r>
              <a:rPr lang="en-US" sz="2800" dirty="0" smtClean="0"/>
              <a:t>-The lime piece is used to moisten the rim of the glasses in drinks such as Margarita or Side Car so that the salt or sugar will adhere to the rim of the glass.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5303838"/>
          </a:xfrm>
        </p:spPr>
        <p:txBody>
          <a:bodyPr>
            <a:normAutofit fontScale="92500"/>
          </a:bodyPr>
          <a:lstStyle/>
          <a:p>
            <a:pPr>
              <a:buNone/>
            </a:pPr>
            <a:r>
              <a:rPr lang="en-US" sz="3000" b="1" dirty="0" smtClean="0"/>
              <a:t>1. SLICE</a:t>
            </a:r>
          </a:p>
          <a:p>
            <a:pPr>
              <a:buNone/>
            </a:pPr>
            <a:r>
              <a:rPr lang="en-US" sz="3000" dirty="0" smtClean="0"/>
              <a:t>-Lime slices are also called wheels. It </a:t>
            </a:r>
          </a:p>
          <a:p>
            <a:pPr>
              <a:buNone/>
            </a:pPr>
            <a:r>
              <a:rPr lang="en-US" sz="3000" dirty="0" smtClean="0"/>
              <a:t>is ideal for garnishing cocktails for their great look. </a:t>
            </a:r>
          </a:p>
          <a:p>
            <a:pPr lvl="0">
              <a:buNone/>
            </a:pPr>
            <a:r>
              <a:rPr lang="en-US" sz="3000" dirty="0" smtClean="0"/>
              <a:t>-Cut the lime crosswise into 1/8 to 1/4 inch thick slices. This cut will create a slice in the middle of the lime wheel. The purpose of this is so that you can easily slide it onto the rim of the glass without juice squirting everywhere or ruining the look of the garnish.</a:t>
            </a:r>
          </a:p>
          <a:p>
            <a:pPr>
              <a:buNone/>
            </a:pPr>
            <a:r>
              <a:rPr lang="en-US" sz="3000" dirty="0" smtClean="0"/>
              <a:t>-Make a small cut in the middle of each slice, beginning near the center, cutting outward through the rind</a:t>
            </a:r>
            <a:r>
              <a:rPr lang="en-US" sz="3000" b="1" dirty="0" smtClean="0"/>
              <a:t> </a:t>
            </a:r>
          </a:p>
          <a:p>
            <a:endParaRPr lang="en-US" dirty="0"/>
          </a:p>
        </p:txBody>
      </p:sp>
      <p:pic>
        <p:nvPicPr>
          <p:cNvPr id="5" name="Picture 4" descr="http://www.cocktailsoftheworld.com/uploads/pics/slices.jpg"/>
          <p:cNvPicPr/>
          <p:nvPr/>
        </p:nvPicPr>
        <p:blipFill>
          <a:blip r:embed="rId2"/>
          <a:srcRect/>
          <a:stretch>
            <a:fillRect/>
          </a:stretch>
        </p:blipFill>
        <p:spPr bwMode="auto">
          <a:xfrm>
            <a:off x="6096000" y="1066800"/>
            <a:ext cx="2743200" cy="1524000"/>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686800" cy="7162800"/>
          </a:xfrm>
        </p:spPr>
        <p:txBody>
          <a:bodyPr>
            <a:noAutofit/>
          </a:bodyPr>
          <a:lstStyle/>
          <a:p>
            <a:pPr>
              <a:buNone/>
            </a:pPr>
            <a:r>
              <a:rPr lang="en-US" sz="2300" dirty="0" smtClean="0"/>
              <a:t> </a:t>
            </a:r>
          </a:p>
          <a:p>
            <a:pPr>
              <a:buNone/>
            </a:pPr>
            <a:r>
              <a:rPr lang="en-US" sz="2000" b="1" dirty="0" smtClean="0"/>
              <a:t>2. WEDGES</a:t>
            </a:r>
            <a:endParaRPr lang="en-US" sz="2000" dirty="0" smtClean="0"/>
          </a:p>
          <a:p>
            <a:pPr>
              <a:buNone/>
            </a:pPr>
            <a:r>
              <a:rPr lang="en-US" sz="2000" dirty="0" smtClean="0"/>
              <a:t>Lime wedges are very suitable garnish for long drinks served in highball glasses and other drinks. The thicker pulp of the wedge gives the drinker the option to squeeze more lime juice into the drink to add a consistent lime flavor.</a:t>
            </a:r>
          </a:p>
          <a:p>
            <a:pPr lvl="0">
              <a:buNone/>
            </a:pPr>
            <a:r>
              <a:rPr lang="en-US" sz="2000" dirty="0" smtClean="0"/>
              <a:t>-Wash the lime </a:t>
            </a:r>
          </a:p>
          <a:p>
            <a:pPr lvl="0">
              <a:buNone/>
            </a:pPr>
            <a:r>
              <a:rPr lang="en-US" sz="2000" dirty="0" smtClean="0"/>
              <a:t>-Cut ends off just to the pulp </a:t>
            </a:r>
          </a:p>
          <a:p>
            <a:pPr lvl="0">
              <a:buNone/>
            </a:pPr>
            <a:r>
              <a:rPr lang="en-US" sz="2000" dirty="0" smtClean="0"/>
              <a:t>-Set lime upright on the cutting board </a:t>
            </a:r>
          </a:p>
          <a:p>
            <a:pPr lvl="0">
              <a:buNone/>
            </a:pPr>
            <a:r>
              <a:rPr lang="en-US" sz="2000" dirty="0" smtClean="0"/>
              <a:t>-Slice lime completely in half lengthwise </a:t>
            </a:r>
          </a:p>
          <a:p>
            <a:pPr lvl="0">
              <a:buNone/>
            </a:pPr>
            <a:r>
              <a:rPr lang="en-US" sz="2000" dirty="0" smtClean="0"/>
              <a:t>-This cut will create a slice in the middle of the lime wedge. The purpose of this is so that you can easily slide it onto the rim of the glass without juice squirting everywhere or ruining the look of the garnish. </a:t>
            </a:r>
          </a:p>
          <a:p>
            <a:pPr lvl="0">
              <a:buNone/>
            </a:pPr>
            <a:r>
              <a:rPr lang="en-US" sz="2000" dirty="0" smtClean="0"/>
              <a:t>-Cut half way into the pulp lengthwise, but not down to the rind. Take care at the edges not to cut into the rind as they are not as thick as the middle of the lime. </a:t>
            </a:r>
          </a:p>
          <a:p>
            <a:pPr lvl="0">
              <a:buNone/>
            </a:pPr>
            <a:r>
              <a:rPr lang="en-US" sz="2000" dirty="0" smtClean="0"/>
              <a:t>-To finish off the lime wedge simply cut each half into sections. You can usually get 3-4 wedges from each half depending on the size of the lime. </a:t>
            </a:r>
          </a:p>
          <a:p>
            <a:pPr lvl="0">
              <a:buNone/>
            </a:pPr>
            <a:r>
              <a:rPr lang="en-US" sz="2000" dirty="0" smtClean="0"/>
              <a:t>-Turn the lime over so that it lays flat. </a:t>
            </a:r>
          </a:p>
          <a:p>
            <a:pPr lvl="0">
              <a:buNone/>
            </a:pPr>
            <a:r>
              <a:rPr lang="en-US" sz="2000" dirty="0" smtClean="0"/>
              <a:t>-Slice wedges into 1/4 to 1/2 inch pieces. </a:t>
            </a:r>
          </a:p>
          <a:p>
            <a:endParaRPr lang="en-US" sz="2300" dirty="0"/>
          </a:p>
        </p:txBody>
      </p:sp>
      <p:pic>
        <p:nvPicPr>
          <p:cNvPr id="4" name="Picture 3" descr="http://www.cocktailsoftheworld.com/uploads/pics/limewedge_01.jpg"/>
          <p:cNvPicPr/>
          <p:nvPr/>
        </p:nvPicPr>
        <p:blipFill>
          <a:blip r:embed="rId2"/>
          <a:srcRect/>
          <a:stretch>
            <a:fillRect/>
          </a:stretch>
        </p:blipFill>
        <p:spPr bwMode="auto">
          <a:xfrm>
            <a:off x="4953000" y="1752600"/>
            <a:ext cx="3200400" cy="15240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838200"/>
          </a:xfrm>
        </p:spPr>
        <p:txBody>
          <a:bodyPr>
            <a:noAutofit/>
          </a:bodyPr>
          <a:lstStyle/>
          <a:p>
            <a:r>
              <a:rPr lang="en-US" dirty="0" smtClean="0">
                <a:latin typeface="Arial Narrow" pitchFamily="34" charset="0"/>
              </a:rPr>
              <a:t>What are the Classification of cocktail?</a:t>
            </a:r>
            <a:endParaRPr lang="en-US" dirty="0">
              <a:latin typeface="Arial Narrow" pitchFamily="34" charset="0"/>
            </a:endParaRPr>
          </a:p>
        </p:txBody>
      </p:sp>
      <p:sp>
        <p:nvSpPr>
          <p:cNvPr id="3" name="Content Placeholder 2"/>
          <p:cNvSpPr>
            <a:spLocks noGrp="1"/>
          </p:cNvSpPr>
          <p:nvPr>
            <p:ph idx="1"/>
          </p:nvPr>
        </p:nvSpPr>
        <p:spPr>
          <a:xfrm>
            <a:off x="304800" y="1905000"/>
            <a:ext cx="8686800" cy="4525963"/>
          </a:xfrm>
        </p:spPr>
        <p:txBody>
          <a:bodyPr>
            <a:normAutofit/>
          </a:bodyPr>
          <a:lstStyle/>
          <a:p>
            <a:pPr lvl="0">
              <a:buNone/>
            </a:pPr>
            <a:r>
              <a:rPr lang="en-US" b="1" i="1" dirty="0" smtClean="0"/>
              <a:t>International Cocktail</a:t>
            </a:r>
            <a:r>
              <a:rPr lang="en-US" dirty="0" smtClean="0"/>
              <a:t> – are cocktails that are recognized worldwide</a:t>
            </a:r>
          </a:p>
          <a:p>
            <a:pPr>
              <a:buNone/>
            </a:pPr>
            <a:r>
              <a:rPr lang="en-US" dirty="0" smtClean="0"/>
              <a:t>Ex:  	French 75, Moscow Mule, Zombie, Long Island Iced Tea, Red Eye</a:t>
            </a:r>
          </a:p>
          <a:p>
            <a:pPr lvl="0">
              <a:buNone/>
            </a:pPr>
            <a:r>
              <a:rPr lang="en-US" b="1" i="1" dirty="0" smtClean="0"/>
              <a:t>Tropical Cocktail</a:t>
            </a:r>
            <a:r>
              <a:rPr lang="en-US" b="1" dirty="0" smtClean="0"/>
              <a:t> </a:t>
            </a:r>
            <a:r>
              <a:rPr lang="en-US" dirty="0" smtClean="0"/>
              <a:t>– are cocktails that are heavily blended with fresh fruits</a:t>
            </a:r>
          </a:p>
          <a:p>
            <a:pPr>
              <a:buNone/>
            </a:pPr>
            <a:r>
              <a:rPr lang="en-US" dirty="0" smtClean="0"/>
              <a:t>Ex.  	Mai Tai, 	Piña Colada, Daiquiri,  Tequila Sunrise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990600"/>
            <a:ext cx="8686800" cy="6705600"/>
          </a:xfrm>
        </p:spPr>
        <p:txBody>
          <a:bodyPr>
            <a:noAutofit/>
          </a:bodyPr>
          <a:lstStyle/>
          <a:p>
            <a:pPr>
              <a:buNone/>
            </a:pPr>
            <a:r>
              <a:rPr lang="en-US" sz="2800" b="1" dirty="0" smtClean="0"/>
              <a:t>3. HALF MOON</a:t>
            </a:r>
            <a:endParaRPr lang="en-US" sz="2800" dirty="0" smtClean="0"/>
          </a:p>
          <a:p>
            <a:pPr lvl="0">
              <a:buNone/>
            </a:pPr>
            <a:r>
              <a:rPr lang="en-US" sz="2800" dirty="0" smtClean="0"/>
              <a:t>-Cut slices into half again to create half moons of lime. </a:t>
            </a:r>
          </a:p>
          <a:p>
            <a:pPr lvl="0">
              <a:buNone/>
            </a:pPr>
            <a:r>
              <a:rPr lang="en-US" sz="2800" dirty="0" smtClean="0"/>
              <a:t>-Make a small cut in the middle starting in the center towards the rind of each half -moon lime and place on the glass.</a:t>
            </a:r>
          </a:p>
          <a:p>
            <a:pPr>
              <a:buNone/>
            </a:pPr>
            <a:r>
              <a:rPr lang="en-US" sz="2800" b="1" dirty="0" smtClean="0"/>
              <a:t>4. SPIRAL</a:t>
            </a:r>
          </a:p>
          <a:p>
            <a:pPr lvl="0">
              <a:buNone/>
            </a:pPr>
            <a:r>
              <a:rPr lang="en-US" sz="2800" dirty="0" smtClean="0"/>
              <a:t>-To make a spiral of lime peel, use a </a:t>
            </a:r>
            <a:r>
              <a:rPr lang="en-US" sz="2800" dirty="0" err="1" smtClean="0"/>
              <a:t>parer</a:t>
            </a:r>
            <a:r>
              <a:rPr lang="en-US" sz="2800" dirty="0" smtClean="0"/>
              <a:t> or vegetable peeler to cut away the skin, working in a circular motion. </a:t>
            </a:r>
          </a:p>
          <a:p>
            <a:pPr lvl="0">
              <a:buNone/>
            </a:pPr>
            <a:r>
              <a:rPr lang="en-US" sz="2800" dirty="0" smtClean="0"/>
              <a:t>-Take care not to cut into the bitter pith.</a:t>
            </a:r>
            <a:r>
              <a:rPr lang="en-US" sz="2800" b="1" dirty="0" smtClean="0"/>
              <a:t> </a:t>
            </a:r>
          </a:p>
          <a:p>
            <a:pPr>
              <a:buNone/>
            </a:pPr>
            <a:endParaRPr lang="en-US" sz="2800" dirty="0"/>
          </a:p>
        </p:txBody>
      </p:sp>
      <p:pic>
        <p:nvPicPr>
          <p:cNvPr id="5" name="Picture 4" descr="http://www.cocktailsoftheworld.com/uploads/pics/halfmoonlime.jpg"/>
          <p:cNvPicPr/>
          <p:nvPr/>
        </p:nvPicPr>
        <p:blipFill>
          <a:blip r:embed="rId2"/>
          <a:srcRect/>
          <a:stretch>
            <a:fillRect/>
          </a:stretch>
        </p:blipFill>
        <p:spPr bwMode="auto">
          <a:xfrm>
            <a:off x="4800600" y="457200"/>
            <a:ext cx="2133600" cy="1143000"/>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457200"/>
            <a:ext cx="8686800" cy="6400800"/>
          </a:xfrm>
        </p:spPr>
        <p:txBody>
          <a:bodyPr>
            <a:noAutofit/>
          </a:bodyPr>
          <a:lstStyle/>
          <a:p>
            <a:pPr>
              <a:buNone/>
            </a:pPr>
            <a:r>
              <a:rPr lang="en-US" sz="2800" b="1" dirty="0" smtClean="0"/>
              <a:t>5. TWIST OF LIME PEEL</a:t>
            </a:r>
          </a:p>
          <a:p>
            <a:pPr lvl="0">
              <a:buNone/>
            </a:pPr>
            <a:r>
              <a:rPr lang="en-US" sz="2800" dirty="0" smtClean="0"/>
              <a:t>-Cut a thin slice of lime peel, using a knife scrape off the pith; run the twist around the lip of the glass.</a:t>
            </a:r>
          </a:p>
          <a:p>
            <a:pPr lvl="0">
              <a:buNone/>
            </a:pPr>
            <a:r>
              <a:rPr lang="en-US" sz="2800" dirty="0" smtClean="0"/>
              <a:t> -Twist it over the drink to release the oils and drop it in. </a:t>
            </a:r>
          </a:p>
          <a:p>
            <a:pPr>
              <a:buNone/>
            </a:pPr>
            <a:r>
              <a:rPr lang="en-US" sz="2800" b="1" dirty="0" smtClean="0"/>
              <a:t> </a:t>
            </a:r>
            <a:endParaRPr lang="en-US" sz="2800" dirty="0" smtClean="0"/>
          </a:p>
          <a:p>
            <a:pPr>
              <a:buNone/>
            </a:pPr>
            <a:r>
              <a:rPr lang="en-US" sz="2800" b="1" dirty="0" smtClean="0"/>
              <a:t>6. ZEST</a:t>
            </a:r>
          </a:p>
          <a:p>
            <a:pPr>
              <a:buNone/>
            </a:pPr>
            <a:r>
              <a:rPr lang="en-US" sz="2800" dirty="0" smtClean="0"/>
              <a:t>Lime zest is the peel of the lime obtained by using knife or vegetable peeler to carefully peel only the lime part off. </a:t>
            </a:r>
          </a:p>
          <a:p>
            <a:pPr lvl="0">
              <a:buNone/>
            </a:pPr>
            <a:r>
              <a:rPr lang="en-US" sz="2800" dirty="0" smtClean="0"/>
              <a:t>-Finely chop or slice or squeeze to bring the lime oils over the drink before placing it in it or you can use strips of peel and carefully tie each strip into a knot.</a:t>
            </a:r>
          </a:p>
          <a:p>
            <a:pPr>
              <a:buNone/>
            </a:pPr>
            <a:r>
              <a:rPr lang="en-US" sz="2800" b="1" dirty="0" smtClean="0"/>
              <a:t> </a:t>
            </a:r>
          </a:p>
          <a:p>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705600"/>
          </a:xfrm>
        </p:spPr>
        <p:txBody>
          <a:bodyPr>
            <a:normAutofit fontScale="85000" lnSpcReduction="20000"/>
          </a:bodyPr>
          <a:lstStyle/>
          <a:p>
            <a:pPr>
              <a:buNone/>
            </a:pPr>
            <a:endParaRPr lang="en-US" b="1" dirty="0" smtClean="0"/>
          </a:p>
          <a:p>
            <a:pPr>
              <a:buNone/>
            </a:pPr>
            <a:r>
              <a:rPr lang="en-US" dirty="0" smtClean="0"/>
              <a:t>Lemon can be used as equal as oranges and limes. All depends on what they ask you in the recipe or what you consider it is appropriate. </a:t>
            </a:r>
          </a:p>
          <a:p>
            <a:pPr lvl="0">
              <a:buNone/>
            </a:pPr>
            <a:r>
              <a:rPr lang="en-US" dirty="0" smtClean="0"/>
              <a:t>- Cut off the ends of the lemon and then slice the fruit lengthways into 6 or 8 wedges, preferably with a slit in the middle so you can place the garnish on, not in, the glass. Wedges not only look nice but they're functional too: by squeezing the wedges, guests can easily add extra lemon to their drink without getting their hands covered in juice or pulp. </a:t>
            </a:r>
            <a:r>
              <a:rPr lang="en-US" b="1" dirty="0" smtClean="0"/>
              <a:t> </a:t>
            </a:r>
            <a:endParaRPr lang="en-US" dirty="0" smtClean="0"/>
          </a:p>
          <a:p>
            <a:pPr>
              <a:buNone/>
            </a:pPr>
            <a:r>
              <a:rPr lang="en-US" b="1" dirty="0" smtClean="0"/>
              <a:t>LEMON ZEST TWIST</a:t>
            </a:r>
            <a:endParaRPr lang="en-US" dirty="0" smtClean="0"/>
          </a:p>
          <a:p>
            <a:pPr lvl="0">
              <a:buNone/>
            </a:pPr>
            <a:r>
              <a:rPr lang="en-US" dirty="0" smtClean="0"/>
              <a:t>-Cut a thin slice of lemon peel using a knife scrape off the pith; run the twist around the lip of the glass. </a:t>
            </a:r>
          </a:p>
          <a:p>
            <a:pPr lvl="0">
              <a:buNone/>
            </a:pPr>
            <a:r>
              <a:rPr lang="en-US" dirty="0" smtClean="0"/>
              <a:t>-Twist it over the drink to release the oils and drop it in. </a:t>
            </a:r>
          </a:p>
          <a:p>
            <a:pPr lvl="0">
              <a:buNone/>
            </a:pPr>
            <a:r>
              <a:rPr lang="en-US" dirty="0" smtClean="0"/>
              <a:t>-You may also flame the oils when they are squeezed out of the zest for getting more flavor and make it more attractive.</a:t>
            </a:r>
          </a:p>
          <a:p>
            <a:endParaRPr lang="en-US" dirty="0"/>
          </a:p>
        </p:txBody>
      </p:sp>
      <p:sp>
        <p:nvSpPr>
          <p:cNvPr id="2" name="Title 1"/>
          <p:cNvSpPr>
            <a:spLocks noGrp="1"/>
          </p:cNvSpPr>
          <p:nvPr>
            <p:ph type="title"/>
          </p:nvPr>
        </p:nvSpPr>
        <p:spPr>
          <a:xfrm>
            <a:off x="228600" y="152400"/>
            <a:ext cx="8686800" cy="838200"/>
          </a:xfrm>
        </p:spPr>
        <p:txBody>
          <a:bodyPr>
            <a:normAutofit fontScale="90000"/>
          </a:bodyPr>
          <a:lstStyle/>
          <a:p>
            <a:pPr algn="ctr"/>
            <a:r>
              <a:rPr lang="en-US" dirty="0" smtClean="0">
                <a:latin typeface="Arial Narrow" pitchFamily="34" charset="0"/>
              </a:rPr>
              <a:t>LEMON GARNISH</a:t>
            </a:r>
            <a:r>
              <a:rPr lang="en-US" b="1" dirty="0" smtClean="0"/>
              <a:t/>
            </a:r>
            <a:br>
              <a:rPr lang="en-US" b="1" dirty="0" smtClean="0"/>
            </a:b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553200"/>
          </a:xfrm>
        </p:spPr>
        <p:txBody>
          <a:bodyPr>
            <a:normAutofit fontScale="85000" lnSpcReduction="10000"/>
          </a:bodyPr>
          <a:lstStyle/>
          <a:p>
            <a:pPr lvl="0">
              <a:buNone/>
            </a:pPr>
            <a:endParaRPr lang="en-US" dirty="0" smtClean="0"/>
          </a:p>
          <a:p>
            <a:pPr lvl="0">
              <a:buNone/>
            </a:pPr>
            <a:r>
              <a:rPr lang="en-US" dirty="0" smtClean="0"/>
              <a:t>Green olives are famous for being the garnish of traditional Martinis. </a:t>
            </a:r>
          </a:p>
          <a:p>
            <a:pPr lvl="0">
              <a:buNone/>
            </a:pPr>
            <a:r>
              <a:rPr lang="en-US" dirty="0" smtClean="0"/>
              <a:t>-It is recommended to serve olives without fillings such as red pepper, onion or almonds. </a:t>
            </a:r>
          </a:p>
          <a:p>
            <a:pPr lvl="0">
              <a:buNone/>
            </a:pPr>
            <a:r>
              <a:rPr lang="en-US" dirty="0" smtClean="0"/>
              <a:t>-Olives are served skewered on a pick and placed in the drink. </a:t>
            </a:r>
          </a:p>
          <a:p>
            <a:pPr lvl="0">
              <a:buNone/>
            </a:pPr>
            <a:r>
              <a:rPr lang="en-US" dirty="0" smtClean="0"/>
              <a:t>-Use black olives only when drink specifically calls to use it.</a:t>
            </a:r>
          </a:p>
          <a:p>
            <a:pPr>
              <a:buNone/>
            </a:pPr>
            <a:r>
              <a:rPr lang="en-US" b="1" dirty="0" smtClean="0"/>
              <a:t> </a:t>
            </a:r>
          </a:p>
          <a:p>
            <a:pPr>
              <a:buNone/>
            </a:pPr>
            <a:r>
              <a:rPr lang="en-US" b="1" dirty="0" smtClean="0"/>
              <a:t>OLIVES JEWEL</a:t>
            </a:r>
          </a:p>
          <a:p>
            <a:pPr lvl="0">
              <a:buNone/>
            </a:pPr>
            <a:r>
              <a:rPr lang="en-US" dirty="0" smtClean="0"/>
              <a:t>-It is a common term for a decoration made with olives or onion in dirty martinis and cosmopolitans.  </a:t>
            </a:r>
          </a:p>
          <a:p>
            <a:pPr lvl="0">
              <a:buNone/>
            </a:pPr>
            <a:r>
              <a:rPr lang="en-US" dirty="0" smtClean="0"/>
              <a:t>-It can also be applied for maraschino cherries, berries or small vegetables skewed on toothpick, stirrer or swizzle. </a:t>
            </a:r>
          </a:p>
          <a:p>
            <a:endParaRPr lang="en-US" dirty="0"/>
          </a:p>
        </p:txBody>
      </p:sp>
      <p:sp>
        <p:nvSpPr>
          <p:cNvPr id="2" name="Title 1"/>
          <p:cNvSpPr>
            <a:spLocks noGrp="1"/>
          </p:cNvSpPr>
          <p:nvPr>
            <p:ph type="title"/>
          </p:nvPr>
        </p:nvSpPr>
        <p:spPr>
          <a:xfrm>
            <a:off x="228600" y="228600"/>
            <a:ext cx="8686800" cy="838200"/>
          </a:xfrm>
        </p:spPr>
        <p:txBody>
          <a:bodyPr>
            <a:normAutofit fontScale="90000"/>
          </a:bodyPr>
          <a:lstStyle/>
          <a:p>
            <a:r>
              <a:rPr lang="en-US" dirty="0" smtClean="0">
                <a:latin typeface="Arial Narrow" pitchFamily="34" charset="0"/>
              </a:rPr>
              <a:t>OLIVE GARNISH</a:t>
            </a:r>
            <a:r>
              <a:rPr lang="en-US" b="1" dirty="0" smtClean="0"/>
              <a:t/>
            </a:r>
            <a:br>
              <a:rPr lang="en-US" b="1" dirty="0" smtClean="0"/>
            </a:br>
            <a:endParaRPr lang="en-US" dirty="0"/>
          </a:p>
        </p:txBody>
      </p:sp>
      <p:pic>
        <p:nvPicPr>
          <p:cNvPr id="4" name="Picture 3" descr="http://www.cocktailsoftheworld.com/typo3temp/pics/8b8451f6ae.gif">
            <a:hlinkClick r:id="rId2"/>
          </p:cNvPr>
          <p:cNvPicPr/>
          <p:nvPr/>
        </p:nvPicPr>
        <p:blipFill>
          <a:blip r:embed="rId3"/>
          <a:srcRect/>
          <a:stretch>
            <a:fillRect/>
          </a:stretch>
        </p:blipFill>
        <p:spPr bwMode="auto">
          <a:xfrm>
            <a:off x="3124200" y="3657600"/>
            <a:ext cx="2438400" cy="990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Narrow" pitchFamily="34" charset="0"/>
              </a:rPr>
              <a:t>BANANA GARNISH</a:t>
            </a:r>
            <a:endParaRPr lang="en-US" sz="3200" dirty="0">
              <a:latin typeface="Arial Narrow" pitchFamily="34" charset="0"/>
            </a:endParaRPr>
          </a:p>
        </p:txBody>
      </p:sp>
      <p:sp>
        <p:nvSpPr>
          <p:cNvPr id="3" name="Content Placeholder 2"/>
          <p:cNvSpPr>
            <a:spLocks noGrp="1"/>
          </p:cNvSpPr>
          <p:nvPr>
            <p:ph idx="1"/>
          </p:nvPr>
        </p:nvSpPr>
        <p:spPr/>
        <p:txBody>
          <a:bodyPr>
            <a:normAutofit/>
          </a:bodyPr>
          <a:lstStyle/>
          <a:p>
            <a:pPr>
              <a:buNone/>
            </a:pPr>
            <a:endParaRPr lang="en-US" sz="2800" dirty="0" smtClean="0"/>
          </a:p>
          <a:p>
            <a:pPr>
              <a:buNone/>
            </a:pPr>
            <a:r>
              <a:rPr lang="en-US" sz="2800" dirty="0" smtClean="0"/>
              <a:t>Yellow, firm, and sweet bananas for this purpose, slice it with or without peel. </a:t>
            </a:r>
          </a:p>
          <a:p>
            <a:pPr lvl="0">
              <a:buNone/>
            </a:pPr>
            <a:r>
              <a:rPr lang="en-US" sz="2800" dirty="0" smtClean="0"/>
              <a:t>Banana Slice  </a:t>
            </a:r>
          </a:p>
          <a:p>
            <a:pPr lvl="0">
              <a:buNone/>
            </a:pPr>
            <a:r>
              <a:rPr lang="en-US" sz="2800" dirty="0" smtClean="0"/>
              <a:t>Banana Wheel </a:t>
            </a:r>
          </a:p>
          <a:p>
            <a:endParaRPr lang="en-US" dirty="0"/>
          </a:p>
        </p:txBody>
      </p:sp>
      <p:pic>
        <p:nvPicPr>
          <p:cNvPr id="4" name="Picture 3" descr="http://www.cocktailsoftheworld.com/uploads/pics/bnansli.jpg"/>
          <p:cNvPicPr/>
          <p:nvPr/>
        </p:nvPicPr>
        <p:blipFill>
          <a:blip r:embed="rId2"/>
          <a:srcRect/>
          <a:stretch>
            <a:fillRect/>
          </a:stretch>
        </p:blipFill>
        <p:spPr bwMode="auto">
          <a:xfrm>
            <a:off x="4038600" y="3581400"/>
            <a:ext cx="3505200" cy="2514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Narrow" pitchFamily="34" charset="0"/>
              </a:rPr>
              <a:t>MELON GARNISH</a:t>
            </a:r>
            <a:r>
              <a:rPr lang="en-US" b="1" dirty="0" smtClean="0"/>
              <a:t/>
            </a:r>
            <a:br>
              <a:rPr lang="en-US" b="1" dirty="0" smtClean="0"/>
            </a:br>
            <a:endParaRPr lang="en-US" dirty="0"/>
          </a:p>
        </p:txBody>
      </p:sp>
      <p:sp>
        <p:nvSpPr>
          <p:cNvPr id="3" name="Content Placeholder 2"/>
          <p:cNvSpPr>
            <a:spLocks noGrp="1"/>
          </p:cNvSpPr>
          <p:nvPr>
            <p:ph idx="1"/>
          </p:nvPr>
        </p:nvSpPr>
        <p:spPr>
          <a:xfrm>
            <a:off x="304800" y="1219200"/>
            <a:ext cx="8686800" cy="4525963"/>
          </a:xfrm>
        </p:spPr>
        <p:txBody>
          <a:bodyPr/>
          <a:lstStyle/>
          <a:p>
            <a:pPr>
              <a:buNone/>
            </a:pPr>
            <a:endParaRPr lang="en-US" sz="2800" dirty="0" smtClean="0"/>
          </a:p>
          <a:p>
            <a:pPr>
              <a:buNone/>
            </a:pPr>
            <a:r>
              <a:rPr lang="en-US" sz="2800" dirty="0" smtClean="0"/>
              <a:t>Fresh and delicious melon can be cut in many different ways and presented as garnish at any cocktail requiring of this fruit. </a:t>
            </a:r>
          </a:p>
          <a:p>
            <a:pPr lvl="0">
              <a:buNone/>
            </a:pPr>
            <a:endParaRPr lang="en-US" sz="2800" dirty="0" smtClean="0"/>
          </a:p>
          <a:p>
            <a:pPr lvl="0">
              <a:buNone/>
            </a:pPr>
            <a:r>
              <a:rPr lang="en-US" sz="2800" dirty="0" smtClean="0"/>
              <a:t>melon ball                melon wedge                  melon slice</a:t>
            </a:r>
          </a:p>
          <a:p>
            <a:endParaRPr lang="en-US" dirty="0"/>
          </a:p>
        </p:txBody>
      </p:sp>
      <p:pic>
        <p:nvPicPr>
          <p:cNvPr id="4" name="Picture 3" descr="http://t2.gstatic.com/images?q=tbn:ANd9GcSl3-SBgRmc5FkHAUKh6BbFh_T4Ex-H-ZQD7fnCBjeCWL-AHdh30w"/>
          <p:cNvPicPr/>
          <p:nvPr/>
        </p:nvPicPr>
        <p:blipFill>
          <a:blip r:embed="rId2"/>
          <a:srcRect/>
          <a:stretch>
            <a:fillRect/>
          </a:stretch>
        </p:blipFill>
        <p:spPr bwMode="auto">
          <a:xfrm>
            <a:off x="6477000" y="4191000"/>
            <a:ext cx="2438400" cy="2286000"/>
          </a:xfrm>
          <a:prstGeom prst="rect">
            <a:avLst/>
          </a:prstGeom>
          <a:noFill/>
          <a:ln w="9525">
            <a:noFill/>
            <a:miter lim="800000"/>
            <a:headEnd/>
            <a:tailEnd/>
          </a:ln>
        </p:spPr>
      </p:pic>
      <p:pic>
        <p:nvPicPr>
          <p:cNvPr id="5" name="Picture 4" descr="http://t2.gstatic.com/images?q=tbn:ANd9GcQNFbc9p7SYaxTGqqM87QiiK-MB-I2C_f_bGMCG7ddVbgdM_pj9"/>
          <p:cNvPicPr/>
          <p:nvPr/>
        </p:nvPicPr>
        <p:blipFill>
          <a:blip r:embed="rId3"/>
          <a:srcRect/>
          <a:stretch>
            <a:fillRect/>
          </a:stretch>
        </p:blipFill>
        <p:spPr bwMode="auto">
          <a:xfrm>
            <a:off x="228600" y="4233545"/>
            <a:ext cx="2286000" cy="2395855"/>
          </a:xfrm>
          <a:prstGeom prst="rect">
            <a:avLst/>
          </a:prstGeom>
          <a:noFill/>
          <a:ln w="9525">
            <a:noFill/>
            <a:miter lim="800000"/>
            <a:headEnd/>
            <a:tailEnd/>
          </a:ln>
        </p:spPr>
      </p:pic>
      <p:pic>
        <p:nvPicPr>
          <p:cNvPr id="6" name="Picture 5" descr="http://thumbs.ifood.tv/files/images/food/melon-wedge-01.jpg"/>
          <p:cNvPicPr/>
          <p:nvPr/>
        </p:nvPicPr>
        <p:blipFill>
          <a:blip r:embed="rId4"/>
          <a:srcRect/>
          <a:stretch>
            <a:fillRect/>
          </a:stretch>
        </p:blipFill>
        <p:spPr bwMode="auto">
          <a:xfrm>
            <a:off x="3048000" y="4267200"/>
            <a:ext cx="3142933" cy="216820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Narrow" pitchFamily="34" charset="0"/>
              </a:rPr>
              <a:t>CUCUMBER GARNISH </a:t>
            </a:r>
            <a:r>
              <a:rPr lang="en-US" dirty="0" smtClean="0"/>
              <a:t/>
            </a:r>
            <a:br>
              <a:rPr lang="en-US" dirty="0" smtClean="0"/>
            </a:br>
            <a:endParaRPr lang="en-US" dirty="0"/>
          </a:p>
        </p:txBody>
      </p:sp>
      <p:sp>
        <p:nvSpPr>
          <p:cNvPr id="3" name="Content Placeholder 2"/>
          <p:cNvSpPr>
            <a:spLocks noGrp="1"/>
          </p:cNvSpPr>
          <p:nvPr>
            <p:ph idx="1"/>
          </p:nvPr>
        </p:nvSpPr>
        <p:spPr>
          <a:xfrm>
            <a:off x="228600" y="1066800"/>
            <a:ext cx="8686800" cy="5532438"/>
          </a:xfrm>
        </p:spPr>
        <p:txBody>
          <a:bodyPr>
            <a:normAutofit/>
          </a:bodyPr>
          <a:lstStyle/>
          <a:p>
            <a:pPr>
              <a:buNone/>
            </a:pPr>
            <a:endParaRPr lang="en-US" sz="2800" b="1" dirty="0" smtClean="0"/>
          </a:p>
          <a:p>
            <a:pPr>
              <a:buNone/>
            </a:pPr>
            <a:r>
              <a:rPr lang="en-US" sz="2800" b="1" dirty="0" smtClean="0"/>
              <a:t>Cucumber half-moon</a:t>
            </a:r>
          </a:p>
          <a:p>
            <a:pPr>
              <a:buNone/>
            </a:pPr>
            <a:r>
              <a:rPr lang="en-US" sz="2800" dirty="0" smtClean="0"/>
              <a:t>-Wash a fresh cucumber very well, dry it with a towel paper, and cut cross lengthwise. Then slice and you'll get a half-moon shaped cucumber.</a:t>
            </a:r>
          </a:p>
          <a:p>
            <a:pPr>
              <a:buNone/>
            </a:pPr>
            <a:endParaRPr lang="en-US" sz="2800" dirty="0" smtClean="0"/>
          </a:p>
          <a:p>
            <a:pPr>
              <a:buNone/>
            </a:pPr>
            <a:r>
              <a:rPr lang="en-US" sz="2800" b="1" dirty="0" smtClean="0"/>
              <a:t>Cucumber Slice</a:t>
            </a:r>
            <a:endParaRPr lang="en-US" sz="2800" dirty="0" smtClean="0"/>
          </a:p>
          <a:p>
            <a:pPr>
              <a:buNone/>
            </a:pPr>
            <a:r>
              <a:rPr lang="en-US" sz="2800" dirty="0" smtClean="0"/>
              <a:t>-Wash, dry and slice. </a:t>
            </a:r>
          </a:p>
          <a:p>
            <a:pPr>
              <a:buNone/>
            </a:pPr>
            <a:endParaRPr lang="en-US" sz="2800" dirty="0" smtClean="0"/>
          </a:p>
          <a:p>
            <a:pPr>
              <a:buNone/>
            </a:pPr>
            <a:r>
              <a:rPr lang="en-US" sz="2800" b="1" dirty="0" smtClean="0"/>
              <a:t>Cucumber Spear</a:t>
            </a:r>
          </a:p>
          <a:p>
            <a:pPr>
              <a:buNone/>
            </a:pPr>
            <a:r>
              <a:rPr lang="en-US" sz="2800" dirty="0" smtClean="0"/>
              <a:t>-Cut lengthwise and cut into strips/Julienne</a:t>
            </a:r>
          </a:p>
          <a:p>
            <a:endParaRPr lang="en-US" dirty="0"/>
          </a:p>
        </p:txBody>
      </p:sp>
      <p:pic>
        <p:nvPicPr>
          <p:cNvPr id="4" name="Picture 3" descr="http://www.cocktailsoftheworld.com/uploads/pics/cuhlm.jpg"/>
          <p:cNvPicPr/>
          <p:nvPr/>
        </p:nvPicPr>
        <p:blipFill>
          <a:blip r:embed="rId2"/>
          <a:srcRect/>
          <a:stretch>
            <a:fillRect/>
          </a:stretch>
        </p:blipFill>
        <p:spPr bwMode="auto">
          <a:xfrm>
            <a:off x="4724400" y="990600"/>
            <a:ext cx="2438400" cy="1143000"/>
          </a:xfrm>
          <a:prstGeom prst="rect">
            <a:avLst/>
          </a:prstGeom>
          <a:noFill/>
        </p:spPr>
      </p:pic>
      <p:pic>
        <p:nvPicPr>
          <p:cNvPr id="5" name="Picture 4" descr="http://www.cocktailsoftheworld.com/uploads/pics/cusl.jpeg"/>
          <p:cNvPicPr/>
          <p:nvPr/>
        </p:nvPicPr>
        <p:blipFill>
          <a:blip r:embed="rId3"/>
          <a:srcRect/>
          <a:stretch>
            <a:fillRect/>
          </a:stretch>
        </p:blipFill>
        <p:spPr bwMode="auto">
          <a:xfrm>
            <a:off x="3657600" y="3657600"/>
            <a:ext cx="2057400" cy="1676400"/>
          </a:xfrm>
          <a:prstGeom prst="rect">
            <a:avLst/>
          </a:prstGeom>
          <a:noFill/>
        </p:spPr>
      </p:pic>
      <p:pic>
        <p:nvPicPr>
          <p:cNvPr id="6" name="Picture 5" descr="http://www.cocktailsoftheworld.com/uploads/pics/cuspe.jpg"/>
          <p:cNvPicPr/>
          <p:nvPr/>
        </p:nvPicPr>
        <p:blipFill>
          <a:blip r:embed="rId4">
            <a:lum contrast="40000"/>
          </a:blip>
          <a:srcRect/>
          <a:stretch>
            <a:fillRect/>
          </a:stretch>
        </p:blipFill>
        <p:spPr bwMode="auto">
          <a:xfrm>
            <a:off x="6934200" y="5334000"/>
            <a:ext cx="1676400" cy="1371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Narrow" pitchFamily="34" charset="0"/>
              </a:rPr>
              <a:t>THE BUILD PROCEDURE</a:t>
            </a:r>
            <a:r>
              <a:rPr lang="en-US" dirty="0" smtClean="0"/>
              <a:t/>
            </a:r>
            <a:br>
              <a:rPr lang="en-US" dirty="0" smtClean="0"/>
            </a:br>
            <a:endParaRPr lang="en-US" dirty="0"/>
          </a:p>
        </p:txBody>
      </p:sp>
      <p:sp>
        <p:nvSpPr>
          <p:cNvPr id="3" name="Content Placeholder 2"/>
          <p:cNvSpPr>
            <a:spLocks noGrp="1"/>
          </p:cNvSpPr>
          <p:nvPr>
            <p:ph idx="1"/>
          </p:nvPr>
        </p:nvSpPr>
        <p:spPr>
          <a:xfrm>
            <a:off x="304800" y="1066800"/>
            <a:ext cx="8686800" cy="5638800"/>
          </a:xfrm>
        </p:spPr>
        <p:txBody>
          <a:bodyPr>
            <a:normAutofit fontScale="85000" lnSpcReduction="20000"/>
          </a:bodyPr>
          <a:lstStyle/>
          <a:p>
            <a:pPr>
              <a:buNone/>
            </a:pPr>
            <a:r>
              <a:rPr lang="en-US" sz="3300" dirty="0" smtClean="0"/>
              <a:t>The build procedure is the simplest and probably the fastest method of preparing drinks. When a drink is specified to be made in this method all ingredients are added directly to the required glass. This is suitable when a drink does not need much mixing or this specifically done to enhance the appearance.</a:t>
            </a:r>
          </a:p>
          <a:p>
            <a:pPr>
              <a:buNone/>
            </a:pPr>
            <a:r>
              <a:rPr lang="en-US" sz="3300" dirty="0" smtClean="0"/>
              <a:t>	The following sequence will allow for efficient and smooth preparation of any build cocktail.</a:t>
            </a:r>
          </a:p>
          <a:p>
            <a:pPr>
              <a:buNone/>
            </a:pPr>
            <a:endParaRPr lang="en-US" sz="3300" dirty="0" smtClean="0"/>
          </a:p>
          <a:p>
            <a:pPr lvl="0">
              <a:buNone/>
            </a:pPr>
            <a:r>
              <a:rPr lang="en-US" sz="3300" dirty="0" smtClean="0"/>
              <a:t>1. Get the correct glass required. The most commonly used glasses are highball, the rock and the sling glass.</a:t>
            </a:r>
          </a:p>
          <a:p>
            <a:pPr lvl="0">
              <a:buNone/>
            </a:pPr>
            <a:r>
              <a:rPr lang="en-US" sz="3300" dirty="0" smtClean="0"/>
              <a:t>2. Fill the glass with the appropriate ice. Crushed ice may be used in a variety of cocktail, but cube ice is quite acceptable.</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533400"/>
            <a:ext cx="8686800" cy="6142038"/>
          </a:xfrm>
        </p:spPr>
        <p:txBody>
          <a:bodyPr>
            <a:normAutofit fontScale="92500" lnSpcReduction="20000"/>
          </a:bodyPr>
          <a:lstStyle/>
          <a:p>
            <a:pPr>
              <a:buNone/>
            </a:pPr>
            <a:r>
              <a:rPr lang="en-US" sz="3000" dirty="0" smtClean="0"/>
              <a:t>3.  Most build drinks have the ice added first, only if iced mentioned be added, at a later time should this rule be broken.</a:t>
            </a:r>
          </a:p>
          <a:p>
            <a:pPr lvl="0">
              <a:buNone/>
            </a:pPr>
            <a:r>
              <a:rPr lang="en-US" sz="3000" dirty="0" smtClean="0"/>
              <a:t>4. Place the glass on the bar in easy reach. (As the ingredients will be added directly into the glass.)</a:t>
            </a:r>
          </a:p>
          <a:p>
            <a:pPr lvl="0">
              <a:buNone/>
            </a:pPr>
            <a:r>
              <a:rPr lang="en-US" sz="3000" dirty="0" smtClean="0"/>
              <a:t>5. Add ingredients to the glass in the order specified in the recipe.    Topping ingredients must be added last to ensure a layered top appearance.</a:t>
            </a:r>
          </a:p>
          <a:p>
            <a:pPr lvl="0">
              <a:buNone/>
            </a:pPr>
            <a:r>
              <a:rPr lang="en-US" sz="3000" dirty="0" smtClean="0"/>
              <a:t>6. Add the appropriate straw or swizzle stick. Ensure that the length chosen is appropriate for the size of the glass.</a:t>
            </a:r>
          </a:p>
          <a:p>
            <a:pPr lvl="0">
              <a:buNone/>
            </a:pPr>
            <a:r>
              <a:rPr lang="en-US" sz="3000" dirty="0" smtClean="0"/>
              <a:t>7. Garnish appropriately. The garnish must add to the presentation of the drink and must not clash with the taste of the cocktail when the guest decides to consume the garnish.</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pPr algn="ctr"/>
            <a:r>
              <a:rPr lang="en-US" dirty="0" smtClean="0">
                <a:latin typeface="Arial Narrow" pitchFamily="34" charset="0"/>
              </a:rPr>
              <a:t>STIR PROCEDURE</a:t>
            </a:r>
            <a:r>
              <a:rPr lang="en-US" b="1" dirty="0" smtClean="0"/>
              <a:t/>
            </a:r>
            <a:br>
              <a:rPr lang="en-US" b="1" dirty="0" smtClean="0"/>
            </a:br>
            <a:endParaRPr lang="en-US" dirty="0"/>
          </a:p>
        </p:txBody>
      </p:sp>
      <p:sp>
        <p:nvSpPr>
          <p:cNvPr id="3" name="Content Placeholder 2"/>
          <p:cNvSpPr>
            <a:spLocks noGrp="1"/>
          </p:cNvSpPr>
          <p:nvPr>
            <p:ph idx="1"/>
          </p:nvPr>
        </p:nvSpPr>
        <p:spPr>
          <a:xfrm>
            <a:off x="304800" y="838200"/>
            <a:ext cx="8686800" cy="6477000"/>
          </a:xfrm>
        </p:spPr>
        <p:txBody>
          <a:bodyPr>
            <a:normAutofit fontScale="70000" lnSpcReduction="20000"/>
          </a:bodyPr>
          <a:lstStyle/>
          <a:p>
            <a:pPr>
              <a:buNone/>
            </a:pPr>
            <a:r>
              <a:rPr lang="en-US" sz="3400" dirty="0" smtClean="0"/>
              <a:t>The Stir Procedure is used when a cocktail should be gently mixed and chilled. A customer may request this procedure by commenting “DO NOT BRUISE THE BOOZE”. It is commonly done for Martini, Manhattans and Rob Roy.</a:t>
            </a:r>
          </a:p>
          <a:p>
            <a:pPr>
              <a:buNone/>
            </a:pPr>
            <a:r>
              <a:rPr lang="en-US" sz="3400" dirty="0" smtClean="0"/>
              <a:t>The actual stirring procedure is done with a cocktail spoon while the liquor is on ice in the mixing glass. Be sure to use the proper end of the spoon, as handled is considered unsanitary.</a:t>
            </a:r>
          </a:p>
          <a:p>
            <a:pPr>
              <a:buNone/>
            </a:pPr>
            <a:r>
              <a:rPr lang="en-US" sz="3400" b="1" dirty="0" smtClean="0"/>
              <a:t> </a:t>
            </a:r>
            <a:endParaRPr lang="en-US" sz="3400" dirty="0" smtClean="0"/>
          </a:p>
          <a:p>
            <a:pPr>
              <a:buNone/>
            </a:pPr>
            <a:r>
              <a:rPr lang="en-US" sz="3400" b="1" dirty="0" smtClean="0"/>
              <a:t>STIRRING PROCEDURE</a:t>
            </a:r>
            <a:endParaRPr lang="en-US" sz="3400" dirty="0" smtClean="0"/>
          </a:p>
          <a:p>
            <a:pPr lvl="0">
              <a:buNone/>
            </a:pPr>
            <a:r>
              <a:rPr lang="en-US" sz="3400" dirty="0" smtClean="0"/>
              <a:t>1. Get the mixing glass for stirring cocktails.</a:t>
            </a:r>
          </a:p>
          <a:p>
            <a:pPr lvl="0">
              <a:buNone/>
            </a:pPr>
            <a:r>
              <a:rPr lang="en-US" sz="3400" dirty="0" smtClean="0"/>
              <a:t>2. Put ice about 3 to 5 cubes and place on the bar in front of the cocktail unit.</a:t>
            </a:r>
          </a:p>
          <a:p>
            <a:pPr lvl="0">
              <a:buNone/>
            </a:pPr>
            <a:r>
              <a:rPr lang="en-US" sz="3400" dirty="0" smtClean="0"/>
              <a:t>3. Add the appropriate mix and or liquor to the glass mixer.</a:t>
            </a:r>
          </a:p>
          <a:p>
            <a:pPr lvl="0">
              <a:buNone/>
            </a:pPr>
            <a:r>
              <a:rPr lang="en-US" sz="3400" dirty="0" smtClean="0"/>
              <a:t>4. Stir the cocktail with the appropriate end of the spoon enough to ensure adequate mixing and chilling but not excessive melting of the ice.</a:t>
            </a:r>
          </a:p>
          <a:p>
            <a:pPr lvl="0">
              <a:buNone/>
            </a:pPr>
            <a:r>
              <a:rPr lang="en-US" sz="3400" dirty="0" smtClean="0"/>
              <a:t>5. Pour the mixture by straining into the appropriate glass. </a:t>
            </a:r>
          </a:p>
          <a:p>
            <a:pPr lvl="0">
              <a:buNone/>
            </a:pPr>
            <a:r>
              <a:rPr lang="en-US" sz="3400" dirty="0" smtClean="0"/>
              <a:t>6. Garnish and serve the cocktail.</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457200"/>
            <a:ext cx="8686800" cy="4525963"/>
          </a:xfrm>
        </p:spPr>
        <p:txBody>
          <a:bodyPr>
            <a:noAutofit/>
          </a:bodyPr>
          <a:lstStyle/>
          <a:p>
            <a:pPr lvl="0">
              <a:buNone/>
            </a:pPr>
            <a:r>
              <a:rPr lang="en-US" b="1" i="1" dirty="0" smtClean="0"/>
              <a:t>Classic Cocktail</a:t>
            </a:r>
            <a:r>
              <a:rPr lang="en-US" b="1" dirty="0" smtClean="0"/>
              <a:t> </a:t>
            </a:r>
            <a:r>
              <a:rPr lang="en-US" dirty="0" smtClean="0"/>
              <a:t>– are cocktails named after a person or places</a:t>
            </a:r>
          </a:p>
          <a:p>
            <a:pPr>
              <a:buNone/>
            </a:pPr>
            <a:r>
              <a:rPr lang="en-US" dirty="0" smtClean="0"/>
              <a:t>Ex:  	Margarita, Manhattan, Rob Roy, White Russian		</a:t>
            </a:r>
          </a:p>
          <a:p>
            <a:pPr lvl="0">
              <a:buNone/>
            </a:pPr>
            <a:r>
              <a:rPr lang="en-US" b="1" i="1" dirty="0" smtClean="0"/>
              <a:t>Shooter</a:t>
            </a:r>
            <a:r>
              <a:rPr lang="en-US" dirty="0" smtClean="0"/>
              <a:t> – Cocktails with a combination of two or more liqueurs. It should be served flaming and drunk in one gulp.</a:t>
            </a:r>
          </a:p>
          <a:p>
            <a:pPr>
              <a:buNone/>
            </a:pPr>
            <a:r>
              <a:rPr lang="en-US" dirty="0" smtClean="0"/>
              <a:t>Ex.  	B52, Orgasm, Slippery Nipple</a:t>
            </a:r>
          </a:p>
          <a:p>
            <a:pPr lvl="0">
              <a:buNone/>
            </a:pPr>
            <a:r>
              <a:rPr lang="en-US" b="1" i="1" dirty="0" err="1" smtClean="0"/>
              <a:t>Mocktails</a:t>
            </a:r>
            <a:r>
              <a:rPr lang="en-US" i="1" dirty="0" smtClean="0"/>
              <a:t> </a:t>
            </a:r>
            <a:r>
              <a:rPr lang="en-US" dirty="0" smtClean="0"/>
              <a:t>–non-alcoholic drinks</a:t>
            </a:r>
          </a:p>
          <a:p>
            <a:pPr>
              <a:buNone/>
            </a:pPr>
            <a:r>
              <a:rPr lang="en-US" dirty="0" smtClean="0"/>
              <a:t>Ex:  	Four Season, Shirley Temple, Orange Squash,  Lemon Squash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pPr algn="ctr"/>
            <a:r>
              <a:rPr lang="en-US" dirty="0" smtClean="0">
                <a:latin typeface="Arial Narrow" pitchFamily="34" charset="0"/>
              </a:rPr>
              <a:t>THE MIX PROCEDURE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800" dirty="0" smtClean="0"/>
              <a:t>Just like shaking and straining, but faster because a </a:t>
            </a:r>
            <a:r>
              <a:rPr lang="en-US" sz="2800" i="1" dirty="0" smtClean="0"/>
              <a:t>mixing machine </a:t>
            </a:r>
            <a:r>
              <a:rPr lang="en-US" sz="2800" dirty="0" smtClean="0"/>
              <a:t>is used.</a:t>
            </a:r>
          </a:p>
          <a:p>
            <a:pPr>
              <a:buNone/>
            </a:pPr>
            <a:r>
              <a:rPr lang="en-US" sz="2800" dirty="0" smtClean="0"/>
              <a:t> </a:t>
            </a:r>
          </a:p>
          <a:p>
            <a:pPr>
              <a:buNone/>
            </a:pPr>
            <a:r>
              <a:rPr lang="en-US" sz="2800" dirty="0" smtClean="0"/>
              <a:t>1. Pour ingredients in the mixer.</a:t>
            </a:r>
          </a:p>
          <a:p>
            <a:pPr marL="514350" indent="-514350">
              <a:buNone/>
            </a:pPr>
            <a:r>
              <a:rPr lang="en-US" sz="2800" dirty="0" smtClean="0"/>
              <a:t>2. Mix the drink.</a:t>
            </a:r>
          </a:p>
          <a:p>
            <a:pPr marL="514350" indent="-514350">
              <a:buNone/>
            </a:pPr>
            <a:r>
              <a:rPr lang="en-US" sz="2800" dirty="0" smtClean="0"/>
              <a:t>3. Pour drink into proper glasses.</a:t>
            </a: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pPr algn="ctr"/>
            <a:r>
              <a:rPr lang="en-US" dirty="0" smtClean="0">
                <a:latin typeface="Arial Narrow" pitchFamily="34" charset="0"/>
              </a:rPr>
              <a:t>THE SHAKE PROCEDURE</a:t>
            </a:r>
            <a:r>
              <a:rPr lang="en-US" dirty="0" smtClean="0"/>
              <a:t/>
            </a:r>
            <a:br>
              <a:rPr lang="en-US" dirty="0" smtClean="0"/>
            </a:br>
            <a:endParaRPr lang="en-US" dirty="0"/>
          </a:p>
        </p:txBody>
      </p:sp>
      <p:sp>
        <p:nvSpPr>
          <p:cNvPr id="3" name="Content Placeholder 2"/>
          <p:cNvSpPr>
            <a:spLocks noGrp="1"/>
          </p:cNvSpPr>
          <p:nvPr>
            <p:ph idx="1"/>
          </p:nvPr>
        </p:nvSpPr>
        <p:spPr>
          <a:xfrm>
            <a:off x="228600" y="838200"/>
            <a:ext cx="8686800" cy="6019800"/>
          </a:xfrm>
        </p:spPr>
        <p:txBody>
          <a:bodyPr>
            <a:normAutofit lnSpcReduction="10000"/>
          </a:bodyPr>
          <a:lstStyle/>
          <a:p>
            <a:pPr>
              <a:buNone/>
            </a:pPr>
            <a:r>
              <a:rPr lang="en-US" sz="2800" dirty="0" smtClean="0"/>
              <a:t>	If a drink contains lemon mix, lime mix or grenadine then the drink should be shaken to ensure proper taste. The grenadine, a thick, red and sweet syrup can only mix evenly when well shaken with the other ingredients in the cocktail</a:t>
            </a:r>
            <a:r>
              <a:rPr lang="en-US" sz="2800" dirty="0" smtClean="0"/>
              <a:t>.</a:t>
            </a:r>
          </a:p>
          <a:p>
            <a:pPr>
              <a:buNone/>
            </a:pPr>
            <a:endParaRPr lang="en-US" sz="2800" dirty="0" smtClean="0"/>
          </a:p>
          <a:p>
            <a:pPr lvl="0">
              <a:buNone/>
            </a:pPr>
            <a:r>
              <a:rPr lang="en-US" sz="2800" dirty="0" smtClean="0"/>
              <a:t>1. Get </a:t>
            </a:r>
            <a:r>
              <a:rPr lang="en-US" sz="2800" dirty="0" smtClean="0"/>
              <a:t>the correct glass for that specific cocktail. (Most common glasses for shake cocktails are the Collins, Zombie, Sour, Champagne and Cocktail Glass.</a:t>
            </a:r>
          </a:p>
          <a:p>
            <a:pPr lvl="0">
              <a:buNone/>
            </a:pPr>
            <a:r>
              <a:rPr lang="en-US" sz="2800" dirty="0" smtClean="0"/>
              <a:t>2. Fill </a:t>
            </a:r>
            <a:r>
              <a:rPr lang="en-US" sz="2800" dirty="0" smtClean="0"/>
              <a:t>the glass with ice if necessary and place in front of the cocktail unit.</a:t>
            </a:r>
          </a:p>
          <a:p>
            <a:pPr lvl="0">
              <a:buNone/>
            </a:pPr>
            <a:r>
              <a:rPr lang="en-US" sz="2800" dirty="0" smtClean="0"/>
              <a:t>3. Take </a:t>
            </a:r>
            <a:r>
              <a:rPr lang="en-US" sz="2800" dirty="0" smtClean="0"/>
              <a:t>the glass portion of the shaker add scoop (3-5 large cubes) of ice and place it also on the bar by the glass.</a:t>
            </a:r>
          </a:p>
          <a:p>
            <a:pPr>
              <a:buNone/>
            </a:pPr>
            <a:endParaRPr lang="en-US" sz="2800"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686800" cy="7239000"/>
          </a:xfrm>
        </p:spPr>
        <p:txBody>
          <a:bodyPr>
            <a:normAutofit fontScale="70000" lnSpcReduction="20000"/>
          </a:bodyPr>
          <a:lstStyle/>
          <a:p>
            <a:pPr lvl="0">
              <a:buNone/>
            </a:pPr>
            <a:r>
              <a:rPr lang="en-US" sz="3700" dirty="0" smtClean="0"/>
              <a:t>4. Add </a:t>
            </a:r>
            <a:r>
              <a:rPr lang="en-US" sz="3700" dirty="0" smtClean="0"/>
              <a:t>the ingredients into the glass of the shaker. Adding the juices first then the liquor. (This is done in case the wrong juices are added if so the mixture can be discarded without loss of any liquor)</a:t>
            </a:r>
          </a:p>
          <a:p>
            <a:pPr lvl="0">
              <a:buNone/>
            </a:pPr>
            <a:r>
              <a:rPr lang="en-US" sz="3700" dirty="0" smtClean="0"/>
              <a:t>5. Pick </a:t>
            </a:r>
            <a:r>
              <a:rPr lang="en-US" sz="3700" dirty="0" smtClean="0"/>
              <a:t>up the metal shaker (Preferably back hand for ease of operation) and place over the glass portion. Press lightly to form a seal.</a:t>
            </a:r>
          </a:p>
          <a:p>
            <a:pPr lvl="0">
              <a:buNone/>
            </a:pPr>
            <a:r>
              <a:rPr lang="en-US" sz="3700" dirty="0" smtClean="0"/>
              <a:t>6. Pick </a:t>
            </a:r>
            <a:r>
              <a:rPr lang="en-US" sz="3700" dirty="0" smtClean="0"/>
              <a:t>up the complete shaker with your right hand on the metal on left of the glass. Placing the shaker into the tuck of your neck. Shake by extending your right arm. Shake for enough time to complete the mixing and cooling process. The direction of shaking should be off to the side while keeping eye to eye contact with the customers.</a:t>
            </a:r>
          </a:p>
          <a:p>
            <a:pPr lvl="0">
              <a:buNone/>
            </a:pPr>
            <a:r>
              <a:rPr lang="en-US" sz="3700" dirty="0" smtClean="0"/>
              <a:t>7. Return </a:t>
            </a:r>
            <a:r>
              <a:rPr lang="en-US" sz="3700" dirty="0" smtClean="0"/>
              <a:t>the shaker to the top of the bar. Removing the glass portion by snapping it to the nearside.</a:t>
            </a:r>
          </a:p>
          <a:p>
            <a:pPr lvl="0">
              <a:buNone/>
            </a:pPr>
            <a:r>
              <a:rPr lang="en-US" sz="3700" dirty="0" smtClean="0"/>
              <a:t>8. Place </a:t>
            </a:r>
            <a:r>
              <a:rPr lang="en-US" sz="3700" dirty="0" smtClean="0"/>
              <a:t>the strainer over top of the metal shaker and strain into the glass. If the drink was noted as a shake and top procedure then the item suggested for topping should be added now</a:t>
            </a:r>
            <a:r>
              <a:rPr lang="en-US" sz="3700" dirty="0" smtClean="0"/>
              <a:t>.</a:t>
            </a:r>
            <a:endParaRPr lang="en-US" sz="3700"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pPr algn="ctr"/>
            <a:r>
              <a:rPr lang="en-US" dirty="0" smtClean="0">
                <a:latin typeface="Arial Narrow" pitchFamily="34" charset="0"/>
              </a:rPr>
              <a:t>THE   BLEND PROCEDURE</a:t>
            </a:r>
            <a:r>
              <a:rPr lang="en-US" dirty="0" smtClean="0"/>
              <a:t/>
            </a:r>
            <a:br>
              <a:rPr lang="en-US" dirty="0" smtClean="0"/>
            </a:br>
            <a:endParaRPr lang="en-US" dirty="0"/>
          </a:p>
        </p:txBody>
      </p:sp>
      <p:sp>
        <p:nvSpPr>
          <p:cNvPr id="3" name="Content Placeholder 2"/>
          <p:cNvSpPr>
            <a:spLocks noGrp="1"/>
          </p:cNvSpPr>
          <p:nvPr>
            <p:ph idx="1"/>
          </p:nvPr>
        </p:nvSpPr>
        <p:spPr>
          <a:xfrm>
            <a:off x="228600" y="838200"/>
            <a:ext cx="8686800" cy="6019800"/>
          </a:xfrm>
        </p:spPr>
        <p:txBody>
          <a:bodyPr>
            <a:normAutofit fontScale="92500" lnSpcReduction="20000"/>
          </a:bodyPr>
          <a:lstStyle/>
          <a:p>
            <a:pPr>
              <a:buNone/>
            </a:pPr>
            <a:r>
              <a:rPr lang="en-US" sz="2800" dirty="0" smtClean="0"/>
              <a:t>An </a:t>
            </a:r>
            <a:r>
              <a:rPr lang="en-US" sz="2800" i="1" dirty="0" smtClean="0"/>
              <a:t>electric blender</a:t>
            </a:r>
            <a:r>
              <a:rPr lang="en-US" sz="2800" dirty="0" smtClean="0"/>
              <a:t> is used to mix fruit juices, alcohol, fruit, etc. This method is an excellent way of mixing ingredients which are hard to mix in any other way like fruit juices, fruits, cream and eggs.  This results in a creamy or smooth or homogenous consistency. If the recipe requires ice, add crushed ice last</a:t>
            </a:r>
            <a:r>
              <a:rPr lang="en-US" sz="2800" b="1" dirty="0" smtClean="0"/>
              <a:t>.</a:t>
            </a:r>
          </a:p>
          <a:p>
            <a:pPr>
              <a:buNone/>
            </a:pPr>
            <a:r>
              <a:rPr lang="en-US" sz="2800" dirty="0" smtClean="0"/>
              <a:t>This method is not so interesting to watch and may be very noisy but it always ensure a fully mixed drink</a:t>
            </a:r>
            <a:r>
              <a:rPr lang="en-US" sz="2800" dirty="0" smtClean="0"/>
              <a:t>.</a:t>
            </a:r>
          </a:p>
          <a:p>
            <a:pPr>
              <a:buNone/>
            </a:pPr>
            <a:endParaRPr lang="en-US" sz="2600" dirty="0" smtClean="0"/>
          </a:p>
          <a:p>
            <a:pPr>
              <a:buNone/>
            </a:pPr>
            <a:r>
              <a:rPr lang="en-US" sz="2800" dirty="0" smtClean="0"/>
              <a:t>1. Place </a:t>
            </a:r>
            <a:r>
              <a:rPr lang="en-US" sz="2800" dirty="0" smtClean="0"/>
              <a:t>ingredients into the blender cup</a:t>
            </a:r>
          </a:p>
          <a:p>
            <a:pPr lvl="0">
              <a:buNone/>
            </a:pPr>
            <a:r>
              <a:rPr lang="en-US" sz="2800" dirty="0" smtClean="0"/>
              <a:t>2. Place </a:t>
            </a:r>
            <a:r>
              <a:rPr lang="en-US" sz="2800" dirty="0" smtClean="0"/>
              <a:t>cup firmly on the blender</a:t>
            </a:r>
          </a:p>
          <a:p>
            <a:pPr lvl="0">
              <a:buNone/>
            </a:pPr>
            <a:r>
              <a:rPr lang="en-US" sz="2800" dirty="0" smtClean="0"/>
              <a:t>3. Turn </a:t>
            </a:r>
            <a:r>
              <a:rPr lang="en-US" sz="2800" dirty="0" smtClean="0"/>
              <a:t>motor on start with slow motion</a:t>
            </a:r>
          </a:p>
          <a:p>
            <a:pPr lvl="0">
              <a:buNone/>
            </a:pPr>
            <a:r>
              <a:rPr lang="en-US" sz="2800" dirty="0" smtClean="0"/>
              <a:t>4. Continue </a:t>
            </a:r>
            <a:r>
              <a:rPr lang="en-US" sz="2800" dirty="0" smtClean="0"/>
              <a:t>blending until all ingredients are mixed well</a:t>
            </a:r>
          </a:p>
          <a:p>
            <a:pPr lvl="0">
              <a:buNone/>
            </a:pPr>
            <a:r>
              <a:rPr lang="en-US" sz="2800" dirty="0" smtClean="0"/>
              <a:t>5. Turn </a:t>
            </a:r>
            <a:r>
              <a:rPr lang="en-US" sz="2800" dirty="0" smtClean="0"/>
              <a:t>off blender, remove cup and pour drink into proper glass</a:t>
            </a:r>
          </a:p>
          <a:p>
            <a:pPr lvl="0">
              <a:buNone/>
            </a:pPr>
            <a:r>
              <a:rPr lang="en-US" sz="2800" dirty="0" smtClean="0"/>
              <a:t>6. Garnish </a:t>
            </a:r>
            <a:r>
              <a:rPr lang="en-US" sz="2800" dirty="0" smtClean="0"/>
              <a:t>and serve.</a:t>
            </a:r>
          </a:p>
          <a:p>
            <a:pPr>
              <a:buNone/>
            </a:pPr>
            <a:endParaRPr lang="en-US" sz="26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Narrow" pitchFamily="34" charset="0"/>
              </a:rPr>
              <a:t>THE LAYERING </a:t>
            </a:r>
            <a:r>
              <a:rPr lang="en-US" dirty="0" smtClean="0">
                <a:latin typeface="Arial Narrow" pitchFamily="34" charset="0"/>
              </a:rPr>
              <a:t>PROCEDURE</a:t>
            </a:r>
            <a:r>
              <a:rPr lang="en-US" b="1" dirty="0" smtClean="0"/>
              <a:t/>
            </a:r>
            <a:br>
              <a:rPr lang="en-US" b="1" dirty="0" smtClean="0"/>
            </a:br>
            <a:endParaRPr lang="en-US" dirty="0"/>
          </a:p>
        </p:txBody>
      </p:sp>
      <p:sp>
        <p:nvSpPr>
          <p:cNvPr id="3" name="Content Placeholder 2"/>
          <p:cNvSpPr>
            <a:spLocks noGrp="1"/>
          </p:cNvSpPr>
          <p:nvPr>
            <p:ph idx="1"/>
          </p:nvPr>
        </p:nvSpPr>
        <p:spPr>
          <a:xfrm>
            <a:off x="228600" y="914400"/>
            <a:ext cx="8686800" cy="5943600"/>
          </a:xfrm>
        </p:spPr>
        <p:txBody>
          <a:bodyPr>
            <a:normAutofit/>
          </a:bodyPr>
          <a:lstStyle/>
          <a:p>
            <a:pPr>
              <a:buNone/>
            </a:pPr>
            <a:r>
              <a:rPr lang="en-US" sz="2800" b="1" dirty="0" smtClean="0"/>
              <a:t>Layering</a:t>
            </a:r>
            <a:r>
              <a:rPr lang="en-US" sz="2800" dirty="0" smtClean="0"/>
              <a:t> is a way of building a drink in a glass ­ often a shot glass. Every ingredient is gently and steadily poured into the glass so that it sits on top of the previous layer.</a:t>
            </a:r>
            <a:endParaRPr lang="en-US" sz="2800" b="1" dirty="0" smtClean="0"/>
          </a:p>
          <a:p>
            <a:pPr>
              <a:buNone/>
            </a:pPr>
            <a:r>
              <a:rPr lang="en-US" sz="2800" dirty="0" smtClean="0"/>
              <a:t>There are 2 suggested ways of layering using a bar spoon </a:t>
            </a:r>
            <a:r>
              <a:rPr lang="en-US" sz="2800" dirty="0" smtClean="0"/>
              <a:t>.</a:t>
            </a:r>
          </a:p>
          <a:p>
            <a:pPr>
              <a:buNone/>
            </a:pPr>
            <a:r>
              <a:rPr lang="en-US" sz="2800" dirty="0" smtClean="0"/>
              <a:t>1.Hold </a:t>
            </a:r>
            <a:r>
              <a:rPr lang="en-US" sz="2800" dirty="0" smtClean="0"/>
              <a:t>the bar spoon touching the side of the glass and pour the ingredient carefully and slowly over it into the serving </a:t>
            </a:r>
            <a:r>
              <a:rPr lang="en-US" sz="2800" dirty="0" smtClean="0"/>
              <a:t>glass.</a:t>
            </a:r>
          </a:p>
          <a:p>
            <a:pPr>
              <a:buNone/>
            </a:pPr>
            <a:r>
              <a:rPr lang="en-US" sz="2800" dirty="0" smtClean="0"/>
              <a:t>2. Pour </a:t>
            </a:r>
            <a:r>
              <a:rPr lang="en-US" sz="2800" dirty="0" smtClean="0"/>
              <a:t>the ingredient down the twisted stem of the bar spoon, keeping the flat shaped disc end hovering over the surface of the drink. The liquid then slowly settles on top of the previous layer.</a:t>
            </a:r>
          </a:p>
          <a:p>
            <a:pPr>
              <a:buNone/>
            </a:pP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371600"/>
            <a:ext cx="8686800" cy="4708525"/>
          </a:xfrm>
        </p:spPr>
        <p:txBody>
          <a:bodyPr>
            <a:normAutofit fontScale="92500" lnSpcReduction="10000"/>
          </a:bodyPr>
          <a:lstStyle/>
          <a:p>
            <a:pPr>
              <a:buNone/>
            </a:pPr>
            <a:r>
              <a:rPr lang="en-US" sz="3000" dirty="0" smtClean="0"/>
              <a:t>The finished result when using the layering method depends also on the specific gravity (or density) of each ingredient. Generally ­ the more sugar and less alcohol an ingredient has ­ the heavier it will be. The heaviest ingredients should always be poured first and the lightest last.</a:t>
            </a:r>
          </a:p>
          <a:p>
            <a:pPr>
              <a:buNone/>
            </a:pPr>
            <a:r>
              <a:rPr lang="en-US" sz="3000" dirty="0" smtClean="0"/>
              <a:t>Most syrups are non-alcoholic - for example Grenadine syrup- it has a high sugar content which makes them very heavy. Liqueurs are often lower alcohol than spirits but higher in sugar are generally the next heaviest ­ with the exception of cream liqueurs.</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normAutofit fontScale="90000"/>
          </a:bodyPr>
          <a:lstStyle/>
          <a:p>
            <a:pPr algn="ctr"/>
            <a:r>
              <a:rPr lang="en-US" dirty="0" smtClean="0">
                <a:latin typeface="Arial Narrow" pitchFamily="34" charset="0"/>
              </a:rPr>
              <a:t>THE FLOATING PROCEDURE</a:t>
            </a:r>
            <a:r>
              <a:rPr lang="en-US" dirty="0" smtClean="0"/>
              <a:t/>
            </a:r>
            <a:br>
              <a:rPr lang="en-US" dirty="0" smtClean="0"/>
            </a:br>
            <a:endParaRPr lang="en-US" dirty="0"/>
          </a:p>
        </p:txBody>
      </p:sp>
      <p:sp>
        <p:nvSpPr>
          <p:cNvPr id="3" name="Content Placeholder 2"/>
          <p:cNvSpPr>
            <a:spLocks noGrp="1"/>
          </p:cNvSpPr>
          <p:nvPr>
            <p:ph idx="1"/>
          </p:nvPr>
        </p:nvSpPr>
        <p:spPr>
          <a:xfrm>
            <a:off x="304800" y="914400"/>
            <a:ext cx="8686800" cy="5943600"/>
          </a:xfrm>
        </p:spPr>
        <p:txBody>
          <a:bodyPr>
            <a:normAutofit fontScale="77500" lnSpcReduction="20000"/>
          </a:bodyPr>
          <a:lstStyle/>
          <a:p>
            <a:pPr>
              <a:buNone/>
            </a:pPr>
            <a:r>
              <a:rPr lang="en-US" sz="3300" dirty="0" smtClean="0"/>
              <a:t>Another technique which is similar to layering is to “</a:t>
            </a:r>
            <a:r>
              <a:rPr lang="en-US" sz="3300" i="1" dirty="0" smtClean="0"/>
              <a:t>float”</a:t>
            </a:r>
            <a:r>
              <a:rPr lang="en-US" sz="3300" dirty="0" smtClean="0"/>
              <a:t> an ingredient. This usually refers to the </a:t>
            </a:r>
            <a:r>
              <a:rPr lang="en-US" sz="3300" i="1" dirty="0" smtClean="0"/>
              <a:t>last ingredient</a:t>
            </a:r>
            <a:r>
              <a:rPr lang="en-US" sz="3300" dirty="0" smtClean="0"/>
              <a:t> to be added to a cocktail which will </a:t>
            </a:r>
            <a:r>
              <a:rPr lang="en-US" sz="3300" i="1" dirty="0" smtClean="0"/>
              <a:t>sit on top</a:t>
            </a:r>
            <a:r>
              <a:rPr lang="en-US" sz="3300" dirty="0" smtClean="0"/>
              <a:t> of the </a:t>
            </a:r>
            <a:r>
              <a:rPr lang="en-US" sz="3300" i="1" dirty="0" smtClean="0"/>
              <a:t>finished recipe</a:t>
            </a:r>
            <a:r>
              <a:rPr lang="en-US" sz="3300" dirty="0" smtClean="0"/>
              <a:t> as part of the garnish. Examples of this method are liqueur coffee recipes such as the Widow’s Dream</a:t>
            </a:r>
            <a:r>
              <a:rPr lang="en-US" sz="3300" u="sng" dirty="0" smtClean="0">
                <a:hlinkClick r:id="rId2"/>
              </a:rPr>
              <a:t> </a:t>
            </a:r>
            <a:r>
              <a:rPr lang="en-US" sz="3300" dirty="0" smtClean="0"/>
              <a:t>or the Vodka </a:t>
            </a:r>
            <a:r>
              <a:rPr lang="en-US" sz="3300" dirty="0" smtClean="0"/>
              <a:t>Espresso.</a:t>
            </a:r>
          </a:p>
          <a:p>
            <a:pPr>
              <a:buNone/>
            </a:pPr>
            <a:endParaRPr lang="en-US" sz="2800" dirty="0" smtClean="0"/>
          </a:p>
          <a:p>
            <a:pPr>
              <a:buNone/>
            </a:pPr>
            <a:r>
              <a:rPr lang="en-US" sz="3300" dirty="0" smtClean="0"/>
              <a:t>Example is: </a:t>
            </a:r>
            <a:r>
              <a:rPr lang="en-US" sz="3300" b="1" dirty="0" smtClean="0"/>
              <a:t>Widow’s </a:t>
            </a:r>
            <a:r>
              <a:rPr lang="en-US" sz="3300" b="1" dirty="0" smtClean="0"/>
              <a:t>Dream</a:t>
            </a:r>
          </a:p>
          <a:p>
            <a:pPr>
              <a:buNone/>
            </a:pPr>
            <a:r>
              <a:rPr lang="en-US" sz="3300" dirty="0" smtClean="0"/>
              <a:t>                                                       </a:t>
            </a:r>
            <a:r>
              <a:rPr lang="en-US" sz="3300" b="1" dirty="0" smtClean="0"/>
              <a:t>Ingredients</a:t>
            </a:r>
            <a:r>
              <a:rPr lang="en-US" sz="3300" dirty="0" smtClean="0"/>
              <a:t>:</a:t>
            </a:r>
          </a:p>
          <a:p>
            <a:pPr>
              <a:buNone/>
            </a:pPr>
            <a:r>
              <a:rPr lang="en-US" sz="3300" dirty="0" smtClean="0"/>
              <a:t>                                                       1Measure </a:t>
            </a:r>
            <a:r>
              <a:rPr lang="en-US" sz="3300" dirty="0" err="1" smtClean="0"/>
              <a:t>Bénédictine</a:t>
            </a:r>
            <a:r>
              <a:rPr lang="en-US" sz="3300" dirty="0" smtClean="0"/>
              <a:t> </a:t>
            </a:r>
            <a:r>
              <a:rPr lang="en-US" sz="3300" dirty="0" smtClean="0"/>
              <a:t>Dom</a:t>
            </a:r>
          </a:p>
          <a:p>
            <a:pPr>
              <a:buNone/>
            </a:pPr>
            <a:r>
              <a:rPr lang="en-US" sz="3300" dirty="0" smtClean="0"/>
              <a:t>                                                       1MeasureCream</a:t>
            </a:r>
          </a:p>
          <a:p>
            <a:pPr>
              <a:buNone/>
            </a:pPr>
            <a:r>
              <a:rPr lang="en-US" sz="3300" dirty="0" smtClean="0"/>
              <a:t>                                                       1pc. Egg White</a:t>
            </a:r>
          </a:p>
          <a:p>
            <a:pPr>
              <a:buNone/>
            </a:pPr>
            <a:r>
              <a:rPr lang="en-US" sz="3300" dirty="0" smtClean="0"/>
              <a:t>Method</a:t>
            </a:r>
            <a:r>
              <a:rPr lang="en-US" sz="3300" dirty="0" smtClean="0"/>
              <a:t>:</a:t>
            </a:r>
            <a:endParaRPr lang="en-US" sz="3300" b="1" dirty="0" smtClean="0"/>
          </a:p>
          <a:p>
            <a:pPr>
              <a:buNone/>
            </a:pPr>
            <a:r>
              <a:rPr lang="en-US" sz="3300" b="1" i="1" dirty="0" smtClean="0"/>
              <a:t>Shake</a:t>
            </a:r>
            <a:r>
              <a:rPr lang="en-US" sz="3300" dirty="0" smtClean="0"/>
              <a:t> the ingredients – except the cream – together with ice and pour into a cocktail glass. Then carefully </a:t>
            </a:r>
            <a:r>
              <a:rPr lang="en-US" sz="3300" b="1" i="1" dirty="0" smtClean="0"/>
              <a:t>float</a:t>
            </a:r>
            <a:r>
              <a:rPr lang="en-US" sz="3300" dirty="0" smtClean="0"/>
              <a:t> the cream on the top using the back of a spoon. No garnish.</a:t>
            </a:r>
          </a:p>
          <a:p>
            <a:pPr>
              <a:buNone/>
            </a:pPr>
            <a:endParaRPr lang="en-US" sz="3300" dirty="0" smtClean="0"/>
          </a:p>
          <a:p>
            <a:pPr>
              <a:buNone/>
            </a:pPr>
            <a:endParaRPr lang="en-US" sz="2800" b="1" dirty="0" smtClean="0"/>
          </a:p>
          <a:p>
            <a:pPr>
              <a:buNone/>
            </a:pPr>
            <a:endParaRPr lang="en-US" sz="2800" dirty="0" smtClean="0"/>
          </a:p>
          <a:p>
            <a:pPr>
              <a:buNone/>
            </a:pPr>
            <a:endParaRPr lang="en-US" dirty="0"/>
          </a:p>
        </p:txBody>
      </p:sp>
      <p:pic>
        <p:nvPicPr>
          <p:cNvPr id="4" name="Picture 3" descr="Widow’s Dream"/>
          <p:cNvPicPr/>
          <p:nvPr/>
        </p:nvPicPr>
        <p:blipFill>
          <a:blip r:embed="rId3"/>
          <a:srcRect/>
          <a:stretch>
            <a:fillRect/>
          </a:stretch>
        </p:blipFill>
        <p:spPr bwMode="auto">
          <a:xfrm>
            <a:off x="2438400" y="3581400"/>
            <a:ext cx="1371600" cy="18288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Narrow" pitchFamily="34" charset="0"/>
              </a:rPr>
              <a:t>OTHER TECHNIQUES</a:t>
            </a:r>
            <a:br>
              <a:rPr lang="en-US" dirty="0" smtClean="0">
                <a:latin typeface="Arial Narrow" pitchFamily="34" charset="0"/>
              </a:rPr>
            </a:br>
            <a:endParaRPr lang="en-US" dirty="0">
              <a:latin typeface="Arial Narrow" pitchFamily="34" charset="0"/>
            </a:endParaRPr>
          </a:p>
        </p:txBody>
      </p:sp>
      <p:sp>
        <p:nvSpPr>
          <p:cNvPr id="3" name="Content Placeholder 2"/>
          <p:cNvSpPr>
            <a:spLocks noGrp="1"/>
          </p:cNvSpPr>
          <p:nvPr>
            <p:ph idx="1"/>
          </p:nvPr>
        </p:nvSpPr>
        <p:spPr>
          <a:xfrm>
            <a:off x="304800" y="1143000"/>
            <a:ext cx="8686800" cy="5532438"/>
          </a:xfrm>
        </p:spPr>
        <p:txBody>
          <a:bodyPr>
            <a:normAutofit/>
          </a:bodyPr>
          <a:lstStyle/>
          <a:p>
            <a:pPr lvl="0">
              <a:buNone/>
            </a:pPr>
            <a:r>
              <a:rPr lang="en-US" sz="2800" b="1" dirty="0" smtClean="0"/>
              <a:t>MUDDLING</a:t>
            </a:r>
            <a:endParaRPr lang="en-US" sz="2800" dirty="0" smtClean="0"/>
          </a:p>
          <a:p>
            <a:pPr>
              <a:buNone/>
            </a:pPr>
            <a:r>
              <a:rPr lang="en-US" sz="2800" dirty="0" smtClean="0"/>
              <a:t>Muddling </a:t>
            </a:r>
            <a:r>
              <a:rPr lang="en-US" sz="2800" dirty="0" smtClean="0"/>
              <a:t>is a bartending </a:t>
            </a:r>
            <a:r>
              <a:rPr lang="en-US" sz="2800" dirty="0" err="1" smtClean="0"/>
              <a:t>mixology</a:t>
            </a:r>
            <a:r>
              <a:rPr lang="en-US" sz="2800" dirty="0" smtClean="0"/>
              <a:t> term for crushing fruits or herbs to release their full flavor into a cocktail ­ in the same way a chef would use a pestle and mortar to prepare food ingredients. A </a:t>
            </a:r>
            <a:r>
              <a:rPr lang="en-US" sz="2800" dirty="0" err="1" smtClean="0"/>
              <a:t>muddler</a:t>
            </a:r>
            <a:r>
              <a:rPr lang="en-US" sz="2800" dirty="0" smtClean="0"/>
              <a:t> is not dissimilar to a rolling pin in that it has a flat end and is usually made of wood. Only use the muddling technique is the base of a shaker or sturdy glass ­ pushing down with a slight twist.</a:t>
            </a:r>
          </a:p>
          <a:p>
            <a:pPr>
              <a:buNone/>
            </a:pPr>
            <a:r>
              <a:rPr lang="en-US" sz="2800" dirty="0" smtClean="0"/>
              <a:t>Good examples of cocktail recipes using this method are the </a:t>
            </a:r>
            <a:r>
              <a:rPr lang="en-US" sz="2800" dirty="0" err="1" smtClean="0"/>
              <a:t>Bene</a:t>
            </a:r>
            <a:r>
              <a:rPr lang="en-US" sz="2800" dirty="0" smtClean="0"/>
              <a:t> &amp; Blend, the Mint Julep or the </a:t>
            </a:r>
            <a:r>
              <a:rPr lang="en-US" sz="2800" u="sng" dirty="0" err="1" smtClean="0">
                <a:hlinkClick r:id="rId2"/>
              </a:rPr>
              <a:t>Mojito</a:t>
            </a:r>
            <a:r>
              <a:rPr lang="en-US" sz="2800" dirty="0" smtClean="0"/>
              <a:t>.</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6629400"/>
          </a:xfrm>
        </p:spPr>
        <p:txBody>
          <a:bodyPr>
            <a:noAutofit/>
          </a:bodyPr>
          <a:lstStyle/>
          <a:p>
            <a:pPr>
              <a:buNone/>
            </a:pPr>
            <a:r>
              <a:rPr lang="en-US" sz="2800" b="1" dirty="0" smtClean="0"/>
              <a:t>Important note:</a:t>
            </a:r>
            <a:r>
              <a:rPr lang="en-US" sz="2800" dirty="0" smtClean="0"/>
              <a:t> </a:t>
            </a:r>
            <a:r>
              <a:rPr lang="en-US" sz="2800" i="1" dirty="0" smtClean="0"/>
              <a:t>do </a:t>
            </a:r>
            <a:r>
              <a:rPr lang="en-US" sz="2800" i="1" dirty="0" smtClean="0"/>
              <a:t>not attempt to muddle unripe or hard fruit in a glass as the pressure needed may break the </a:t>
            </a:r>
            <a:r>
              <a:rPr lang="en-US" sz="2800" i="1" dirty="0" smtClean="0"/>
              <a:t>glass.</a:t>
            </a:r>
            <a:endParaRPr lang="en-US" sz="2800" dirty="0" smtClean="0"/>
          </a:p>
          <a:p>
            <a:pPr>
              <a:buNone/>
            </a:pPr>
            <a:r>
              <a:rPr lang="en-US" sz="2800" dirty="0" smtClean="0"/>
              <a:t>Example is</a:t>
            </a:r>
            <a:r>
              <a:rPr lang="en-US" sz="2800" b="1" dirty="0" smtClean="0"/>
              <a:t>: </a:t>
            </a:r>
            <a:r>
              <a:rPr lang="en-US" sz="2800" b="1" dirty="0" err="1" smtClean="0"/>
              <a:t>Béné</a:t>
            </a:r>
            <a:r>
              <a:rPr lang="en-US" sz="2800" b="1" dirty="0" smtClean="0"/>
              <a:t> </a:t>
            </a:r>
            <a:r>
              <a:rPr lang="en-US" sz="2800" b="1" dirty="0" smtClean="0"/>
              <a:t>&amp; </a:t>
            </a:r>
            <a:r>
              <a:rPr lang="en-US" sz="2800" b="1" dirty="0" smtClean="0"/>
              <a:t>Blend</a:t>
            </a:r>
            <a:endParaRPr lang="en-US" sz="2800" dirty="0" smtClean="0"/>
          </a:p>
          <a:p>
            <a:pPr>
              <a:buNone/>
            </a:pPr>
            <a:r>
              <a:rPr lang="en-US" sz="2800" dirty="0" smtClean="0"/>
              <a:t>                                              </a:t>
            </a:r>
            <a:r>
              <a:rPr lang="en-US" sz="2800" b="1" dirty="0" smtClean="0"/>
              <a:t> Ingredients</a:t>
            </a:r>
            <a:r>
              <a:rPr lang="en-US" sz="2800" dirty="0" smtClean="0"/>
              <a:t>:</a:t>
            </a:r>
          </a:p>
          <a:p>
            <a:pPr>
              <a:buNone/>
            </a:pPr>
            <a:r>
              <a:rPr lang="en-US" sz="2800" dirty="0" smtClean="0"/>
              <a:t>                                               1 Measure </a:t>
            </a:r>
            <a:r>
              <a:rPr lang="en-US" sz="2800" dirty="0" err="1" smtClean="0"/>
              <a:t>Bénédictine</a:t>
            </a:r>
            <a:r>
              <a:rPr lang="en-US" sz="2800" dirty="0" smtClean="0"/>
              <a:t> Dom</a:t>
            </a:r>
            <a:endParaRPr lang="en-US" sz="2800" dirty="0" smtClean="0"/>
          </a:p>
          <a:p>
            <a:pPr>
              <a:buNone/>
            </a:pPr>
            <a:r>
              <a:rPr lang="en-US" sz="2800" dirty="0" smtClean="0"/>
              <a:t>                                               1 Measure Blended Whisky</a:t>
            </a:r>
            <a:r>
              <a:rPr lang="en-US" sz="2800" dirty="0" smtClean="0"/>
              <a:t> </a:t>
            </a:r>
          </a:p>
          <a:p>
            <a:pPr>
              <a:buNone/>
            </a:pPr>
            <a:r>
              <a:rPr lang="en-US" sz="2800" dirty="0" smtClean="0"/>
              <a:t>                                               1 Measure Sugar Syrup</a:t>
            </a:r>
            <a:endParaRPr lang="en-US" sz="2800" b="1" dirty="0" smtClean="0"/>
          </a:p>
          <a:p>
            <a:pPr>
              <a:buNone/>
            </a:pPr>
            <a:r>
              <a:rPr lang="en-US" sz="2800" dirty="0" smtClean="0"/>
              <a:t>Method:</a:t>
            </a:r>
          </a:p>
          <a:p>
            <a:pPr>
              <a:buNone/>
            </a:pPr>
            <a:r>
              <a:rPr lang="en-US" sz="2800" b="1" i="1" dirty="0" smtClean="0"/>
              <a:t>Muddle</a:t>
            </a:r>
            <a:r>
              <a:rPr lang="en-US" sz="2800" dirty="0" smtClean="0"/>
              <a:t> </a:t>
            </a:r>
            <a:r>
              <a:rPr lang="en-US" sz="2800" dirty="0" smtClean="0"/>
              <a:t>the sugar syrup with some fresh mint leaves in the bottom of a tumbler glass. Half- fill the glass with ice cubes. Pour in the </a:t>
            </a:r>
            <a:r>
              <a:rPr lang="en-US" sz="2800" dirty="0" err="1" smtClean="0"/>
              <a:t>Bénédictine</a:t>
            </a:r>
            <a:r>
              <a:rPr lang="en-US" sz="2800" dirty="0" smtClean="0"/>
              <a:t> and the Whisky. Stir gently. Garnish with slice of lemon</a:t>
            </a:r>
            <a:r>
              <a:rPr lang="en-US" sz="2800" dirty="0" smtClean="0"/>
              <a:t>.</a:t>
            </a:r>
            <a:endParaRPr lang="en-US" sz="2800" dirty="0" smtClean="0"/>
          </a:p>
        </p:txBody>
      </p:sp>
      <p:pic>
        <p:nvPicPr>
          <p:cNvPr id="4" name="Picture 3" descr="Béné &amp; Blend"/>
          <p:cNvPicPr/>
          <p:nvPr/>
        </p:nvPicPr>
        <p:blipFill>
          <a:blip r:embed="rId2"/>
          <a:srcRect/>
          <a:stretch>
            <a:fillRect/>
          </a:stretch>
        </p:blipFill>
        <p:spPr bwMode="auto">
          <a:xfrm>
            <a:off x="1905000" y="2209800"/>
            <a:ext cx="1676400" cy="1905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609600"/>
            <a:ext cx="8686800" cy="6248400"/>
          </a:xfrm>
        </p:spPr>
        <p:txBody>
          <a:bodyPr>
            <a:normAutofit fontScale="85000" lnSpcReduction="20000"/>
          </a:bodyPr>
          <a:lstStyle/>
          <a:p>
            <a:pPr>
              <a:buNone/>
            </a:pPr>
            <a:r>
              <a:rPr lang="en-US" sz="3300" b="1" dirty="0" smtClean="0"/>
              <a:t>RIM A GLASS</a:t>
            </a:r>
            <a:endParaRPr lang="en-US" sz="3300" dirty="0" smtClean="0"/>
          </a:p>
          <a:p>
            <a:pPr>
              <a:buNone/>
            </a:pPr>
            <a:r>
              <a:rPr lang="en-US" sz="3300" dirty="0" smtClean="0"/>
              <a:t>Some </a:t>
            </a:r>
            <a:r>
              <a:rPr lang="en-US" sz="3300" dirty="0" smtClean="0"/>
              <a:t>cocktail recipes will call for a rimmed glass; rimming a glass adds a decorative touch and also additional flavor to cocktails. </a:t>
            </a:r>
          </a:p>
          <a:p>
            <a:pPr>
              <a:buNone/>
            </a:pPr>
            <a:r>
              <a:rPr lang="en-US" sz="3300" dirty="0" smtClean="0"/>
              <a:t>Salt </a:t>
            </a:r>
            <a:r>
              <a:rPr lang="en-US" sz="3300" dirty="0" smtClean="0"/>
              <a:t>and sugar are the most common ingredients used to rimming glasses. Salt is used for most of drinks based on Tequila as one of the ingredients. Cocoa is also used. </a:t>
            </a:r>
          </a:p>
          <a:p>
            <a:pPr>
              <a:buNone/>
            </a:pPr>
            <a:r>
              <a:rPr lang="en-US" sz="3300" dirty="0" smtClean="0"/>
              <a:t>The </a:t>
            </a:r>
            <a:r>
              <a:rPr lang="en-US" sz="3300" dirty="0" smtClean="0"/>
              <a:t>technique is about to moisten the rim of the glass, using juices, syrups or liqueurs depending on the taste of the drink. E.g.: sour taste goes well with lemon/lime, sweet taste goes well with coffee, chocolate or any other sweet liqueur. And then applying the glass on the selected dry ingredient. E.g.: Salt, Sugar which can be colored with food colorants, Cocoa, Shredded Coconut, etc.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itchFamily="34" charset="0"/>
              </a:rPr>
              <a:t>Categories of cocktails:</a:t>
            </a:r>
            <a:endParaRPr lang="en-US" dirty="0">
              <a:latin typeface="Arial Narrow" pitchFamily="34" charset="0"/>
            </a:endParaRPr>
          </a:p>
        </p:txBody>
      </p:sp>
      <p:sp>
        <p:nvSpPr>
          <p:cNvPr id="3" name="Content Placeholder 2"/>
          <p:cNvSpPr>
            <a:spLocks noGrp="1"/>
          </p:cNvSpPr>
          <p:nvPr>
            <p:ph idx="1"/>
          </p:nvPr>
        </p:nvSpPr>
        <p:spPr>
          <a:xfrm>
            <a:off x="304800" y="1554162"/>
            <a:ext cx="8686800" cy="5303838"/>
          </a:xfrm>
        </p:spPr>
        <p:txBody>
          <a:bodyPr>
            <a:normAutofit lnSpcReduction="10000"/>
          </a:bodyPr>
          <a:lstStyle/>
          <a:p>
            <a:pPr lvl="0">
              <a:buNone/>
            </a:pPr>
            <a:r>
              <a:rPr lang="en-US" b="1" dirty="0" smtClean="0"/>
              <a:t>1. PRE-DINNER DRINKS</a:t>
            </a:r>
            <a:endParaRPr lang="en-US" dirty="0" smtClean="0"/>
          </a:p>
          <a:p>
            <a:pPr>
              <a:buNone/>
            </a:pPr>
            <a:r>
              <a:rPr lang="en-US" dirty="0" smtClean="0"/>
              <a:t>They are drinks served prior to a meal intended to stimulate appetite. They are also called </a:t>
            </a:r>
            <a:r>
              <a:rPr lang="en-US" b="1" i="1" dirty="0" smtClean="0"/>
              <a:t>aperitif.</a:t>
            </a:r>
            <a:r>
              <a:rPr lang="en-US" dirty="0" smtClean="0"/>
              <a:t>   Any drink that contains gin, vermouth or </a:t>
            </a:r>
            <a:r>
              <a:rPr lang="en-US" dirty="0" err="1" smtClean="0"/>
              <a:t>Campari</a:t>
            </a:r>
            <a:r>
              <a:rPr lang="en-US" dirty="0" smtClean="0"/>
              <a:t>, wines, sparkling wines, straight liquor mixed with soft drinks or water and cocktails are good choices of pre-dinner drinks such as Martini, Rob Roy or Scotch Manhattan, Gimlet, Gin and, </a:t>
            </a:r>
            <a:r>
              <a:rPr lang="en-US" dirty="0" err="1" smtClean="0"/>
              <a:t>Negroni</a:t>
            </a:r>
            <a:r>
              <a:rPr lang="en-US" dirty="0" smtClean="0"/>
              <a:t>, </a:t>
            </a:r>
            <a:r>
              <a:rPr lang="en-US" dirty="0" err="1" smtClean="0"/>
              <a:t>Campari</a:t>
            </a:r>
            <a:r>
              <a:rPr lang="en-US" dirty="0" smtClean="0"/>
              <a:t> Cocktail. It is important to remember aperitifs are served without straws and usually without ice cubes.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2400"/>
            <a:ext cx="8686800" cy="7086600"/>
          </a:xfrm>
        </p:spPr>
        <p:txBody>
          <a:bodyPr>
            <a:normAutofit fontScale="77500" lnSpcReduction="20000"/>
          </a:bodyPr>
          <a:lstStyle/>
          <a:p>
            <a:pPr>
              <a:buNone/>
            </a:pPr>
            <a:r>
              <a:rPr lang="en-US" sz="3600" b="1" dirty="0" smtClean="0"/>
              <a:t>Moisten the glass</a:t>
            </a:r>
            <a:r>
              <a:rPr lang="en-US" sz="3600" b="1" dirty="0" smtClean="0"/>
              <a:t> </a:t>
            </a:r>
            <a:endParaRPr lang="en-US" sz="3600" b="1" dirty="0" smtClean="0"/>
          </a:p>
          <a:p>
            <a:pPr>
              <a:buNone/>
            </a:pPr>
            <a:r>
              <a:rPr lang="en-US" sz="3600" dirty="0" smtClean="0"/>
              <a:t>You </a:t>
            </a:r>
            <a:r>
              <a:rPr lang="en-US" sz="3600" dirty="0" smtClean="0"/>
              <a:t>can try either of the following techniques: </a:t>
            </a:r>
          </a:p>
          <a:p>
            <a:pPr>
              <a:buNone/>
            </a:pPr>
            <a:r>
              <a:rPr lang="en-US" sz="3600" dirty="0" smtClean="0"/>
              <a:t>-Wet </a:t>
            </a:r>
            <a:r>
              <a:rPr lang="en-US" sz="3600" dirty="0" smtClean="0"/>
              <a:t>the outside rim of the glass with a fresh lemon or lime wedge, or </a:t>
            </a:r>
          </a:p>
          <a:p>
            <a:pPr>
              <a:buNone/>
            </a:pPr>
            <a:r>
              <a:rPr lang="en-US" sz="3600" dirty="0" smtClean="0"/>
              <a:t>-Insert </a:t>
            </a:r>
            <a:r>
              <a:rPr lang="en-US" sz="3600" dirty="0" smtClean="0"/>
              <a:t>glass rim into a saucer or plate with the liquid agent: lemon, lime, or any other juice, syrup or </a:t>
            </a:r>
            <a:r>
              <a:rPr lang="en-US" sz="3600" dirty="0" smtClean="0"/>
              <a:t>liqueur. </a:t>
            </a:r>
          </a:p>
          <a:p>
            <a:pPr lvl="2">
              <a:buNone/>
            </a:pPr>
            <a:r>
              <a:rPr lang="en-US" sz="3600" b="1" dirty="0" smtClean="0"/>
              <a:t>Apply the dry ingredient</a:t>
            </a:r>
          </a:p>
          <a:p>
            <a:pPr lvl="0">
              <a:buNone/>
            </a:pPr>
            <a:r>
              <a:rPr lang="en-US" dirty="0" smtClean="0"/>
              <a:t>1. Fill </a:t>
            </a:r>
            <a:r>
              <a:rPr lang="en-US" dirty="0" smtClean="0"/>
              <a:t>a saucer or bowl with dry ingredient [salt, sugar, powdered nuts, etc.</a:t>
            </a:r>
          </a:p>
          <a:p>
            <a:pPr lvl="0">
              <a:buNone/>
            </a:pPr>
            <a:r>
              <a:rPr lang="en-US" dirty="0" smtClean="0"/>
              <a:t>2. Hold </a:t>
            </a:r>
            <a:r>
              <a:rPr lang="en-US" dirty="0" smtClean="0"/>
              <a:t>the glass parallel to the table.</a:t>
            </a:r>
          </a:p>
          <a:p>
            <a:pPr lvl="0">
              <a:buNone/>
            </a:pPr>
            <a:r>
              <a:rPr lang="en-US" dirty="0" smtClean="0"/>
              <a:t>3. Dab </a:t>
            </a:r>
            <a:r>
              <a:rPr lang="en-US" dirty="0" smtClean="0"/>
              <a:t>the rim into the dry ingredient while slowly turning the glass so that only the outer edge is covered.</a:t>
            </a:r>
          </a:p>
          <a:p>
            <a:pPr lvl="0">
              <a:buNone/>
            </a:pPr>
            <a:r>
              <a:rPr lang="en-US" dirty="0" smtClean="0"/>
              <a:t>4. Shake </a:t>
            </a:r>
            <a:r>
              <a:rPr lang="en-US" dirty="0" smtClean="0"/>
              <a:t>off any excess dry ingredient over a sink or wastebasket.</a:t>
            </a:r>
          </a:p>
          <a:p>
            <a:pPr lvl="0">
              <a:buNone/>
            </a:pPr>
            <a:r>
              <a:rPr lang="en-US" dirty="0" smtClean="0"/>
              <a:t>5. Fill </a:t>
            </a:r>
            <a:r>
              <a:rPr lang="en-US" dirty="0" smtClean="0"/>
              <a:t>the glass with your cocktail and garnish. </a:t>
            </a:r>
          </a:p>
          <a:p>
            <a:pPr>
              <a:buNone/>
            </a:pPr>
            <a:r>
              <a:rPr lang="en-US" dirty="0" smtClean="0"/>
              <a:t>6. You </a:t>
            </a:r>
            <a:r>
              <a:rPr lang="en-US" dirty="0" smtClean="0"/>
              <a:t>may also get one of those glass </a:t>
            </a:r>
            <a:r>
              <a:rPr lang="en-US" dirty="0" err="1" smtClean="0"/>
              <a:t>rimmers</a:t>
            </a:r>
            <a:r>
              <a:rPr lang="en-US" dirty="0" smtClean="0"/>
              <a:t>, which is a bar accessory and it is used to apply the dry and liquid agents to the rim of the glasses.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7010400"/>
          </a:xfrm>
        </p:spPr>
        <p:txBody>
          <a:bodyPr>
            <a:normAutofit fontScale="92500" lnSpcReduction="20000"/>
          </a:bodyPr>
          <a:lstStyle/>
          <a:p>
            <a:pPr>
              <a:buNone/>
            </a:pPr>
            <a:r>
              <a:rPr lang="en-US" sz="3000" dirty="0" smtClean="0"/>
              <a:t>You may also get one of those glass </a:t>
            </a:r>
            <a:r>
              <a:rPr lang="en-US" sz="3000" dirty="0" err="1" smtClean="0"/>
              <a:t>rimmers</a:t>
            </a:r>
            <a:r>
              <a:rPr lang="en-US" sz="3000" dirty="0" smtClean="0"/>
              <a:t>, which is a bar accessory and it is used to apply the dry and liquid agents to the rim of the glasses. </a:t>
            </a:r>
          </a:p>
          <a:p>
            <a:pPr>
              <a:buNone/>
            </a:pPr>
            <a:r>
              <a:rPr lang="en-US" sz="3000" dirty="0" smtClean="0"/>
              <a:t>Example is</a:t>
            </a:r>
            <a:r>
              <a:rPr lang="en-US" sz="3000" b="1" dirty="0" smtClean="0"/>
              <a:t>: Margarita</a:t>
            </a:r>
            <a:endParaRPr lang="en-US" sz="3000" b="1" dirty="0" smtClean="0"/>
          </a:p>
          <a:p>
            <a:pPr>
              <a:buNone/>
            </a:pPr>
            <a:r>
              <a:rPr lang="en-US" sz="3000" b="1" dirty="0" smtClean="0"/>
              <a:t>                                                        Ingredients</a:t>
            </a:r>
            <a:r>
              <a:rPr lang="en-US" sz="3000" dirty="0" smtClean="0"/>
              <a:t>: </a:t>
            </a:r>
          </a:p>
          <a:p>
            <a:pPr>
              <a:buNone/>
            </a:pPr>
            <a:r>
              <a:rPr lang="en-US" sz="3000" dirty="0" smtClean="0"/>
              <a:t>                                                        2measures </a:t>
            </a:r>
            <a:r>
              <a:rPr lang="en-US" sz="3000" dirty="0" smtClean="0"/>
              <a:t>Tequila </a:t>
            </a:r>
          </a:p>
          <a:p>
            <a:pPr>
              <a:buNone/>
            </a:pPr>
            <a:r>
              <a:rPr lang="en-US" sz="3000" dirty="0" smtClean="0"/>
              <a:t>                                                        1 </a:t>
            </a:r>
            <a:r>
              <a:rPr lang="en-US" sz="3000" dirty="0" smtClean="0"/>
              <a:t>measure </a:t>
            </a:r>
            <a:r>
              <a:rPr lang="en-US" sz="3000" u="sng" dirty="0" err="1" smtClean="0">
                <a:hlinkClick r:id="rId2" tooltip="Display all cocktails containing Cointreau"/>
              </a:rPr>
              <a:t>Cointreau</a:t>
            </a:r>
            <a:endParaRPr lang="en-US" sz="3000" dirty="0" smtClean="0"/>
          </a:p>
          <a:p>
            <a:pPr>
              <a:buNone/>
            </a:pPr>
            <a:r>
              <a:rPr lang="en-US" sz="3000" dirty="0" smtClean="0"/>
              <a:t>                                                       0.5 </a:t>
            </a:r>
            <a:r>
              <a:rPr lang="en-US" sz="3000" dirty="0" smtClean="0"/>
              <a:t>Measure Lime Juice </a:t>
            </a:r>
          </a:p>
          <a:p>
            <a:pPr>
              <a:buNone/>
            </a:pPr>
            <a:r>
              <a:rPr lang="en-US" sz="3000" b="1" dirty="0" smtClean="0"/>
              <a:t>Method:</a:t>
            </a:r>
          </a:p>
          <a:p>
            <a:pPr>
              <a:buNone/>
            </a:pPr>
            <a:r>
              <a:rPr lang="en-US" sz="3000" dirty="0" smtClean="0"/>
              <a:t>Prepare the cocktail glass by rubbing lime juice all the way around the edge of the glass and place on a saucer of salt to achieve the salted rim effect. Then add the Tequila, </a:t>
            </a:r>
            <a:r>
              <a:rPr lang="en-US" sz="3000" u="sng" dirty="0" err="1" smtClean="0">
                <a:hlinkClick r:id="rId2" tooltip="Display cocktails containing Cointreau"/>
              </a:rPr>
              <a:t>Cointreau</a:t>
            </a:r>
            <a:r>
              <a:rPr lang="en-US" sz="3000" dirty="0" smtClean="0"/>
              <a:t> and lime juice into a cocktail shaker full of ice and </a:t>
            </a:r>
            <a:r>
              <a:rPr lang="en-US" sz="3000" b="1" i="1" dirty="0" smtClean="0"/>
              <a:t>shake</a:t>
            </a:r>
            <a:r>
              <a:rPr lang="en-US" sz="3000" dirty="0" smtClean="0"/>
              <a:t> well together. Strain into the cocktail glass or Martini glass. Traditionally served in a salt rimmed </a:t>
            </a:r>
            <a:r>
              <a:rPr lang="en-US" sz="3000" dirty="0" smtClean="0"/>
              <a:t>glass, </a:t>
            </a:r>
            <a:r>
              <a:rPr lang="en-US" sz="3000" dirty="0" smtClean="0"/>
              <a:t>you can also add a sliced wheel of fresh lime if desired</a:t>
            </a:r>
            <a:r>
              <a:rPr lang="en-US" sz="3000" dirty="0" smtClean="0"/>
              <a:t>.</a:t>
            </a:r>
            <a:r>
              <a:rPr lang="en-US" b="1" dirty="0" smtClean="0"/>
              <a:t> </a:t>
            </a:r>
          </a:p>
        </p:txBody>
      </p:sp>
      <p:pic>
        <p:nvPicPr>
          <p:cNvPr id="4" name="Picture 3" descr="Margarita"/>
          <p:cNvPicPr/>
          <p:nvPr/>
        </p:nvPicPr>
        <p:blipFill>
          <a:blip r:embed="rId3"/>
          <a:srcRect/>
          <a:stretch>
            <a:fillRect/>
          </a:stretch>
        </p:blipFill>
        <p:spPr bwMode="auto">
          <a:xfrm>
            <a:off x="2133600" y="1828800"/>
            <a:ext cx="1752600" cy="17526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6629400"/>
          </a:xfrm>
        </p:spPr>
        <p:txBody>
          <a:bodyPr>
            <a:normAutofit fontScale="77500" lnSpcReduction="20000"/>
          </a:bodyPr>
          <a:lstStyle/>
          <a:p>
            <a:pPr>
              <a:buNone/>
            </a:pPr>
            <a:r>
              <a:rPr lang="en-US" sz="3600" b="1" dirty="0" smtClean="0"/>
              <a:t>FLAME A DRINK</a:t>
            </a:r>
          </a:p>
          <a:p>
            <a:pPr>
              <a:buNone/>
            </a:pPr>
            <a:r>
              <a:rPr lang="en-US" sz="3600" dirty="0" smtClean="0"/>
              <a:t>Flaming a drink is a very attractive ritual of cocktail making. </a:t>
            </a:r>
            <a:endParaRPr lang="en-US" sz="3600" dirty="0" smtClean="0"/>
          </a:p>
          <a:p>
            <a:pPr>
              <a:buNone/>
            </a:pPr>
            <a:r>
              <a:rPr lang="en-US" sz="3600" dirty="0" smtClean="0"/>
              <a:t>* </a:t>
            </a:r>
            <a:r>
              <a:rPr lang="en-US" sz="3600" dirty="0" smtClean="0"/>
              <a:t>Warm the glass. </a:t>
            </a:r>
          </a:p>
          <a:p>
            <a:pPr>
              <a:buNone/>
            </a:pPr>
            <a:r>
              <a:rPr lang="en-US" sz="3600" dirty="0" smtClean="0"/>
              <a:t>* Prepare your cocktail. </a:t>
            </a:r>
          </a:p>
          <a:p>
            <a:pPr>
              <a:buNone/>
            </a:pPr>
            <a:r>
              <a:rPr lang="en-US" sz="3600" dirty="0" smtClean="0"/>
              <a:t>* Pour a bit of the highest proof alcohol into a spoon. </a:t>
            </a:r>
          </a:p>
          <a:p>
            <a:pPr>
              <a:buNone/>
            </a:pPr>
            <a:r>
              <a:rPr lang="en-US" sz="3600" dirty="0" smtClean="0"/>
              <a:t>* Ignite using a long kitchen match. </a:t>
            </a:r>
          </a:p>
          <a:p>
            <a:pPr>
              <a:buNone/>
            </a:pPr>
            <a:r>
              <a:rPr lang="en-US" sz="3600" dirty="0" smtClean="0"/>
              <a:t>* Carefully pour flaming liquid into the cocktail. </a:t>
            </a:r>
          </a:p>
          <a:p>
            <a:pPr>
              <a:buNone/>
            </a:pPr>
            <a:r>
              <a:rPr lang="en-US" sz="3600" dirty="0" smtClean="0"/>
              <a:t>* Serve immediately. </a:t>
            </a:r>
          </a:p>
          <a:p>
            <a:pPr>
              <a:buNone/>
            </a:pPr>
            <a:r>
              <a:rPr lang="en-US" sz="3600" dirty="0" smtClean="0"/>
              <a:t>* </a:t>
            </a:r>
            <a:r>
              <a:rPr lang="en-US" sz="3600" dirty="0" smtClean="0"/>
              <a:t>Extinguish before drinking.  </a:t>
            </a:r>
          </a:p>
          <a:p>
            <a:pPr>
              <a:buNone/>
            </a:pPr>
            <a:r>
              <a:rPr lang="en-US" sz="3600" dirty="0" smtClean="0"/>
              <a:t>It </a:t>
            </a:r>
            <a:r>
              <a:rPr lang="en-US" sz="3600" dirty="0" smtClean="0"/>
              <a:t>is important to remember: </a:t>
            </a:r>
          </a:p>
          <a:p>
            <a:pPr>
              <a:buNone/>
            </a:pPr>
            <a:r>
              <a:rPr lang="en-US" sz="3600" dirty="0" smtClean="0"/>
              <a:t>* Use extreme caution.  </a:t>
            </a:r>
          </a:p>
          <a:p>
            <a:pPr>
              <a:buNone/>
            </a:pPr>
            <a:r>
              <a:rPr lang="en-US" sz="3600" dirty="0" smtClean="0"/>
              <a:t>* For a fabulous sparkle effect, carefully twist an </a:t>
            </a:r>
            <a:r>
              <a:rPr lang="en-US" sz="3600" dirty="0" smtClean="0"/>
              <a:t>orange rind </a:t>
            </a:r>
            <a:r>
              <a:rPr lang="en-US" sz="3600" dirty="0" smtClean="0"/>
              <a:t>over the flame. </a:t>
            </a:r>
          </a:p>
          <a:p>
            <a:pPr>
              <a:buNone/>
            </a:pPr>
            <a:r>
              <a:rPr lang="en-US" sz="3600" dirty="0" smtClean="0"/>
              <a:t>And </a:t>
            </a:r>
            <a:r>
              <a:rPr lang="en-US" sz="3600" dirty="0" smtClean="0"/>
              <a:t>the most </a:t>
            </a:r>
            <a:r>
              <a:rPr lang="en-US" sz="3600" dirty="0" smtClean="0"/>
              <a:t>important: </a:t>
            </a:r>
          </a:p>
          <a:p>
            <a:pPr>
              <a:buNone/>
            </a:pPr>
            <a:r>
              <a:rPr lang="en-US" dirty="0" smtClean="0"/>
              <a:t>Never </a:t>
            </a:r>
            <a:r>
              <a:rPr lang="en-US" dirty="0" smtClean="0"/>
              <a:t>drink while flame is still lit!!!</a:t>
            </a:r>
          </a:p>
          <a:p>
            <a:pPr>
              <a:buNone/>
            </a:pPr>
            <a:endParaRPr lang="en-US" sz="3300" dirty="0" smtClean="0"/>
          </a:p>
          <a:p>
            <a:endParaRPr lang="en-US" dirty="0"/>
          </a:p>
        </p:txBody>
      </p:sp>
      <p:pic>
        <p:nvPicPr>
          <p:cNvPr id="4" name="Picture 3" descr="http://www.cocktailsoftheworld.com/typo3temp/pics/627029eaa7.jpg">
            <a:hlinkClick r:id="rId2"/>
          </p:cNvPr>
          <p:cNvPicPr/>
          <p:nvPr/>
        </p:nvPicPr>
        <p:blipFill>
          <a:blip r:embed="rId3"/>
          <a:srcRect/>
          <a:stretch>
            <a:fillRect/>
          </a:stretch>
        </p:blipFill>
        <p:spPr bwMode="auto">
          <a:xfrm>
            <a:off x="5257800" y="3505200"/>
            <a:ext cx="1676400" cy="1676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6553200"/>
          </a:xfrm>
        </p:spPr>
        <p:txBody>
          <a:bodyPr>
            <a:normAutofit fontScale="85000" lnSpcReduction="20000"/>
          </a:bodyPr>
          <a:lstStyle/>
          <a:p>
            <a:pPr>
              <a:buNone/>
            </a:pPr>
            <a:r>
              <a:rPr lang="en-US" sz="3300" b="1" dirty="0" smtClean="0"/>
              <a:t>FROST A </a:t>
            </a:r>
            <a:r>
              <a:rPr lang="en-US" sz="3300" b="1" dirty="0" smtClean="0"/>
              <a:t>GLASS</a:t>
            </a:r>
            <a:endParaRPr lang="en-US" sz="3300" b="1" dirty="0" smtClean="0"/>
          </a:p>
          <a:p>
            <a:pPr>
              <a:buNone/>
            </a:pPr>
            <a:endParaRPr lang="en-US" sz="3300" dirty="0" smtClean="0"/>
          </a:p>
          <a:p>
            <a:pPr>
              <a:buNone/>
            </a:pPr>
            <a:endParaRPr lang="en-US" sz="3300" dirty="0" smtClean="0"/>
          </a:p>
          <a:p>
            <a:pPr>
              <a:buNone/>
            </a:pPr>
            <a:r>
              <a:rPr lang="en-US" sz="3300" dirty="0" smtClean="0"/>
              <a:t>In </a:t>
            </a:r>
            <a:r>
              <a:rPr lang="en-US" sz="3300" dirty="0" smtClean="0"/>
              <a:t>the cocktail world, there are </a:t>
            </a:r>
            <a:r>
              <a:rPr lang="en-US" sz="3300" dirty="0" smtClean="0"/>
              <a:t>actually</a:t>
            </a:r>
          </a:p>
          <a:p>
            <a:pPr>
              <a:buNone/>
            </a:pPr>
            <a:r>
              <a:rPr lang="en-US" sz="3300" dirty="0" smtClean="0"/>
              <a:t> </a:t>
            </a:r>
            <a:r>
              <a:rPr lang="en-US" sz="3300" dirty="0" smtClean="0"/>
              <a:t>two ways to frost a glass:  </a:t>
            </a:r>
            <a:endParaRPr lang="en-US" sz="3300" dirty="0" smtClean="0"/>
          </a:p>
          <a:p>
            <a:pPr>
              <a:buNone/>
            </a:pPr>
            <a:r>
              <a:rPr lang="en-US" sz="3300" dirty="0" smtClean="0"/>
              <a:t>1.For </a:t>
            </a:r>
            <a:r>
              <a:rPr lang="en-US" sz="3300" dirty="0" smtClean="0"/>
              <a:t>"Frosted Drinks", serving glasses are stored in the refrigerator or buried in shaved ice enough time to give glass a white, frosted ice cold look and feel. </a:t>
            </a:r>
          </a:p>
          <a:p>
            <a:pPr>
              <a:buNone/>
            </a:pPr>
            <a:r>
              <a:rPr lang="en-US" sz="3300" dirty="0" smtClean="0"/>
              <a:t>2. For "Sugar/Salt Frosted": serving glasses are moistened on the rim with a slice of lemon or lime or dipped into the juices as well as in syrups according to the recipe instructions and then rim is dipped finally into powdered salt or sugar or any other powdery ingredient such as ground hazelnuts, etc. A typical example of this type of frosting is the glass for “Margaritas cocktail”, which is rub the rim with lime, invert glass and dip in coarse salt.</a:t>
            </a:r>
          </a:p>
          <a:p>
            <a:endParaRPr lang="en-US" dirty="0"/>
          </a:p>
        </p:txBody>
      </p:sp>
      <p:pic>
        <p:nvPicPr>
          <p:cNvPr id="4" name="Picture 3" descr="http://www.cocktailsoftheworld.com/uploads/pics/margarita.jpg"/>
          <p:cNvPicPr/>
          <p:nvPr/>
        </p:nvPicPr>
        <p:blipFill>
          <a:blip r:embed="rId2"/>
          <a:srcRect/>
          <a:stretch>
            <a:fillRect/>
          </a:stretch>
        </p:blipFill>
        <p:spPr bwMode="auto">
          <a:xfrm>
            <a:off x="6629400" y="381000"/>
            <a:ext cx="1600200" cy="19812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r>
              <a:rPr lang="en-US" dirty="0" smtClean="0">
                <a:latin typeface="Arial Narrow" pitchFamily="34" charset="0"/>
              </a:rPr>
              <a:t>TIPS ON MIXING DRINKS</a:t>
            </a:r>
            <a:endParaRPr lang="en-US" dirty="0">
              <a:latin typeface="Arial Narrow" pitchFamily="34" charset="0"/>
            </a:endParaRPr>
          </a:p>
        </p:txBody>
      </p:sp>
      <p:sp>
        <p:nvSpPr>
          <p:cNvPr id="3" name="Content Placeholder 2"/>
          <p:cNvSpPr>
            <a:spLocks noGrp="1"/>
          </p:cNvSpPr>
          <p:nvPr>
            <p:ph idx="1"/>
          </p:nvPr>
        </p:nvSpPr>
        <p:spPr>
          <a:xfrm>
            <a:off x="304800" y="990600"/>
            <a:ext cx="8686800" cy="5532438"/>
          </a:xfrm>
        </p:spPr>
        <p:txBody>
          <a:bodyPr>
            <a:normAutofit fontScale="25000" lnSpcReduction="20000"/>
          </a:bodyPr>
          <a:lstStyle/>
          <a:p>
            <a:pPr lvl="0">
              <a:buNone/>
            </a:pPr>
            <a:r>
              <a:rPr lang="en-US" sz="10800" dirty="0" smtClean="0"/>
              <a:t>1. Use </a:t>
            </a:r>
            <a:r>
              <a:rPr lang="en-US" sz="10800" dirty="0" smtClean="0"/>
              <a:t>high quality ingredients.  The quality of mixed drinks is dependent on the quality of ingredients.</a:t>
            </a:r>
          </a:p>
          <a:p>
            <a:pPr lvl="0">
              <a:buNone/>
            </a:pPr>
            <a:r>
              <a:rPr lang="en-US" sz="10800" dirty="0" smtClean="0"/>
              <a:t>2. Use </a:t>
            </a:r>
            <a:r>
              <a:rPr lang="en-US" sz="10800" dirty="0" smtClean="0"/>
              <a:t>plenty of crystal clear ice.  Place them in mixing glass or in a shaker before adding liquor.</a:t>
            </a:r>
          </a:p>
          <a:p>
            <a:pPr lvl="0">
              <a:buNone/>
            </a:pPr>
            <a:r>
              <a:rPr lang="en-US" sz="10800" dirty="0" smtClean="0"/>
              <a:t>3. Always </a:t>
            </a:r>
            <a:r>
              <a:rPr lang="en-US" sz="10800" dirty="0" smtClean="0"/>
              <a:t>measure the ingredients in correct proportion so as not to spoil the drink and to insure consistency in quality </a:t>
            </a:r>
            <a:r>
              <a:rPr lang="en-US" sz="10800" dirty="0" smtClean="0"/>
              <a:t>and cost</a:t>
            </a:r>
            <a:r>
              <a:rPr lang="en-US" sz="10800" dirty="0" smtClean="0"/>
              <a:t>. </a:t>
            </a:r>
          </a:p>
          <a:p>
            <a:pPr lvl="0">
              <a:buNone/>
            </a:pPr>
            <a:r>
              <a:rPr lang="en-US" sz="10800" dirty="0" smtClean="0"/>
              <a:t>4. Strictly </a:t>
            </a:r>
            <a:r>
              <a:rPr lang="en-US" sz="10800" dirty="0" smtClean="0"/>
              <a:t>follow the procedure so as not to spoil the drink.  Some drinks are shaken with ice for better dilution or to </a:t>
            </a:r>
            <a:r>
              <a:rPr lang="en-US" sz="10800" dirty="0" smtClean="0"/>
              <a:t>dissolve sugar </a:t>
            </a:r>
            <a:r>
              <a:rPr lang="en-US" sz="10800" dirty="0" smtClean="0"/>
              <a:t>and other heavy ingredients like egg white.  Others are only stirred with ice.</a:t>
            </a:r>
          </a:p>
          <a:p>
            <a:pPr lvl="0">
              <a:buNone/>
            </a:pPr>
            <a:r>
              <a:rPr lang="en-US" sz="10800" dirty="0" smtClean="0"/>
              <a:t>5. Chill </a:t>
            </a:r>
            <a:r>
              <a:rPr lang="en-US" sz="10800" dirty="0" smtClean="0"/>
              <a:t>glass for chilled drinks and heat glasses for hot drinks.</a:t>
            </a:r>
          </a:p>
          <a:p>
            <a:pPr lvl="0">
              <a:buNone/>
            </a:pPr>
            <a:r>
              <a:rPr lang="en-US" sz="10800" dirty="0" smtClean="0"/>
              <a:t>6. Simple </a:t>
            </a:r>
            <a:r>
              <a:rPr lang="en-US" sz="10800" dirty="0" smtClean="0"/>
              <a:t>syrup must be prepared in advance.  1 part sugar and 1part water, boil until sugar is dissolved. Cool and pour </a:t>
            </a:r>
            <a:r>
              <a:rPr lang="en-US" sz="10800" dirty="0" smtClean="0"/>
              <a:t>into a </a:t>
            </a:r>
            <a:r>
              <a:rPr lang="en-US" sz="10800" dirty="0" smtClean="0"/>
              <a:t>covered container.</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686800" cy="7391400"/>
          </a:xfrm>
        </p:spPr>
        <p:txBody>
          <a:bodyPr>
            <a:normAutofit fontScale="32500" lnSpcReduction="20000"/>
          </a:bodyPr>
          <a:lstStyle/>
          <a:p>
            <a:pPr lvl="0">
              <a:buNone/>
            </a:pPr>
            <a:r>
              <a:rPr lang="en-US" sz="8300" dirty="0" smtClean="0"/>
              <a:t>7. Mixers such as soda water, tonic water, ginger ale and fruit juice should be added to the liquor and not the opposite.</a:t>
            </a:r>
          </a:p>
          <a:p>
            <a:pPr lvl="0">
              <a:buNone/>
            </a:pPr>
            <a:r>
              <a:rPr lang="en-US" sz="8300" dirty="0" smtClean="0"/>
              <a:t>8. Always use the right glass for every drink.</a:t>
            </a:r>
          </a:p>
          <a:p>
            <a:pPr lvl="0">
              <a:buNone/>
            </a:pPr>
            <a:r>
              <a:rPr lang="en-US" sz="8300" dirty="0" smtClean="0"/>
              <a:t>9.Lemon or orange peel should be twisted over the drink only after the drink is finished. </a:t>
            </a:r>
          </a:p>
          <a:p>
            <a:pPr lvl="0">
              <a:buNone/>
            </a:pPr>
            <a:r>
              <a:rPr lang="en-US" sz="8300" dirty="0" smtClean="0"/>
              <a:t>10. If the recipe calls for an egg, either white or yolk, put the egg first so as not to spoil the spirit if the egg happens to be spoiled.</a:t>
            </a:r>
          </a:p>
          <a:p>
            <a:pPr lvl="0">
              <a:buNone/>
            </a:pPr>
            <a:r>
              <a:rPr lang="en-US" sz="8300" dirty="0" smtClean="0"/>
              <a:t>11. Clear mixtures should be stirred.  Cloudy ones should be shaken.</a:t>
            </a:r>
          </a:p>
          <a:p>
            <a:pPr lvl="0">
              <a:buNone/>
            </a:pPr>
            <a:r>
              <a:rPr lang="en-US" sz="8300" dirty="0" smtClean="0"/>
              <a:t>12. When a recipe talks of a </a:t>
            </a:r>
            <a:r>
              <a:rPr lang="en-US" sz="8300" b="1" i="1" dirty="0" smtClean="0"/>
              <a:t>dash</a:t>
            </a:r>
            <a:r>
              <a:rPr lang="en-US" sz="8300" dirty="0" smtClean="0"/>
              <a:t>, this means a drop or two</a:t>
            </a:r>
          </a:p>
          <a:p>
            <a:pPr lvl="0">
              <a:buNone/>
            </a:pPr>
            <a:r>
              <a:rPr lang="en-US" sz="8300" dirty="0" smtClean="0"/>
              <a:t>13. Prepare fruit juices before use</a:t>
            </a:r>
          </a:p>
          <a:p>
            <a:pPr lvl="0">
              <a:buNone/>
            </a:pPr>
            <a:r>
              <a:rPr lang="en-US" sz="8300" dirty="0" smtClean="0"/>
              <a:t>14. Add sparkling liquid last</a:t>
            </a:r>
          </a:p>
          <a:p>
            <a:pPr lvl="0">
              <a:buNone/>
            </a:pPr>
            <a:r>
              <a:rPr lang="en-US" sz="8300" dirty="0" smtClean="0"/>
              <a:t>15. Use ice generously. Use cracked ice for shakers and lots of ice cubes for highball drinks</a:t>
            </a:r>
            <a:r>
              <a:rPr lang="en-US" sz="8300" b="1" dirty="0" smtClean="0"/>
              <a:t>.</a:t>
            </a:r>
            <a:endParaRPr lang="en-US" sz="8300"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2400"/>
            <a:ext cx="8686800" cy="6705600"/>
          </a:xfrm>
        </p:spPr>
        <p:txBody>
          <a:bodyPr>
            <a:normAutofit fontScale="25000" lnSpcReduction="20000"/>
          </a:bodyPr>
          <a:lstStyle/>
          <a:p>
            <a:pPr>
              <a:buNone/>
            </a:pPr>
            <a:r>
              <a:rPr lang="en-US" sz="11200" b="1" dirty="0" smtClean="0"/>
              <a:t>Do's:</a:t>
            </a:r>
            <a:endParaRPr lang="en-US" sz="11200" dirty="0" smtClean="0"/>
          </a:p>
          <a:p>
            <a:pPr lvl="0">
              <a:buNone/>
            </a:pPr>
            <a:r>
              <a:rPr lang="en-US" sz="11200" dirty="0" smtClean="0"/>
              <a:t>- In </a:t>
            </a:r>
            <a:r>
              <a:rPr lang="en-US" sz="11200" dirty="0" smtClean="0"/>
              <a:t>making good drink, use ice in big cubes of about 3cm in size. </a:t>
            </a:r>
          </a:p>
          <a:p>
            <a:pPr lvl="0">
              <a:buNone/>
            </a:pPr>
            <a:r>
              <a:rPr lang="en-US" sz="11200" dirty="0" smtClean="0"/>
              <a:t>- If </a:t>
            </a:r>
            <a:r>
              <a:rPr lang="en-US" sz="11200" dirty="0" smtClean="0"/>
              <a:t>making your own ice cubes in trays use filtered or bottled water which will then avoid the likelihood of a slight chlorine taste often found in tap water.</a:t>
            </a:r>
          </a:p>
          <a:p>
            <a:pPr lvl="0">
              <a:buNone/>
            </a:pPr>
            <a:r>
              <a:rPr lang="en-US" sz="11200" dirty="0" smtClean="0"/>
              <a:t>- Ice </a:t>
            </a:r>
            <a:r>
              <a:rPr lang="en-US" sz="11200" dirty="0" smtClean="0"/>
              <a:t>should be dry in texture and would feel almost sticky when you touch </a:t>
            </a:r>
            <a:r>
              <a:rPr lang="en-US" sz="11200" dirty="0" smtClean="0"/>
              <a:t>it</a:t>
            </a:r>
            <a:r>
              <a:rPr lang="en-US" sz="11200" dirty="0" smtClean="0"/>
              <a:t>. </a:t>
            </a:r>
          </a:p>
          <a:p>
            <a:pPr lvl="0">
              <a:buNone/>
            </a:pPr>
            <a:r>
              <a:rPr lang="en-US" sz="11200" dirty="0" smtClean="0"/>
              <a:t>- Use </a:t>
            </a:r>
            <a:r>
              <a:rPr lang="en-US" sz="11200" dirty="0" smtClean="0"/>
              <a:t>cracked ice in a blender for frozen drinks it creates the kind of effect without damaging your blender, whereas lumped cubes does not break down totally and could cause problems with the blender.</a:t>
            </a:r>
          </a:p>
          <a:p>
            <a:pPr lvl="0">
              <a:buNone/>
            </a:pPr>
            <a:r>
              <a:rPr lang="en-US" sz="11200" dirty="0" smtClean="0"/>
              <a:t>- Store </a:t>
            </a:r>
            <a:r>
              <a:rPr lang="en-US" sz="11200" dirty="0" smtClean="0"/>
              <a:t>your ice in a big ice well with a drain and make sure you drain it regularly. </a:t>
            </a:r>
          </a:p>
          <a:p>
            <a:pPr lvl="0">
              <a:buNone/>
            </a:pPr>
            <a:r>
              <a:rPr lang="en-US" sz="11200" dirty="0" smtClean="0"/>
              <a:t>- If </a:t>
            </a:r>
            <a:r>
              <a:rPr lang="en-US" sz="11200" dirty="0" smtClean="0"/>
              <a:t>you're going to be making a lot of recipes using crushed ice such as a </a:t>
            </a:r>
            <a:r>
              <a:rPr lang="en-US" sz="11200" dirty="0" err="1" smtClean="0"/>
              <a:t>Mojito</a:t>
            </a:r>
            <a:r>
              <a:rPr lang="en-US" sz="11200" dirty="0" smtClean="0"/>
              <a:t>, it is worth investing in an electric ice crusher instead of a hand cracked one. This will save time.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81000"/>
            <a:ext cx="8686800" cy="6705600"/>
          </a:xfrm>
        </p:spPr>
        <p:txBody>
          <a:bodyPr>
            <a:normAutofit fontScale="92500" lnSpcReduction="20000"/>
          </a:bodyPr>
          <a:lstStyle/>
          <a:p>
            <a:pPr>
              <a:buNone/>
            </a:pPr>
            <a:r>
              <a:rPr lang="en-US" sz="3000" b="1" dirty="0" smtClean="0"/>
              <a:t>Don'ts:</a:t>
            </a:r>
            <a:endParaRPr lang="en-US" sz="3000" dirty="0" smtClean="0"/>
          </a:p>
          <a:p>
            <a:pPr lvl="0">
              <a:buNone/>
            </a:pPr>
            <a:r>
              <a:rPr lang="en-US" sz="3000" dirty="0" smtClean="0"/>
              <a:t>- Don't </a:t>
            </a:r>
            <a:r>
              <a:rPr lang="en-US" sz="3000" dirty="0" smtClean="0"/>
              <a:t>use ice that has started to thaw.</a:t>
            </a:r>
          </a:p>
          <a:p>
            <a:pPr lvl="0">
              <a:buNone/>
            </a:pPr>
            <a:r>
              <a:rPr lang="en-US" sz="3000" dirty="0" smtClean="0"/>
              <a:t>- Never </a:t>
            </a:r>
            <a:r>
              <a:rPr lang="en-US" sz="3000" dirty="0" smtClean="0"/>
              <a:t>scoop the ice with your hands or an ice scoop made of glass.</a:t>
            </a:r>
          </a:p>
          <a:p>
            <a:pPr lvl="0">
              <a:buNone/>
            </a:pPr>
            <a:r>
              <a:rPr lang="en-US" sz="3000" dirty="0" smtClean="0"/>
              <a:t>- Never </a:t>
            </a:r>
            <a:r>
              <a:rPr lang="en-US" sz="3000" dirty="0" smtClean="0"/>
              <a:t>re-use ice that you have already shaken or stirred with not even if you are making another cocktail of the same recipe.	</a:t>
            </a:r>
          </a:p>
          <a:p>
            <a:pPr lvl="0">
              <a:buNone/>
            </a:pPr>
            <a:r>
              <a:rPr lang="en-US" sz="3000" dirty="0" smtClean="0"/>
              <a:t>- Green </a:t>
            </a:r>
            <a:r>
              <a:rPr lang="en-US" sz="3000" dirty="0" smtClean="0"/>
              <a:t>olives go well with Martini, Pearl onion with a Gibson and Cherries with Manhattan</a:t>
            </a:r>
          </a:p>
          <a:p>
            <a:pPr lvl="0">
              <a:buNone/>
            </a:pPr>
            <a:r>
              <a:rPr lang="en-US" sz="3000" dirty="0" smtClean="0"/>
              <a:t>- Cherries </a:t>
            </a:r>
            <a:r>
              <a:rPr lang="en-US" sz="3000" dirty="0" smtClean="0"/>
              <a:t>can either float in the cocktail, or you can pierce them with a cocktail toothpick or wedge them on the rim of the glass.</a:t>
            </a:r>
          </a:p>
          <a:p>
            <a:pPr lvl="0">
              <a:buNone/>
            </a:pPr>
            <a:r>
              <a:rPr lang="en-US" sz="3000" dirty="0" smtClean="0"/>
              <a:t>- Prepare </a:t>
            </a:r>
            <a:r>
              <a:rPr lang="en-US" sz="3000" dirty="0" smtClean="0"/>
              <a:t>all necessary ingredients and bar supplies ready before mixing</a:t>
            </a:r>
          </a:p>
          <a:p>
            <a:pPr lvl="0">
              <a:buNone/>
            </a:pPr>
            <a:r>
              <a:rPr lang="en-US" sz="3000" dirty="0" smtClean="0"/>
              <a:t>- Specific </a:t>
            </a:r>
            <a:r>
              <a:rPr lang="en-US" sz="3000" dirty="0" smtClean="0"/>
              <a:t>requests such as the following are important and must be honored.</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5303838"/>
          </a:xfrm>
        </p:spPr>
        <p:txBody>
          <a:bodyPr>
            <a:normAutofit/>
          </a:bodyPr>
          <a:lstStyle/>
          <a:p>
            <a:pPr>
              <a:buNone/>
            </a:pPr>
            <a:r>
              <a:rPr lang="en-US" sz="2800" b="1" u="sng" dirty="0" smtClean="0"/>
              <a:t>Request</a:t>
            </a:r>
            <a:r>
              <a:rPr lang="en-US" sz="2800" b="1" dirty="0" smtClean="0"/>
              <a:t>				</a:t>
            </a:r>
            <a:r>
              <a:rPr lang="en-US" sz="2800" b="1" u="sng" dirty="0" smtClean="0"/>
              <a:t>Meaning</a:t>
            </a:r>
            <a:endParaRPr lang="en-US" sz="2800" dirty="0" smtClean="0"/>
          </a:p>
          <a:p>
            <a:pPr>
              <a:buNone/>
            </a:pPr>
            <a:r>
              <a:rPr lang="en-US" sz="2800" dirty="0" smtClean="0"/>
              <a:t>Neat			-	     No ice</a:t>
            </a:r>
          </a:p>
          <a:p>
            <a:pPr>
              <a:buNone/>
            </a:pPr>
            <a:r>
              <a:rPr lang="en-US" sz="2800" dirty="0" smtClean="0"/>
              <a:t>On the rocks	-	     In a shallow glass with ice</a:t>
            </a:r>
          </a:p>
          <a:p>
            <a:pPr>
              <a:buNone/>
            </a:pPr>
            <a:r>
              <a:rPr lang="en-US" sz="2800" dirty="0" smtClean="0"/>
              <a:t>Straight up		-	     In a cocktail glass with no ice</a:t>
            </a:r>
          </a:p>
          <a:p>
            <a:pPr>
              <a:buNone/>
            </a:pPr>
            <a:r>
              <a:rPr lang="en-US" sz="2800" dirty="0" smtClean="0"/>
              <a:t>With a twist		-	     A twist of Lemon</a:t>
            </a:r>
          </a:p>
          <a:p>
            <a:pPr>
              <a:buNone/>
            </a:pPr>
            <a:r>
              <a:rPr lang="en-US" sz="2800" dirty="0" smtClean="0"/>
              <a:t>No fruit		-	     No garnish</a:t>
            </a:r>
          </a:p>
          <a:p>
            <a:pPr>
              <a:buNone/>
            </a:pPr>
            <a:r>
              <a:rPr lang="en-US" sz="2800" dirty="0" smtClean="0"/>
              <a:t>Very dry		-	     With very little Vermouth</a:t>
            </a:r>
          </a:p>
          <a:p>
            <a:pPr>
              <a:buNone/>
            </a:pPr>
            <a:r>
              <a:rPr lang="en-US" sz="2800" dirty="0" smtClean="0"/>
              <a:t>A squeeze of lime	-	     Self-explanatory</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sz="3200" dirty="0" smtClean="0">
                <a:latin typeface="Arial Narrow" pitchFamily="34" charset="0"/>
              </a:rPr>
              <a:t>TRADE SECRETS</a:t>
            </a:r>
            <a:endParaRPr lang="en-US" sz="3200" dirty="0">
              <a:latin typeface="Arial Narrow" pitchFamily="34" charset="0"/>
            </a:endParaRPr>
          </a:p>
        </p:txBody>
      </p:sp>
      <p:sp>
        <p:nvSpPr>
          <p:cNvPr id="3" name="Content Placeholder 2"/>
          <p:cNvSpPr>
            <a:spLocks noGrp="1"/>
          </p:cNvSpPr>
          <p:nvPr>
            <p:ph idx="1"/>
          </p:nvPr>
        </p:nvSpPr>
        <p:spPr>
          <a:xfrm>
            <a:off x="304800" y="914400"/>
            <a:ext cx="8686800" cy="6096000"/>
          </a:xfrm>
        </p:spPr>
        <p:txBody>
          <a:bodyPr>
            <a:normAutofit fontScale="92500" lnSpcReduction="20000"/>
          </a:bodyPr>
          <a:lstStyle/>
          <a:p>
            <a:pPr>
              <a:buNone/>
            </a:pPr>
            <a:r>
              <a:rPr lang="en-US" sz="2900" dirty="0" smtClean="0"/>
              <a:t>Although bartenders have the same standard operational procedures to follow, they generally differ in ways, styles, techniques in promoting and remaining a higher standard of service to the customer. </a:t>
            </a:r>
          </a:p>
          <a:p>
            <a:pPr>
              <a:buNone/>
            </a:pPr>
            <a:endParaRPr lang="en-US" sz="2900" dirty="0" smtClean="0"/>
          </a:p>
          <a:p>
            <a:pPr lvl="0">
              <a:buNone/>
            </a:pPr>
            <a:r>
              <a:rPr lang="en-US" sz="2900" dirty="0" smtClean="0"/>
              <a:t>1. Checking Glasses – soap always leave a </a:t>
            </a:r>
            <a:r>
              <a:rPr lang="en-US" sz="2900" i="1" dirty="0" smtClean="0"/>
              <a:t>dull film</a:t>
            </a:r>
            <a:r>
              <a:rPr lang="en-US" sz="2900" dirty="0" smtClean="0"/>
              <a:t>, use instead either </a:t>
            </a:r>
            <a:r>
              <a:rPr lang="en-US" sz="2900" i="1" dirty="0" smtClean="0"/>
              <a:t>plain hot</a:t>
            </a:r>
            <a:r>
              <a:rPr lang="en-US" sz="2900" dirty="0" smtClean="0"/>
              <a:t> </a:t>
            </a:r>
            <a:r>
              <a:rPr lang="en-US" sz="2900" i="1" dirty="0" smtClean="0"/>
              <a:t>water or a cleaner made just for glassware</a:t>
            </a:r>
            <a:r>
              <a:rPr lang="en-US" sz="2900" dirty="0" smtClean="0"/>
              <a:t>. When </a:t>
            </a:r>
            <a:r>
              <a:rPr lang="en-US" sz="2900" i="1" dirty="0" smtClean="0"/>
              <a:t>polishing</a:t>
            </a:r>
            <a:r>
              <a:rPr lang="en-US" sz="2900" dirty="0" smtClean="0"/>
              <a:t>, </a:t>
            </a:r>
            <a:r>
              <a:rPr lang="en-US" sz="2900" i="1" dirty="0" smtClean="0"/>
              <a:t>hold up</a:t>
            </a:r>
            <a:r>
              <a:rPr lang="en-US" sz="2900" dirty="0" smtClean="0"/>
              <a:t> </a:t>
            </a:r>
            <a:r>
              <a:rPr lang="en-US" sz="2900" i="1" dirty="0" smtClean="0"/>
              <a:t>against the lights. </a:t>
            </a:r>
            <a:r>
              <a:rPr lang="en-US" sz="2900" dirty="0" smtClean="0"/>
              <a:t>It is the best way to check for print/dust/spot or films left on the glass surface and also guarantee to impress a watching customer with your thoroughness.</a:t>
            </a:r>
          </a:p>
          <a:p>
            <a:pPr lvl="0">
              <a:buNone/>
            </a:pPr>
            <a:r>
              <a:rPr lang="en-US" sz="2900" dirty="0" smtClean="0"/>
              <a:t>2. Cleaning the Bar Back Mirror – little amount of </a:t>
            </a:r>
            <a:r>
              <a:rPr lang="en-US" sz="2900" i="1" dirty="0" smtClean="0"/>
              <a:t>lemon juice or ammonia</a:t>
            </a:r>
            <a:r>
              <a:rPr lang="en-US" sz="2900" dirty="0" smtClean="0"/>
              <a:t> </a:t>
            </a:r>
            <a:r>
              <a:rPr lang="en-US" sz="2900" i="1" dirty="0" smtClean="0"/>
              <a:t>mixed with warm water will remove streaks and films laid down by dust particles and cigarette smoke</a:t>
            </a:r>
            <a:r>
              <a:rPr lang="en-US" sz="2900" dirty="0" smtClean="0"/>
              <a:t>. Use paper towel to dry and polish mirror so it will not collect lint.</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686800" cy="4525963"/>
          </a:xfrm>
        </p:spPr>
        <p:txBody>
          <a:bodyPr/>
          <a:lstStyle/>
          <a:p>
            <a:pPr lvl="0">
              <a:buNone/>
            </a:pPr>
            <a:r>
              <a:rPr lang="en-US" b="1" dirty="0" smtClean="0"/>
              <a:t>2. AFTER DINNER DRINKS or DIGESTIF</a:t>
            </a:r>
            <a:endParaRPr lang="en-US" dirty="0" smtClean="0"/>
          </a:p>
          <a:p>
            <a:pPr>
              <a:buNone/>
            </a:pPr>
            <a:r>
              <a:rPr lang="en-US" dirty="0" smtClean="0"/>
              <a:t>These are drink served after a meal, as the term implies. They are usually sweet and are intended to round off the meal.</a:t>
            </a:r>
          </a:p>
          <a:p>
            <a:pPr>
              <a:buNone/>
            </a:pPr>
            <a:endParaRPr lang="en-US" dirty="0"/>
          </a:p>
        </p:txBody>
      </p:sp>
      <p:sp>
        <p:nvSpPr>
          <p:cNvPr id="4" name="TextBox 3"/>
          <p:cNvSpPr txBox="1"/>
          <p:nvPr/>
        </p:nvSpPr>
        <p:spPr>
          <a:xfrm>
            <a:off x="762000" y="4495800"/>
            <a:ext cx="7924800" cy="646331"/>
          </a:xfrm>
          <a:prstGeom prst="rect">
            <a:avLst/>
          </a:prstGeom>
          <a:noFill/>
        </p:spPr>
        <p:txBody>
          <a:bodyPr wrap="square" rtlCol="0">
            <a:spAutoFit/>
          </a:bodyPr>
          <a:lstStyle/>
          <a:p>
            <a:r>
              <a:rPr lang="en-US" sz="3600" dirty="0" smtClean="0">
                <a:solidFill>
                  <a:schemeClr val="tx1">
                    <a:lumMod val="85000"/>
                    <a:lumOff val="15000"/>
                  </a:schemeClr>
                </a:solidFill>
                <a:latin typeface="Arial Narrow" pitchFamily="34" charset="0"/>
                <a:cs typeface="Arial" pitchFamily="34" charset="0"/>
              </a:rPr>
              <a:t>And there are types of after dinner drinks </a:t>
            </a:r>
            <a:endParaRPr lang="en-US" sz="3600" dirty="0">
              <a:solidFill>
                <a:schemeClr val="tx1">
                  <a:lumMod val="85000"/>
                  <a:lumOff val="15000"/>
                </a:schemeClr>
              </a:solidFill>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2400"/>
            <a:ext cx="8686800" cy="6858000"/>
          </a:xfrm>
        </p:spPr>
        <p:txBody>
          <a:bodyPr>
            <a:normAutofit lnSpcReduction="10000"/>
          </a:bodyPr>
          <a:lstStyle/>
          <a:p>
            <a:pPr lvl="0">
              <a:buNone/>
            </a:pPr>
            <a:r>
              <a:rPr lang="en-US" sz="2700" dirty="0" smtClean="0"/>
              <a:t>3. Always Use Fresh Fruits for Garnishes – cut lemons, lime and orange early in the day or way before operation start, then refrigerate to keep freshness intact. In the evening left-over is best covered with damp cloth or napkin before storing inside the fridge to keep freshness in and spoilage out.</a:t>
            </a:r>
          </a:p>
          <a:p>
            <a:pPr lvl="0">
              <a:buNone/>
            </a:pPr>
            <a:r>
              <a:rPr lang="en-US" sz="2700" dirty="0" smtClean="0"/>
              <a:t>4. Always Wash the Fruits Before Cutting – in lemon and orange peel for drinks, do not forget to remove bitter white under skin.</a:t>
            </a:r>
          </a:p>
          <a:p>
            <a:pPr>
              <a:buNone/>
            </a:pPr>
            <a:r>
              <a:rPr lang="en-US" sz="2700" dirty="0" smtClean="0"/>
              <a:t>5. To get the most juice out of fresh lemon and orange: prepare warm water in a container, soak unpack fruit for a few seconds, remove and roll it back and forth on counter top or cutting board  by pushing it.</a:t>
            </a:r>
          </a:p>
          <a:p>
            <a:pPr lvl="0">
              <a:buNone/>
            </a:pPr>
            <a:r>
              <a:rPr lang="en-US" sz="2700" dirty="0" smtClean="0"/>
              <a:t>6. To </a:t>
            </a:r>
            <a:r>
              <a:rPr lang="en-US" sz="2700" dirty="0" smtClean="0"/>
              <a:t>maintain a crispy celery stalk and leaves, soak it upside down in a glass of cold water then refrigerate for a couple of days. For a quicker result do the same but fill the glass with lots of ice.</a:t>
            </a:r>
          </a:p>
          <a:p>
            <a:pPr>
              <a:buNone/>
            </a:pPr>
            <a:endParaRPr lang="en-US" sz="2700" dirty="0" smtClean="0"/>
          </a:p>
          <a:p>
            <a:pPr lvl="0">
              <a:buNone/>
            </a:pPr>
            <a:endParaRPr lang="en-US" sz="2700" dirty="0" smtClean="0"/>
          </a:p>
          <a:p>
            <a:pPr>
              <a:buNone/>
            </a:pPr>
            <a:endParaRPr lang="en-US" sz="27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686800" cy="6705600"/>
          </a:xfrm>
        </p:spPr>
        <p:txBody>
          <a:bodyPr/>
          <a:lstStyle/>
          <a:p>
            <a:pPr lvl="0">
              <a:buNone/>
            </a:pPr>
            <a:r>
              <a:rPr lang="en-US" sz="2700" dirty="0" smtClean="0"/>
              <a:t>7. Lemon </a:t>
            </a:r>
            <a:r>
              <a:rPr lang="en-US" sz="2700" dirty="0" smtClean="0"/>
              <a:t>Sour Mix – can be made in advanced or instantly; mix 3 parts of fresh lemon juice to one part of simple syrup, then add one egg white for every 25 ounces of juice and syrup mix.</a:t>
            </a:r>
          </a:p>
          <a:p>
            <a:pPr lvl="0">
              <a:buNone/>
            </a:pPr>
            <a:r>
              <a:rPr lang="en-US" sz="2700" dirty="0" smtClean="0"/>
              <a:t>8. Remember</a:t>
            </a:r>
            <a:r>
              <a:rPr lang="en-US" sz="2700" dirty="0" smtClean="0"/>
              <a:t>: The way to make a drink is the way the customer like it. Customer is always right even if the drink he orders is made entirely of different ingredients for either ways.</a:t>
            </a:r>
          </a:p>
          <a:p>
            <a:pPr lvl="0">
              <a:buNone/>
            </a:pPr>
            <a:r>
              <a:rPr lang="en-US" sz="2700" dirty="0" smtClean="0"/>
              <a:t>9. Measure </a:t>
            </a:r>
            <a:r>
              <a:rPr lang="en-US" sz="2700" dirty="0" smtClean="0"/>
              <a:t>all the drinks correctly – this is done to ensure the same or uniform taste all the time. Always use a few drops extra, rather than a few less drop.</a:t>
            </a:r>
          </a:p>
          <a:p>
            <a:pPr lvl="0">
              <a:buNone/>
            </a:pPr>
            <a:r>
              <a:rPr lang="en-US" sz="2700" dirty="0" smtClean="0"/>
              <a:t>10. When </a:t>
            </a:r>
            <a:r>
              <a:rPr lang="en-US" sz="2700" dirty="0" smtClean="0"/>
              <a:t>pouring to a jigger – hold jigger over the glass, and then pour liquor: spillage if any will just go right into the glass.</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81000"/>
            <a:ext cx="8686800" cy="6477000"/>
          </a:xfrm>
        </p:spPr>
        <p:txBody>
          <a:bodyPr/>
          <a:lstStyle/>
          <a:p>
            <a:pPr lvl="0">
              <a:buNone/>
            </a:pPr>
            <a:r>
              <a:rPr lang="en-US" sz="2700" dirty="0" smtClean="0"/>
              <a:t>11. </a:t>
            </a:r>
            <a:r>
              <a:rPr lang="en-US" sz="2700" dirty="0" smtClean="0"/>
              <a:t>When mixing several cocktails – line up all glasses, put ice then pour the desired liquor base, mixer and special agents can be added next.</a:t>
            </a:r>
          </a:p>
          <a:p>
            <a:pPr lvl="0">
              <a:buNone/>
            </a:pPr>
            <a:r>
              <a:rPr lang="en-US" sz="2700" dirty="0" smtClean="0"/>
              <a:t>12. </a:t>
            </a:r>
            <a:r>
              <a:rPr lang="en-US" sz="2700" dirty="0" smtClean="0"/>
              <a:t>Before pouring – always check every glass for possible cracks, chips, dull films and other unsightly marks that the customer may notice as the drink is emptied.</a:t>
            </a:r>
          </a:p>
          <a:p>
            <a:pPr lvl="0">
              <a:buNone/>
            </a:pPr>
            <a:r>
              <a:rPr lang="en-US" sz="2700" dirty="0" smtClean="0"/>
              <a:t>13. </a:t>
            </a:r>
            <a:r>
              <a:rPr lang="en-US" sz="2700" i="1" dirty="0" smtClean="0"/>
              <a:t>Shake cocktail briskly</a:t>
            </a:r>
            <a:r>
              <a:rPr lang="en-US" sz="2700" dirty="0" smtClean="0"/>
              <a:t> – but do not do it for too long. Do not give ice time to make the drink watery. Just shake till drink is cold enough </a:t>
            </a:r>
            <a:r>
              <a:rPr lang="en-US" sz="2700" i="1" dirty="0" smtClean="0"/>
              <a:t>or when</a:t>
            </a:r>
            <a:r>
              <a:rPr lang="en-US" sz="2700" dirty="0" smtClean="0"/>
              <a:t> </a:t>
            </a:r>
            <a:r>
              <a:rPr lang="en-US" sz="2700" i="1" dirty="0" smtClean="0"/>
              <a:t>frost forms outside the metal shaker</a:t>
            </a:r>
            <a:r>
              <a:rPr lang="en-US" sz="2700" dirty="0" smtClean="0"/>
              <a:t>.</a:t>
            </a:r>
          </a:p>
          <a:p>
            <a:pPr lvl="0">
              <a:buNone/>
            </a:pPr>
            <a:r>
              <a:rPr lang="en-US" sz="2700" dirty="0" smtClean="0"/>
              <a:t>14. </a:t>
            </a:r>
            <a:r>
              <a:rPr lang="en-US" sz="2700" dirty="0" smtClean="0"/>
              <a:t>When customer order liquor by brand name – place bottles on the bar </a:t>
            </a:r>
            <a:r>
              <a:rPr lang="en-US" sz="2700" i="1" dirty="0" smtClean="0"/>
              <a:t>in front of him</a:t>
            </a:r>
            <a:r>
              <a:rPr lang="en-US" sz="2700" dirty="0" smtClean="0"/>
              <a:t> before pouring or mixing the drink. This simple gesture can go along way in pleasing the customer.</a:t>
            </a:r>
          </a:p>
          <a:p>
            <a:pPr>
              <a:buNone/>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6400800"/>
          </a:xfrm>
        </p:spPr>
        <p:txBody>
          <a:bodyPr/>
          <a:lstStyle/>
          <a:p>
            <a:pPr lvl="0">
              <a:buNone/>
            </a:pPr>
            <a:r>
              <a:rPr lang="en-US" sz="2700" dirty="0" smtClean="0"/>
              <a:t>15. When </a:t>
            </a:r>
            <a:r>
              <a:rPr lang="en-US" sz="2700" dirty="0" smtClean="0"/>
              <a:t>pouring from a bottle, hold it firmly in the </a:t>
            </a:r>
            <a:r>
              <a:rPr lang="en-US" sz="2700" i="1" dirty="0" smtClean="0"/>
              <a:t>middle</a:t>
            </a:r>
            <a:r>
              <a:rPr lang="en-US" sz="2700" dirty="0" smtClean="0"/>
              <a:t> and always with </a:t>
            </a:r>
            <a:r>
              <a:rPr lang="en-US" sz="2700" i="1" dirty="0" smtClean="0"/>
              <a:t>the label facing toward the customer</a:t>
            </a:r>
            <a:r>
              <a:rPr lang="en-US" sz="2700" dirty="0" smtClean="0"/>
              <a:t>.</a:t>
            </a:r>
          </a:p>
          <a:p>
            <a:pPr lvl="0">
              <a:buNone/>
            </a:pPr>
            <a:r>
              <a:rPr lang="en-US" sz="2700" dirty="0" smtClean="0"/>
              <a:t>16. Do </a:t>
            </a:r>
            <a:r>
              <a:rPr lang="en-US" sz="2700" dirty="0" smtClean="0"/>
              <a:t>not try to save money or ingredients at the customer expense. Good liquor makes a good drink. Many bartenders assume that customers can’t tell the difference. True, some cannot, but many more can. So NEVER take a chance</a:t>
            </a:r>
            <a:r>
              <a:rPr lang="en-US" sz="2700" dirty="0" smtClean="0"/>
              <a:t>.</a:t>
            </a:r>
          </a:p>
          <a:p>
            <a:pPr>
              <a:buNone/>
            </a:pPr>
            <a:r>
              <a:rPr lang="en-US" sz="2700" dirty="0" smtClean="0"/>
              <a:t>17.</a:t>
            </a:r>
            <a:r>
              <a:rPr lang="en-US" sz="2700" dirty="0" smtClean="0"/>
              <a:t> If more than one drink is poured from the same shaker – </a:t>
            </a:r>
            <a:r>
              <a:rPr lang="en-US" sz="2700" i="1" dirty="0" smtClean="0"/>
              <a:t>line up all</a:t>
            </a:r>
            <a:r>
              <a:rPr lang="en-US" sz="2700" dirty="0" smtClean="0"/>
              <a:t> </a:t>
            </a:r>
            <a:r>
              <a:rPr lang="en-US" sz="2700" i="1" dirty="0" smtClean="0"/>
              <a:t>the glasses on the bar with rims touching, then run the shaker back and</a:t>
            </a:r>
            <a:r>
              <a:rPr lang="en-US" sz="2700" dirty="0" smtClean="0"/>
              <a:t> forth </a:t>
            </a:r>
            <a:r>
              <a:rPr lang="en-US" sz="2700" i="1" dirty="0" smtClean="0"/>
              <a:t>over the row of glasses</a:t>
            </a:r>
            <a:r>
              <a:rPr lang="en-US" sz="2700" dirty="0" smtClean="0"/>
              <a:t>. Fill all of them part way first before completely filling up each glass equally. This is to ensure that everybody gets a fair amount.</a:t>
            </a:r>
          </a:p>
          <a:p>
            <a:pPr lvl="0">
              <a:buNone/>
            </a:pPr>
            <a:endParaRPr lang="en-US" sz="2700" dirty="0" smtClean="0"/>
          </a:p>
          <a:p>
            <a:pPr>
              <a:buNone/>
            </a:pP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None/>
            </a:pPr>
            <a:r>
              <a:rPr lang="en-US" sz="2700" dirty="0" smtClean="0"/>
              <a:t>18. Chill </a:t>
            </a:r>
            <a:r>
              <a:rPr lang="en-US" sz="2700" dirty="0" smtClean="0"/>
              <a:t>all glasses for iced drinks – there are several ways to chill a glass. One is to fill</a:t>
            </a:r>
            <a:r>
              <a:rPr lang="en-US" sz="2700" i="1" dirty="0" smtClean="0"/>
              <a:t> it with shaved ice;</a:t>
            </a:r>
            <a:r>
              <a:rPr lang="en-US" sz="2700" dirty="0" smtClean="0"/>
              <a:t> another is to </a:t>
            </a:r>
            <a:r>
              <a:rPr lang="en-US" sz="2700" i="1" dirty="0" smtClean="0"/>
              <a:t>bury it in shaved ice</a:t>
            </a:r>
            <a:r>
              <a:rPr lang="en-US" sz="2700" dirty="0" smtClean="0"/>
              <a:t>. You can </a:t>
            </a:r>
            <a:r>
              <a:rPr lang="en-US" sz="2700" i="1" dirty="0" smtClean="0"/>
              <a:t>put ice and water into the glass swirl it constantly</a:t>
            </a:r>
            <a:r>
              <a:rPr lang="en-US" sz="2700" dirty="0" smtClean="0"/>
              <a:t>, otherwise, let it s</a:t>
            </a:r>
            <a:r>
              <a:rPr lang="en-US" sz="2700" i="1" dirty="0" smtClean="0"/>
              <a:t>tand</a:t>
            </a:r>
            <a:r>
              <a:rPr lang="en-US" sz="2700" dirty="0" smtClean="0"/>
              <a:t> </a:t>
            </a:r>
            <a:r>
              <a:rPr lang="en-US" sz="2700" i="1" dirty="0" smtClean="0"/>
              <a:t>in the freezer compartment for a few minutes</a:t>
            </a:r>
            <a:r>
              <a:rPr lang="en-US" sz="2700" dirty="0" smtClean="0"/>
              <a:t>. To heat a glass, fill it with hot </a:t>
            </a:r>
            <a:r>
              <a:rPr lang="en-US" sz="2700" i="1" dirty="0" smtClean="0"/>
              <a:t>or boiling water and let it stand a minute or two then empty.</a:t>
            </a:r>
            <a:endParaRPr lang="en-US" sz="2700" dirty="0" smtClean="0"/>
          </a:p>
          <a:p>
            <a:pPr>
              <a:buNone/>
            </a:pPr>
            <a:r>
              <a:rPr lang="en-US" sz="2700" i="1" dirty="0" smtClean="0"/>
              <a:t>Be </a:t>
            </a:r>
            <a:r>
              <a:rPr lang="en-US" sz="2700" i="1" dirty="0" smtClean="0"/>
              <a:t>sure to use a dry and sturdy glass to avoid breakage/s.</a:t>
            </a:r>
            <a:endParaRPr lang="en-US" sz="27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normAutofit fontScale="90000"/>
          </a:bodyPr>
          <a:lstStyle/>
          <a:p>
            <a:r>
              <a:rPr lang="en-US" i="1" dirty="0" smtClean="0">
                <a:latin typeface="Arial Narrow" pitchFamily="34" charset="0"/>
              </a:rPr>
              <a:t>TYPES OF AFTER- DINNER DRINKS:</a:t>
            </a:r>
            <a:r>
              <a:rPr lang="en-US" dirty="0" smtClean="0"/>
              <a:t/>
            </a:r>
            <a:br>
              <a:rPr lang="en-US" dirty="0" smtClean="0"/>
            </a:br>
            <a:endParaRPr lang="en-US" dirty="0"/>
          </a:p>
        </p:txBody>
      </p:sp>
      <p:sp>
        <p:nvSpPr>
          <p:cNvPr id="3" name="Content Placeholder 2"/>
          <p:cNvSpPr>
            <a:spLocks noGrp="1"/>
          </p:cNvSpPr>
          <p:nvPr>
            <p:ph idx="1"/>
          </p:nvPr>
        </p:nvSpPr>
        <p:spPr>
          <a:xfrm>
            <a:off x="152400" y="1295400"/>
            <a:ext cx="9144000" cy="5943600"/>
          </a:xfrm>
        </p:spPr>
        <p:txBody>
          <a:bodyPr>
            <a:normAutofit/>
          </a:bodyPr>
          <a:lstStyle/>
          <a:p>
            <a:pPr>
              <a:buNone/>
            </a:pPr>
            <a:r>
              <a:rPr lang="en-US" b="1" i="1" dirty="0" smtClean="0"/>
              <a:t>Liqueurs  </a:t>
            </a:r>
            <a:r>
              <a:rPr lang="en-US" b="1" dirty="0" smtClean="0"/>
              <a:t>	</a:t>
            </a:r>
            <a:r>
              <a:rPr lang="en-US" dirty="0" smtClean="0"/>
              <a:t>- Also known as cordials, liqueurs are sweetened spirits flavored with ingredients such as seeds, fruits, herbs, flowers, nuts, spices and even roots, barks and leaves.  The flavor is either added during the distillation process, infused (flavorings are steeped in hot water and mixed with the alcohol based, macerated (flavors are steeped directly in the alcohol base), or percolated (the base itself is dipped through the flavoring agents just as you would with coffee)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smtClean="0"/>
              <a:t>Distilled Spirits - </a:t>
            </a:r>
            <a:r>
              <a:rPr lang="en-US" dirty="0" smtClean="0"/>
              <a:t>Flavorful single-malt whiskeys, fine rums or aged tequila all go down easy on their own after dinner or in cocktails.  Brandies, Cognacs and Armagnac are other popular choices.  Calvados, the traditional Normandy brandy made from apples has been enjoyed as a </a:t>
            </a:r>
            <a:r>
              <a:rPr lang="en-US" dirty="0" err="1" smtClean="0"/>
              <a:t>digestif</a:t>
            </a:r>
            <a:r>
              <a:rPr lang="en-US" dirty="0" smtClean="0"/>
              <a:t> even between courses since ancient times.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578</TotalTime>
  <Words>5312</Words>
  <Application>Microsoft Office PowerPoint</Application>
  <PresentationFormat>On-screen Show (4:3)</PresentationFormat>
  <Paragraphs>484</Paragraphs>
  <Slides>74</Slides>
  <Notes>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Trek</vt:lpstr>
      <vt:lpstr>    BARTENDING</vt:lpstr>
      <vt:lpstr> what is cocktail?</vt:lpstr>
      <vt:lpstr>Three elements of cocktail:</vt:lpstr>
      <vt:lpstr>What are the Classification of cocktail?</vt:lpstr>
      <vt:lpstr>Slide 5</vt:lpstr>
      <vt:lpstr>Categories of cocktails:</vt:lpstr>
      <vt:lpstr>Slide 7</vt:lpstr>
      <vt:lpstr>TYPES OF AFTER- DINNER DRINKS: </vt:lpstr>
      <vt:lpstr>Slide 9</vt:lpstr>
      <vt:lpstr>Slide 10</vt:lpstr>
      <vt:lpstr>Slide 11</vt:lpstr>
      <vt:lpstr>Slide 12</vt:lpstr>
      <vt:lpstr>Slide 13</vt:lpstr>
      <vt:lpstr>ALCOHOLIC AND NON-ALCOHOLIC INGREDIENTS OF COCKTAILS and SUBSTITUTES: </vt:lpstr>
      <vt:lpstr>Slide 15</vt:lpstr>
      <vt:lpstr>Slide 16</vt:lpstr>
      <vt:lpstr>Slide 17</vt:lpstr>
      <vt:lpstr>Slide 18</vt:lpstr>
      <vt:lpstr>Slide 19</vt:lpstr>
      <vt:lpstr>Common Edible garnishes used in cocktail:</vt:lpstr>
      <vt:lpstr>Slide 21</vt:lpstr>
      <vt:lpstr>COMMON INEDIBLE GARNISHES used in cocktail:</vt:lpstr>
      <vt:lpstr>  QUALITY GUIDELINES FOR GARNISHES: </vt:lpstr>
      <vt:lpstr>Slide 24</vt:lpstr>
      <vt:lpstr>Procedures on how to make orange garnish:</vt:lpstr>
      <vt:lpstr>Slide 26</vt:lpstr>
      <vt:lpstr>Slide 27</vt:lpstr>
      <vt:lpstr>Slide 28</vt:lpstr>
      <vt:lpstr>Slide 29</vt:lpstr>
      <vt:lpstr>Slide 30</vt:lpstr>
      <vt:lpstr>Procedures on how to make pineapple garnish:</vt:lpstr>
      <vt:lpstr>Slide 32</vt:lpstr>
      <vt:lpstr>Slide 33</vt:lpstr>
      <vt:lpstr>Procedures on how to make apple garnish:</vt:lpstr>
      <vt:lpstr>Slide 35</vt:lpstr>
      <vt:lpstr>  CHERRY GARNISH </vt:lpstr>
      <vt:lpstr>Procedures on how to make lime garnish:</vt:lpstr>
      <vt:lpstr>Slide 38</vt:lpstr>
      <vt:lpstr>Slide 39</vt:lpstr>
      <vt:lpstr>Slide 40</vt:lpstr>
      <vt:lpstr>Slide 41</vt:lpstr>
      <vt:lpstr>LEMON GARNISH </vt:lpstr>
      <vt:lpstr>OLIVE GARNISH </vt:lpstr>
      <vt:lpstr>BANANA GARNISH</vt:lpstr>
      <vt:lpstr>MELON GARNISH </vt:lpstr>
      <vt:lpstr>CUCUMBER GARNISH  </vt:lpstr>
      <vt:lpstr>THE BUILD PROCEDURE </vt:lpstr>
      <vt:lpstr>Slide 48</vt:lpstr>
      <vt:lpstr>STIR PROCEDURE </vt:lpstr>
      <vt:lpstr>THE MIX PROCEDURE </vt:lpstr>
      <vt:lpstr>THE SHAKE PROCEDURE </vt:lpstr>
      <vt:lpstr>Slide 52</vt:lpstr>
      <vt:lpstr>THE   BLEND PROCEDURE </vt:lpstr>
      <vt:lpstr>THE LAYERING PROCEDURE </vt:lpstr>
      <vt:lpstr>Slide 55</vt:lpstr>
      <vt:lpstr>THE FLOATING PROCEDURE </vt:lpstr>
      <vt:lpstr>OTHER TECHNIQUES </vt:lpstr>
      <vt:lpstr>Slide 58</vt:lpstr>
      <vt:lpstr>Slide 59</vt:lpstr>
      <vt:lpstr>Slide 60</vt:lpstr>
      <vt:lpstr>Slide 61</vt:lpstr>
      <vt:lpstr>Slide 62</vt:lpstr>
      <vt:lpstr>Slide 63</vt:lpstr>
      <vt:lpstr>TIPS ON MIXING DRINKS</vt:lpstr>
      <vt:lpstr>Slide 65</vt:lpstr>
      <vt:lpstr>Slide 66</vt:lpstr>
      <vt:lpstr>Slide 67</vt:lpstr>
      <vt:lpstr>Slide 68</vt:lpstr>
      <vt:lpstr>TRADE SECRETS</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BARTENDING</dc:title>
  <dc:creator>E-Machines</dc:creator>
  <cp:lastModifiedBy>E-Machines</cp:lastModifiedBy>
  <cp:revision>16</cp:revision>
  <dcterms:created xsi:type="dcterms:W3CDTF">2012-02-24T14:25:34Z</dcterms:created>
  <dcterms:modified xsi:type="dcterms:W3CDTF">2012-02-27T17:03:18Z</dcterms:modified>
</cp:coreProperties>
</file>