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_rels/notesSlide2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6.xml.rels" ContentType="application/vnd.openxmlformats-package.relationships+xml"/>
  <Override PartName="/ppt/notesSlides/_rels/notesSlide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9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41.xml.rels" ContentType="application/vnd.openxmlformats-package.relationship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_rels/slide9.xml.rels" ContentType="application/vnd.openxmlformats-package.relationships+xml"/>
  <Override PartName="/ppt/slides/_rels/slide35.xml.rels" ContentType="application/vnd.openxmlformats-package.relationships+xml"/>
  <Override PartName="/ppt/slides/_rels/slide1.xml.rels" ContentType="application/vnd.openxmlformats-package.relationships+xml"/>
  <Override PartName="/ppt/slides/_rels/slide36.xml.rels" ContentType="application/vnd.openxmlformats-package.relationships+xml"/>
  <Override PartName="/ppt/slides/_rels/slide2.xml.rels" ContentType="application/vnd.openxmlformats-package.relationships+xml"/>
  <Override PartName="/ppt/slides/_rels/slide37.xml.rels" ContentType="application/vnd.openxmlformats-package.relationships+xml"/>
  <Override PartName="/ppt/slides/_rels/slide3.xml.rels" ContentType="application/vnd.openxmlformats-package.relationships+xml"/>
  <Override PartName="/ppt/slides/_rels/slide38.xml.rels" ContentType="application/vnd.openxmlformats-package.relationships+xml"/>
  <Override PartName="/ppt/slides/_rels/slide4.xml.rels" ContentType="application/vnd.openxmlformats-package.relationships+xml"/>
  <Override PartName="/ppt/slides/_rels/slide39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31.xml.rels" ContentType="application/vnd.openxmlformats-package.relationships+xml"/>
  <Override PartName="/ppt/slides/_rels/slide32.xml.rels" ContentType="application/vnd.openxmlformats-package.relationships+xml"/>
  <Override PartName="/ppt/slides/_rels/slide33.xml.rels" ContentType="application/vnd.openxmlformats-package.relationships+xml"/>
  <Override PartName="/ppt/slides/_rels/slide34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media/image2.wmf" ContentType="image/x-wmf"/>
  <Override PartName="/ppt/media/image1.jpeg" ContentType="image/jpeg"/>
  <Override PartName="/ppt/media/image27.jpeg" ContentType="image/jpeg"/>
  <Override PartName="/ppt/media/image3.wmf" ContentType="image/x-wmf"/>
  <Override PartName="/ppt/media/image4.wmf" ContentType="image/x-wmf"/>
  <Override PartName="/ppt/media/image5.wmf" ContentType="image/x-wmf"/>
  <Override PartName="/ppt/media/image6.wmf" ContentType="image/x-wmf"/>
  <Override PartName="/ppt/media/image7.wmf" ContentType="image/x-wmf"/>
  <Override PartName="/ppt/media/image33.jpeg" ContentType="image/jpeg"/>
  <Override PartName="/ppt/media/image8.wmf" ContentType="image/x-wmf"/>
  <Override PartName="/ppt/media/image9.wmf" ContentType="image/x-wmf"/>
  <Override PartName="/ppt/media/image39.jpeg" ContentType="image/jpeg"/>
  <Override PartName="/ppt/media/image10.wmf" ContentType="image/x-wmf"/>
  <Override PartName="/ppt/media/image11.wmf" ContentType="image/x-wmf"/>
  <Override PartName="/ppt/media/image28.jpeg" ContentType="image/jpeg"/>
  <Override PartName="/ppt/media/image12.wmf" ContentType="image/x-wmf"/>
  <Override PartName="/ppt/media/image13.wmf" ContentType="image/x-wmf"/>
  <Override PartName="/ppt/media/image14.wmf" ContentType="image/x-wmf"/>
  <Override PartName="/ppt/media/image15.wmf" ContentType="image/x-wmf"/>
  <Override PartName="/ppt/media/image16.wmf" ContentType="image/x-wmf"/>
  <Override PartName="/ppt/media/image34.jpeg" ContentType="image/jpeg"/>
  <Override PartName="/ppt/media/image17.wmf" ContentType="image/x-wmf"/>
  <Override PartName="/ppt/media/image18.wmf" ContentType="image/x-wmf"/>
  <Override PartName="/ppt/media/image23.jpeg" ContentType="image/jpeg"/>
  <Override PartName="/ppt/media/image19.wmf" ContentType="image/x-wmf"/>
  <Override PartName="/ppt/media/image20.wmf" ContentType="image/x-wmf"/>
  <Override PartName="/ppt/media/image21.wmf" ContentType="image/x-wmf"/>
  <Override PartName="/ppt/media/image29.jpeg" ContentType="image/jpeg"/>
  <Override PartName="/ppt/media/image22.wmf" ContentType="image/x-wmf"/>
  <Override PartName="/ppt/media/image24.wmf" ContentType="image/x-wmf"/>
  <Override PartName="/ppt/media/image25.jpeg" ContentType="image/jpeg"/>
  <Override PartName="/ppt/media/image26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4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das notas</a:t>
            </a:r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b="0"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&lt;cabeçalho&gt;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&lt;data/hora&gt;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&lt;rodapé&gt;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0094426-5710-4E19-B2D7-210E6C2E085A}" type="slidenum">
              <a:rPr b="0" lang="pt-PT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22650CC-E692-4355-ABB0-F28B0C75A238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8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9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58F13DB-7657-40B5-B7FE-4A1D0611BB46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2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3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C5810B8-8211-4D62-B6F9-FE305756AC22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6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27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21612A0-7C8A-4285-A14C-78478B43DD07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0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1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2D1A71B-F5AF-4359-9356-0484A7B91348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4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5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27D18C2-CC3B-4723-84F0-3929BC62AAC7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8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39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F8502F8-8F03-4521-8672-AF6DA86A49D1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2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3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7522A1C8-4016-4208-88F9-AEFC9EC065C3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6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47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1B1B40F-C40C-4608-B120-7F23894A03C0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0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1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51BF42D-F3DD-4ACE-A708-F14CBF795DA9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4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5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F65A34E-4522-48EB-A6DF-7C31FF3979AF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6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7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A7C2D02-B056-471B-8422-669D092E1D3F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8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59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79ECC87-C12C-409F-AD17-C3987D71A366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2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3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C5973E3-C963-4089-81CE-064EA09AE1F7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6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67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8633D81-7F32-481B-96B8-9A25636ED7B9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0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1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3D69A7A5-F792-486D-A927-64FACB71159F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4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5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FDA4293-D74A-4440-AFDE-D1805BD80BB5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8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79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4DBFB02-A9C5-4E96-A6F4-231601DFC34C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2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3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6B82A4F-6B2B-450F-8CE1-9A1681C39DD7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6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87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D4123E69-65D7-4F33-9AAF-E5E0F11128AE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0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1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2F4B2B4-B726-4AEA-BA93-43398B197070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4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5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5B9AA6EB-BC39-4DFB-A553-A6700D7BE6A0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0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1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8672F9BD-1D74-4312-A0A7-463157CC57EF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8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99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7DACCD6-14C4-4E8A-929F-88B8DF332C79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2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3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AE9EEF15-62EA-4DB0-A55C-AC0DEF9122B6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6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7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08B0EB4-7CBD-460F-947A-EED54589412F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0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1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64B0054-774B-4D55-ABA7-B032573BC111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4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5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195A1D8-C8E2-4122-B9FD-15A9FD0AAE23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8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9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832E8C9-25D5-4694-AAB0-12E1EDF75D8F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2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3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E6E27FDB-D974-47D6-B139-03F80AEFA2CD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6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7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17818C95-5BDE-4BB3-AADF-3512B0E644E9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4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5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66B06669-97F3-48B2-9AA6-D1CB219AEB85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0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1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B9D91D99-B550-483D-8458-4A83CA5A960D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4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5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CA5B66F3-F03D-4AAA-9C8C-874C026B87C0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8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99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9F16C4EC-318E-4F3A-9D80-DF1AD514AE74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2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3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F35DD276-4DC5-4A1D-9521-06E670E65374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6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07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2A2E2D81-A8D5-43B7-A326-AE1C7D64CD18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0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1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p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 algn="r">
              <a:lnSpc>
                <a:spcPct val="100000"/>
              </a:lnSpc>
            </a:pPr>
            <a:fld id="{44C21F14-33C0-4131-8642-681C98C98D38}" type="slidenum"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4" name="TextShape 3"/>
          <p:cNvSpPr txBox="1"/>
          <p:nvPr/>
        </p:nvSpPr>
        <p:spPr>
          <a:xfrm>
            <a:off x="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Formador: Miguel Teixeira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15" name="TextShape 4"/>
          <p:cNvSpPr txBox="1"/>
          <p:nvPr/>
        </p:nvSpPr>
        <p:spPr>
          <a:xfrm>
            <a:off x="0" y="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/>
          <a:p>
            <a:pPr>
              <a:lnSpc>
                <a:spcPct val="10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Escola de Tecnologia e Gestão de Barcelos</a:t>
            </a:r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87320" y="458964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3040" y="458964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7943040" y="537336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87320" y="537336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31960" y="537336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1960" y="1709640"/>
            <a:ext cx="10515240" cy="13222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87320" y="458964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3040" y="458964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7943040" y="537336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87320" y="537336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31960" y="5373360"/>
            <a:ext cx="338580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1960" y="1709640"/>
            <a:ext cx="10515240" cy="13222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PT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831960" y="537336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149976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0080" y="537336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lIns="0" rIns="0" tIns="0" bIns="0" anchor="ctr"/>
          <a:p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0080" y="4589640"/>
            <a:ext cx="513108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1960" y="5373360"/>
            <a:ext cx="10515240" cy="715320"/>
          </a:xfrm>
          <a:prstGeom prst="rect">
            <a:avLst/>
          </a:prstGeom>
        </p:spPr>
        <p:txBody>
          <a:bodyPr lIns="0" rIns="0" tIns="0" bIns="0"/>
          <a:p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p>
            <a:pPr algn="ctr">
              <a:lnSpc>
                <a:spcPct val="100000"/>
              </a:lnSpc>
            </a:pPr>
            <a:r>
              <a:rPr b="0" lang="pt-PT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Clique para editar o estilo</a:t>
            </a:r>
            <a:endParaRPr b="0" lang="pt-PT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7AE876B5-6B27-499F-AB09-99F67CFF4250}" type="datetime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12-03-2017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pt-PT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E3687EEA-1760-40E3-A29F-B1891AA39062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 formato de texto dos tópicos</a:t>
            </a:r>
            <a:endParaRPr b="0" lang="pt-PT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Segundo nível de tópicos</a:t>
            </a:r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Terceiro nível de tópicos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nível de tópicos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nível de tópicos</a:t>
            </a:r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Sexto nível de tópicos</a:t>
            </a:r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Sétimo nível de tópicos</a:t>
            </a:r>
            <a:endParaRPr b="0" lang="pt-PT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</p:spPr>
        <p:txBody>
          <a:bodyPr anchor="b"/>
          <a:p>
            <a:pPr>
              <a:lnSpc>
                <a:spcPct val="100000"/>
              </a:lnSpc>
            </a:pPr>
            <a:r>
              <a:rPr b="0" lang="pt-PT" sz="6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Clique para editar o estilo</a:t>
            </a:r>
            <a:endParaRPr b="0" lang="pt-PT" sz="6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</p:spPr>
        <p:txBody>
          <a:bodyPr/>
          <a:p>
            <a:pPr>
              <a:lnSpc>
                <a:spcPct val="100000"/>
              </a:lnSpc>
            </a:pPr>
            <a:r>
              <a:rPr b="0" lang="pt-PT" sz="24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 para editar os estilos</a:t>
            </a:r>
            <a:endParaRPr b="0" lang="pt-PT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B55DF5E2-962A-4199-9372-D03175DE7313}" type="datetime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12-03-2017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pt-PT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592545AE-225A-48C6-849B-56060E2D860A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6.wmf"/><Relationship Id="rId2" Type="http://schemas.openxmlformats.org/officeDocument/2006/relationships/image" Target="../media/image7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8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wmf"/><Relationship Id="rId2" Type="http://schemas.openxmlformats.org/officeDocument/2006/relationships/image" Target="../media/image11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4.wmf"/><Relationship Id="rId2" Type="http://schemas.openxmlformats.org/officeDocument/2006/relationships/image" Target="../media/image15.wmf"/><Relationship Id="rId3" Type="http://schemas.openxmlformats.org/officeDocument/2006/relationships/image" Target="../media/image16.wmf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7.wmf"/><Relationship Id="rId2" Type="http://schemas.openxmlformats.org/officeDocument/2006/relationships/image" Target="../media/image18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0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2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4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jpeg"/><Relationship Id="rId3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wmf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3104280" y="1780560"/>
            <a:ext cx="705672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PT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Produção, cultivo e preparação de: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pt-PT" sz="3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Chá, café e 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CustomShape 2"/>
          <p:cNvSpPr/>
          <p:nvPr/>
        </p:nvSpPr>
        <p:spPr>
          <a:xfrm>
            <a:off x="3945960" y="433080"/>
            <a:ext cx="5373360" cy="82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t-PT" sz="4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Serviço de Cafeteria: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DF0A645-5C8C-4FD8-B375-2EB9061C27DE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5399640" y="14868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352080" y="980640"/>
            <a:ext cx="2651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Reprodução das plantas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CustomShape 4"/>
          <p:cNvSpPr/>
          <p:nvPr/>
        </p:nvSpPr>
        <p:spPr>
          <a:xfrm>
            <a:off x="335520" y="2575440"/>
            <a:ext cx="6822360" cy="1766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Por estaca ou por semente (mais utilizada).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As novas plantas, depois da delicada fase de desenvolvimento nos viveiros, são então enviadas diretamente para as plantações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9" name="Imagem 5" descr=""/>
          <p:cNvPicPr/>
          <p:nvPr/>
        </p:nvPicPr>
        <p:blipFill>
          <a:blip r:embed="rId1"/>
          <a:stretch/>
        </p:blipFill>
        <p:spPr>
          <a:xfrm>
            <a:off x="7698600" y="3445560"/>
            <a:ext cx="3213360" cy="2445120"/>
          </a:xfrm>
          <a:prstGeom prst="rect">
            <a:avLst/>
          </a:prstGeom>
          <a:ln>
            <a:noFill/>
          </a:ln>
        </p:spPr>
      </p:pic>
      <p:pic>
        <p:nvPicPr>
          <p:cNvPr id="130" name="Imagem 8" descr=""/>
          <p:cNvPicPr/>
          <p:nvPr/>
        </p:nvPicPr>
        <p:blipFill>
          <a:blip r:embed="rId2"/>
          <a:stretch/>
        </p:blipFill>
        <p:spPr>
          <a:xfrm>
            <a:off x="7702560" y="980640"/>
            <a:ext cx="3209040" cy="23403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5" dur="indefinite" restart="never" nodeType="tmRoot">
          <p:childTnLst>
            <p:seq>
              <p:cTn id="96" dur="indefinite" nodeType="mainSeq"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1" dur="500" fill="hold"/>
                                        <p:tgtEl>
                                          <p:spTgt spid="128">
                                            <p:txEl>
                                              <p:pRg st="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2" dur="500" fill="hold"/>
                                        <p:tgtEl>
                                          <p:spTgt spid="128">
                                            <p:txEl>
                                              <p:pRg st="0" end="4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44" end="1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7" dur="500" fill="hold"/>
                                        <p:tgtEl>
                                          <p:spTgt spid="128">
                                            <p:txEl>
                                              <p:pRg st="44" end="16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8" dur="500" fill="hold"/>
                                        <p:tgtEl>
                                          <p:spTgt spid="128">
                                            <p:txEl>
                                              <p:pRg st="44" end="16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E36BC73-F10C-44CF-9E38-28F70948A85B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2" name="CustomShape 2"/>
          <p:cNvSpPr/>
          <p:nvPr/>
        </p:nvSpPr>
        <p:spPr>
          <a:xfrm>
            <a:off x="5852880" y="28440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3"/>
          <p:cNvSpPr/>
          <p:nvPr/>
        </p:nvSpPr>
        <p:spPr>
          <a:xfrm>
            <a:off x="696960" y="1743120"/>
            <a:ext cx="4099680" cy="313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Dois anos depois, a planta começa a produzir algumas cerejas, no terceiro ano a colheita é “séria” e torna-se “verdadeira” no quarto ano. O quinto ano coincide com “o pico de produção”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CustomShape 4"/>
          <p:cNvSpPr/>
          <p:nvPr/>
        </p:nvSpPr>
        <p:spPr>
          <a:xfrm>
            <a:off x="336240" y="1203840"/>
            <a:ext cx="20160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95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Produção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5" name="Imagem 3" descr=""/>
          <p:cNvPicPr/>
          <p:nvPr/>
        </p:nvPicPr>
        <p:blipFill>
          <a:blip r:embed="rId1"/>
          <a:stretch/>
        </p:blipFill>
        <p:spPr>
          <a:xfrm>
            <a:off x="4908600" y="1896840"/>
            <a:ext cx="6954480" cy="3341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21" dur="indefinite" restart="never" nodeType="tmRoot">
          <p:childTnLst>
            <p:seq>
              <p:cTn id="122" dur="indefinite" nodeType="mainSeq">
                <p:childTnLst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137FF3E-7908-4011-8EDA-DB224105A07A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5508720" y="21996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CustomShape 3"/>
          <p:cNvSpPr/>
          <p:nvPr/>
        </p:nvSpPr>
        <p:spPr>
          <a:xfrm>
            <a:off x="983880" y="1625760"/>
            <a:ext cx="6556680" cy="3107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colheita picking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 sistema “picking” prevê a colheita manual das cerejas no grau certo de maturação.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É um sistema que exige muita mão-de-obra e, consequentemente, elevados investimentos.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Obtém-se um produto de alta qualidade graças à homogeneidade de maturação das cerejas colhidas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39" name="Imagem 3" descr=""/>
          <p:cNvPicPr/>
          <p:nvPr/>
        </p:nvPicPr>
        <p:blipFill>
          <a:blip r:embed="rId1"/>
          <a:stretch/>
        </p:blipFill>
        <p:spPr>
          <a:xfrm>
            <a:off x="8061480" y="1819440"/>
            <a:ext cx="3440520" cy="338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35" dur="indefinite" restart="never" nodeType="tmRoot">
          <p:childTnLst>
            <p:seq>
              <p:cTn id="136" dur="indefinite" nodeType="mainSeq">
                <p:childTnLst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1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1" dur="500" fill="hold"/>
                                        <p:tgtEl>
                                          <p:spTgt spid="138">
                                            <p:txEl>
                                              <p:pRg st="21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2" dur="500" fill="hold"/>
                                        <p:tgtEl>
                                          <p:spTgt spid="138">
                                            <p:txEl>
                                              <p:pRg st="21" end="10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06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7" dur="500" fill="hold"/>
                                        <p:tgtEl>
                                          <p:spTgt spid="138">
                                            <p:txEl>
                                              <p:pRg st="106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138">
                                            <p:txEl>
                                              <p:pRg st="106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93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3" dur="500" fill="hold"/>
                                        <p:tgtEl>
                                          <p:spTgt spid="138">
                                            <p:txEl>
                                              <p:pRg st="193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4" dur="500" fill="hold"/>
                                        <p:tgtEl>
                                          <p:spTgt spid="138">
                                            <p:txEl>
                                              <p:pRg st="193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684862B-B44E-4D9F-8BBF-D61A44028D47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5304240" y="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CustomShape 3"/>
          <p:cNvSpPr/>
          <p:nvPr/>
        </p:nvSpPr>
        <p:spPr>
          <a:xfrm>
            <a:off x="92160" y="1601640"/>
            <a:ext cx="20952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colheita stripping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43" name="Imagem 12304" descr=""/>
          <p:cNvPicPr/>
          <p:nvPr/>
        </p:nvPicPr>
        <p:blipFill>
          <a:blip r:embed="rId1"/>
          <a:stretch/>
        </p:blipFill>
        <p:spPr>
          <a:xfrm>
            <a:off x="9176760" y="3070080"/>
            <a:ext cx="2664000" cy="2563560"/>
          </a:xfrm>
          <a:prstGeom prst="rect">
            <a:avLst/>
          </a:prstGeom>
          <a:ln>
            <a:noFill/>
          </a:ln>
        </p:spPr>
      </p:pic>
      <p:pic>
        <p:nvPicPr>
          <p:cNvPr id="144" name="Imagem 12305" descr=""/>
          <p:cNvPicPr/>
          <p:nvPr/>
        </p:nvPicPr>
        <p:blipFill>
          <a:blip r:embed="rId2"/>
          <a:stretch/>
        </p:blipFill>
        <p:spPr>
          <a:xfrm>
            <a:off x="9117000" y="1115280"/>
            <a:ext cx="2782800" cy="1855080"/>
          </a:xfrm>
          <a:prstGeom prst="rect">
            <a:avLst/>
          </a:prstGeom>
          <a:ln>
            <a:noFill/>
          </a:ln>
        </p:spPr>
      </p:pic>
      <p:sp>
        <p:nvSpPr>
          <p:cNvPr id="145" name="CustomShape 4"/>
          <p:cNvSpPr/>
          <p:nvPr/>
        </p:nvSpPr>
        <p:spPr>
          <a:xfrm>
            <a:off x="800280" y="2581560"/>
            <a:ext cx="7588080" cy="77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 sistema “stripping” prevê a colheita manual das cerejas existentes na planta, independentemente do seu grau de maturação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6" name="CustomShape 5"/>
          <p:cNvSpPr/>
          <p:nvPr/>
        </p:nvSpPr>
        <p:spPr>
          <a:xfrm>
            <a:off x="542520" y="3867840"/>
            <a:ext cx="7912800" cy="118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marL="285840" indent="-28548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 um sistema muito comum na medida em que é relativamente económico. A qualidade da colheita é inferior pela presença de grãos não convenientemente maturados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5" dur="indefinite" restart="never" nodeType="tmRoot">
          <p:childTnLst>
            <p:seq>
              <p:cTn id="156" dur="indefinite" nodeType="mainSeq">
                <p:childTnLst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A0129AD-F621-4167-BFBC-80240D9E53BF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48" name="CustomShape 2"/>
          <p:cNvSpPr/>
          <p:nvPr/>
        </p:nvSpPr>
        <p:spPr>
          <a:xfrm>
            <a:off x="5433480" y="1015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1357200" y="1725120"/>
            <a:ext cx="5112360" cy="2909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colheita mecânica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Uma “stripping” mecanizada de ciclo contínuo pode ser utilizada nas plantações em que a maturação das drupas é homogénea. Estão previstas, inclusivamente, várias passagens na mesma planta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0" name="Imagem 8" descr=""/>
          <p:cNvPicPr/>
          <p:nvPr/>
        </p:nvPicPr>
        <p:blipFill>
          <a:blip r:embed="rId1"/>
          <a:stretch/>
        </p:blipFill>
        <p:spPr>
          <a:xfrm>
            <a:off x="9363960" y="3495960"/>
            <a:ext cx="1944000" cy="2613600"/>
          </a:xfrm>
          <a:prstGeom prst="rect">
            <a:avLst/>
          </a:prstGeom>
          <a:ln>
            <a:noFill/>
          </a:ln>
        </p:spPr>
      </p:pic>
      <p:pic>
        <p:nvPicPr>
          <p:cNvPr id="151" name="Imagem 9" descr=""/>
          <p:cNvPicPr/>
          <p:nvPr/>
        </p:nvPicPr>
        <p:blipFill>
          <a:blip r:embed="rId2"/>
          <a:stretch/>
        </p:blipFill>
        <p:spPr>
          <a:xfrm>
            <a:off x="9363960" y="809640"/>
            <a:ext cx="1935720" cy="2686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9" dur="indefinite" restart="never" nodeType="tmRoot">
          <p:childTnLst>
            <p:seq>
              <p:cTn id="170" dur="indefinite" nodeType="mainSeq">
                <p:childTnLst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>
                                            <p:txEl>
                                              <p:pRg st="21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5" dur="500" fill="hold"/>
                                        <p:tgtEl>
                                          <p:spTgt spid="149">
                                            <p:txEl>
                                              <p:pRg st="21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 fill="hold"/>
                                        <p:tgtEl>
                                          <p:spTgt spid="149">
                                            <p:txEl>
                                              <p:pRg st="21" end="20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5D10388-93AB-46F5-B063-8795490FC817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3" name="CustomShape 2"/>
          <p:cNvSpPr/>
          <p:nvPr/>
        </p:nvSpPr>
        <p:spPr>
          <a:xfrm>
            <a:off x="5411880" y="25236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CustomShape 3"/>
          <p:cNvSpPr/>
          <p:nvPr/>
        </p:nvSpPr>
        <p:spPr>
          <a:xfrm>
            <a:off x="207360" y="1196640"/>
            <a:ext cx="27856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15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Tratamento do café verde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CustomShape 4"/>
          <p:cNvSpPr/>
          <p:nvPr/>
        </p:nvSpPr>
        <p:spPr>
          <a:xfrm>
            <a:off x="4987440" y="2614680"/>
            <a:ext cx="3147480" cy="167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Natural ( a seco)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Lavado (a húmido)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Descasque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Desmucilagem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7" dur="indefinite" restart="never" nodeType="tmRoot">
          <p:childTnLst>
            <p:seq>
              <p:cTn id="178" dur="indefinite" nodeType="mainSeq">
                <p:childTnLst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3" dur="500" fill="hold"/>
                                        <p:tgtEl>
                                          <p:spTgt spid="155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4" dur="500" fill="hold"/>
                                        <p:tgtEl>
                                          <p:spTgt spid="155">
                                            <p:txEl>
                                              <p:pRg st="0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18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9" dur="500" fill="hold"/>
                                        <p:tgtEl>
                                          <p:spTgt spid="155">
                                            <p:txEl>
                                              <p:pRg st="18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0" dur="500" fill="hold"/>
                                        <p:tgtEl>
                                          <p:spTgt spid="155">
                                            <p:txEl>
                                              <p:pRg st="18" end="3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3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5" dur="500" fill="hold"/>
                                        <p:tgtEl>
                                          <p:spTgt spid="155">
                                            <p:txEl>
                                              <p:pRg st="3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6" dur="500" fill="hold"/>
                                        <p:tgtEl>
                                          <p:spTgt spid="155">
                                            <p:txEl>
                                              <p:pRg st="3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>
                                            <p:txEl>
                                              <p:pRg st="46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1" dur="500" fill="hold"/>
                                        <p:tgtEl>
                                          <p:spTgt spid="155">
                                            <p:txEl>
                                              <p:pRg st="46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2" dur="500" fill="hold"/>
                                        <p:tgtEl>
                                          <p:spTgt spid="155">
                                            <p:txEl>
                                              <p:pRg st="46" end="5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638D1CC-B139-4152-87CD-AC25E1BC969A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820400" y="24444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8" name="Imagem 12308" descr=""/>
          <p:cNvPicPr/>
          <p:nvPr/>
        </p:nvPicPr>
        <p:blipFill>
          <a:blip r:embed="rId1"/>
          <a:stretch/>
        </p:blipFill>
        <p:spPr>
          <a:xfrm>
            <a:off x="8750880" y="2890800"/>
            <a:ext cx="2584440" cy="1937160"/>
          </a:xfrm>
          <a:prstGeom prst="rect">
            <a:avLst/>
          </a:prstGeom>
          <a:ln>
            <a:noFill/>
          </a:ln>
        </p:spPr>
      </p:pic>
      <p:pic>
        <p:nvPicPr>
          <p:cNvPr id="159" name="Imagem 12309" descr=""/>
          <p:cNvPicPr/>
          <p:nvPr/>
        </p:nvPicPr>
        <p:blipFill>
          <a:blip r:embed="rId2"/>
          <a:stretch/>
        </p:blipFill>
        <p:spPr>
          <a:xfrm>
            <a:off x="8750880" y="952560"/>
            <a:ext cx="2584440" cy="1938240"/>
          </a:xfrm>
          <a:prstGeom prst="rect">
            <a:avLst/>
          </a:prstGeom>
          <a:ln>
            <a:noFill/>
          </a:ln>
        </p:spPr>
      </p:pic>
      <p:pic>
        <p:nvPicPr>
          <p:cNvPr id="160" name="Imagem 12310" descr=""/>
          <p:cNvPicPr/>
          <p:nvPr/>
        </p:nvPicPr>
        <p:blipFill>
          <a:blip r:embed="rId3"/>
          <a:stretch/>
        </p:blipFill>
        <p:spPr>
          <a:xfrm>
            <a:off x="8750160" y="4807800"/>
            <a:ext cx="2585160" cy="1958760"/>
          </a:xfrm>
          <a:prstGeom prst="rect">
            <a:avLst/>
          </a:prstGeom>
          <a:ln>
            <a:noFill/>
          </a:ln>
        </p:spPr>
      </p:pic>
      <p:sp>
        <p:nvSpPr>
          <p:cNvPr id="161" name="CustomShape 3"/>
          <p:cNvSpPr/>
          <p:nvPr/>
        </p:nvSpPr>
        <p:spPr>
          <a:xfrm>
            <a:off x="60840" y="979920"/>
            <a:ext cx="285372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Tratamento a seco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2" name="CustomShape 4"/>
          <p:cNvSpPr/>
          <p:nvPr/>
        </p:nvSpPr>
        <p:spPr>
          <a:xfrm>
            <a:off x="124200" y="1899720"/>
            <a:ext cx="7491960" cy="1600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marL="285840" indent="-28548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As cerejas colhidas são separadas de eventuais corpos estranhos mediante peneiras ou jatos de ar e são espalhadas em superfícies (terreiros) numa camada não superior a 2/3 cm para favorecer a completa secagem da cereja (50 kg em 4/5 m2)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CustomShape 5"/>
          <p:cNvSpPr/>
          <p:nvPr/>
        </p:nvSpPr>
        <p:spPr>
          <a:xfrm>
            <a:off x="124200" y="3938040"/>
            <a:ext cx="7491960" cy="201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marL="285840" indent="-28548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Quando as condições climáticas o permitem, os produtores deixam as cerejas a secar diretamente na planta antes de completar o tratamento nos terreiros. A cereja do café define-se neste caso como “boia” e tem melhores características organoléticas no que diz respeito ao corpo e ao aroma.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03" dur="indefinite" restart="never" nodeType="tmRoot">
          <p:childTnLst>
            <p:seq>
              <p:cTn id="204" dur="indefinite" nodeType="mainSeq">
                <p:childTnLst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>
                                            <p:txEl>
                                              <p:pRg st="0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5" dur="500" fill="hold"/>
                                        <p:tgtEl>
                                          <p:spTgt spid="163">
                                            <p:txEl>
                                              <p:pRg st="0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6" dur="500" fill="hold"/>
                                        <p:tgtEl>
                                          <p:spTgt spid="163">
                                            <p:txEl>
                                              <p:pRg st="0" end="28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E926E8F-320D-468F-B0E5-0B8C56FB8537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5" name="CustomShape 2"/>
          <p:cNvSpPr/>
          <p:nvPr/>
        </p:nvSpPr>
        <p:spPr>
          <a:xfrm>
            <a:off x="5358240" y="133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6" name="Imagem 12311" descr=""/>
          <p:cNvPicPr/>
          <p:nvPr/>
        </p:nvPicPr>
        <p:blipFill>
          <a:blip r:embed="rId1"/>
          <a:stretch/>
        </p:blipFill>
        <p:spPr>
          <a:xfrm>
            <a:off x="8790120" y="809640"/>
            <a:ext cx="2160000" cy="2880000"/>
          </a:xfrm>
          <a:prstGeom prst="rect">
            <a:avLst/>
          </a:prstGeom>
          <a:ln>
            <a:noFill/>
          </a:ln>
        </p:spPr>
      </p:pic>
      <p:pic>
        <p:nvPicPr>
          <p:cNvPr id="167" name="Imagem 12312" descr=""/>
          <p:cNvPicPr/>
          <p:nvPr/>
        </p:nvPicPr>
        <p:blipFill>
          <a:blip r:embed="rId2"/>
          <a:stretch/>
        </p:blipFill>
        <p:spPr>
          <a:xfrm>
            <a:off x="8831520" y="3689640"/>
            <a:ext cx="2088000" cy="2783880"/>
          </a:xfrm>
          <a:prstGeom prst="rect">
            <a:avLst/>
          </a:prstGeom>
          <a:ln>
            <a:noFill/>
          </a:ln>
        </p:spPr>
      </p:pic>
      <p:sp>
        <p:nvSpPr>
          <p:cNvPr id="168" name="CustomShape 3"/>
          <p:cNvSpPr/>
          <p:nvPr/>
        </p:nvSpPr>
        <p:spPr>
          <a:xfrm>
            <a:off x="119160" y="943200"/>
            <a:ext cx="295200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Tratamento natural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CustomShape 4"/>
          <p:cNvSpPr/>
          <p:nvPr/>
        </p:nvSpPr>
        <p:spPr>
          <a:xfrm>
            <a:off x="174960" y="4273200"/>
            <a:ext cx="7764120" cy="118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Uma vez processadas, as cerejas do café devem ser continuamente removidas, manualmente ou através de processos mecânicos, até 22 vezes por dia.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0" name="CustomShape 5"/>
          <p:cNvSpPr/>
          <p:nvPr/>
        </p:nvSpPr>
        <p:spPr>
          <a:xfrm>
            <a:off x="305640" y="1604880"/>
            <a:ext cx="7557840" cy="201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Para completar e acelerar estas operações, procede-se à secagem final em estufa a um máximo de 45°C. A humidade final do café é de cerca de 11-12%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Através de uma máquina despolpadora, quando as cerejas estão completamente secas, os grãos libertam-se da casca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7" dur="indefinite" restart="never" nodeType="tmRoot">
          <p:childTnLst>
            <p:seq>
              <p:cTn id="218" dur="indefinite" nodeType="mainSeq">
                <p:childTnLst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3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4" dur="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9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0" dur="5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4BA9501-E659-4896-931E-0C62E85F62A8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2" name="CustomShape 2"/>
          <p:cNvSpPr/>
          <p:nvPr/>
        </p:nvSpPr>
        <p:spPr>
          <a:xfrm>
            <a:off x="5680800" y="1231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3" name="CustomShape 3"/>
          <p:cNvSpPr/>
          <p:nvPr/>
        </p:nvSpPr>
        <p:spPr>
          <a:xfrm>
            <a:off x="102600" y="1471680"/>
            <a:ext cx="437652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Tratamento lavado ou húmido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4" name="Imagem 12313" descr=""/>
          <p:cNvPicPr/>
          <p:nvPr/>
        </p:nvPicPr>
        <p:blipFill>
          <a:blip r:embed="rId1"/>
          <a:stretch/>
        </p:blipFill>
        <p:spPr>
          <a:xfrm>
            <a:off x="7741440" y="2742840"/>
            <a:ext cx="3342240" cy="2237760"/>
          </a:xfrm>
          <a:prstGeom prst="rect">
            <a:avLst/>
          </a:prstGeom>
          <a:ln>
            <a:noFill/>
          </a:ln>
        </p:spPr>
      </p:pic>
      <p:sp>
        <p:nvSpPr>
          <p:cNvPr id="175" name="CustomShape 4"/>
          <p:cNvSpPr/>
          <p:nvPr/>
        </p:nvSpPr>
        <p:spPr>
          <a:xfrm>
            <a:off x="128520" y="2467080"/>
            <a:ext cx="7207920" cy="2788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marL="171360" indent="-17100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 </a:t>
            </a: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As cerejas imaturas (verdes e pesadas) e os outros corpos estranhos são eliminados mediante passagem por água e, uma vez selecionadas por densidade, apenas continuam as drupas corretas (floating).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71360" indent="-17100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 </a:t>
            </a: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É separada a casca e parte da polpa do grão com a máquina de extração de polpa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31" dur="indefinite" restart="never" nodeType="tmRoot">
          <p:childTnLst>
            <p:seq>
              <p:cTn id="232" dur="indefinite" nodeType="mainSeq">
                <p:childTnLst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7" dur="500" fill="hold"/>
                                        <p:tgtEl>
                                          <p:spTgt spid="175">
                                            <p:txEl>
                                              <p:pRg st="0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8" dur="500" fill="hold"/>
                                        <p:tgtEl>
                                          <p:spTgt spid="175">
                                            <p:txEl>
                                              <p:pRg st="0" end="19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99" end="2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3" dur="500" fill="hold"/>
                                        <p:tgtEl>
                                          <p:spTgt spid="175">
                                            <p:txEl>
                                              <p:pRg st="199" end="27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4" dur="500" fill="hold"/>
                                        <p:tgtEl>
                                          <p:spTgt spid="175">
                                            <p:txEl>
                                              <p:pRg st="199" end="27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9F146171-2226-4DFC-9088-264F78AB0859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77" name="CustomShape 2"/>
          <p:cNvSpPr/>
          <p:nvPr/>
        </p:nvSpPr>
        <p:spPr>
          <a:xfrm>
            <a:off x="5508720" y="1447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3"/>
          <p:cNvSpPr/>
          <p:nvPr/>
        </p:nvSpPr>
        <p:spPr>
          <a:xfrm>
            <a:off x="165240" y="2885760"/>
            <a:ext cx="7343280" cy="201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marL="285840" indent="-28548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Os grãos ainda cobertos de mucilagem são colocados em cubas de fermentação (o processo dura entre 16/72 horas). A camada de mucilagem é composta por pectina e açúcares. Se se acrescentarem enzimas de pectina, estas aceleram a fermentação em algumas horas.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79" name="Imagem 12315" descr=""/>
          <p:cNvPicPr/>
          <p:nvPr/>
        </p:nvPicPr>
        <p:blipFill>
          <a:blip r:embed="rId1"/>
          <a:stretch/>
        </p:blipFill>
        <p:spPr>
          <a:xfrm>
            <a:off x="8092800" y="2569680"/>
            <a:ext cx="3426840" cy="2193480"/>
          </a:xfrm>
          <a:prstGeom prst="rect">
            <a:avLst/>
          </a:prstGeom>
          <a:ln>
            <a:noFill/>
          </a:ln>
        </p:spPr>
      </p:pic>
      <p:sp>
        <p:nvSpPr>
          <p:cNvPr id="180" name="CustomShape 4"/>
          <p:cNvSpPr/>
          <p:nvPr/>
        </p:nvSpPr>
        <p:spPr>
          <a:xfrm>
            <a:off x="1440" y="1107720"/>
            <a:ext cx="437652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Tratamento lavado ou húmido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45" dur="indefinite" restart="never" nodeType="tmRoot">
          <p:childTnLst>
            <p:seq>
              <p:cTn id="246" dur="indefinite" nodeType="mainSeq">
                <p:childTnLst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>
                                            <p:txEl>
                                              <p:pRg st="0" end="2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1" dur="500" fill="hold"/>
                                        <p:tgtEl>
                                          <p:spTgt spid="178">
                                            <p:txEl>
                                              <p:pRg st="0" end="25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2" dur="500" fill="hold"/>
                                        <p:tgtEl>
                                          <p:spTgt spid="178">
                                            <p:txEl>
                                              <p:pRg st="0" end="25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C771771C-C365-4AEC-89DE-56CBF179CA00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90" name="Imagem 2073" descr=""/>
          <p:cNvPicPr/>
          <p:nvPr/>
        </p:nvPicPr>
        <p:blipFill>
          <a:blip r:embed="rId1"/>
          <a:stretch/>
        </p:blipFill>
        <p:spPr>
          <a:xfrm>
            <a:off x="8233560" y="1752480"/>
            <a:ext cx="3168000" cy="2376000"/>
          </a:xfrm>
          <a:prstGeom prst="rect">
            <a:avLst/>
          </a:prstGeom>
          <a:ln>
            <a:noFill/>
          </a:ln>
        </p:spPr>
      </p:pic>
      <p:sp>
        <p:nvSpPr>
          <p:cNvPr id="91" name="CustomShape 2"/>
          <p:cNvSpPr/>
          <p:nvPr/>
        </p:nvSpPr>
        <p:spPr>
          <a:xfrm>
            <a:off x="604440" y="2089440"/>
            <a:ext cx="6844320" cy="207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 </a:t>
            </a: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café 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é uma bebida produzida a partir dos grãos torrados do fruto do cafezeiro. É servido tradicionalmente quente, mas também pode ser consumido gelado. O café é um estimulante, por possuir cafeína.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3"/>
          <p:cNvSpPr/>
          <p:nvPr/>
        </p:nvSpPr>
        <p:spPr>
          <a:xfrm>
            <a:off x="4476960" y="2383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D3C8E6C4-FB59-4C38-B140-F72B278F5A55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2" name="CustomShape 2"/>
          <p:cNvSpPr/>
          <p:nvPr/>
        </p:nvSpPr>
        <p:spPr>
          <a:xfrm>
            <a:off x="5713200" y="1015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3" name="CustomShape 3"/>
          <p:cNvSpPr/>
          <p:nvPr/>
        </p:nvSpPr>
        <p:spPr>
          <a:xfrm>
            <a:off x="513000" y="3000240"/>
            <a:ext cx="11123640" cy="201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marL="285840" indent="-28548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 produto é depois lavado em tanques apropriados (10/12 litros de água por kg de café tratado). Os tanques devem ser cuidadosamente lavados e desinfetados com vista a impedir processos químicos que poderiam danificar a qualidade do produto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 café colhido deste modo é seco ao sol (entre 1 a 10 dias) em terreiros ou em tabuleiros suspensos, para depois se completar o processo em fornos a baixas temperaturas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4" name="CustomShape 4"/>
          <p:cNvSpPr/>
          <p:nvPr/>
        </p:nvSpPr>
        <p:spPr>
          <a:xfrm>
            <a:off x="1440" y="1107720"/>
            <a:ext cx="508608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Tratamento lavado ou húmido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3" dur="indefinite" restart="never" nodeType="tmRoot">
          <p:childTnLst>
            <p:seq>
              <p:cTn id="254" dur="indefinite" nodeType="mainSeq">
                <p:childTnLst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0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9" dur="500" fill="hold"/>
                                        <p:tgtEl>
                                          <p:spTgt spid="183">
                                            <p:txEl>
                                              <p:pRg st="0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0" dur="500" fill="hold"/>
                                        <p:tgtEl>
                                          <p:spTgt spid="183">
                                            <p:txEl>
                                              <p:pRg st="0" end="24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40" end="40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65" dur="500" fill="hold"/>
                                        <p:tgtEl>
                                          <p:spTgt spid="183">
                                            <p:txEl>
                                              <p:pRg st="240" end="40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6" dur="500" fill="hold"/>
                                        <p:tgtEl>
                                          <p:spTgt spid="183">
                                            <p:txEl>
                                              <p:pRg st="240" end="40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2F55881-ACDC-4401-B3A1-CA4D659AA582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86" name="CustomShape 2"/>
          <p:cNvSpPr/>
          <p:nvPr/>
        </p:nvSpPr>
        <p:spPr>
          <a:xfrm>
            <a:off x="6035760" y="12888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7" name="CustomShape 3"/>
          <p:cNvSpPr/>
          <p:nvPr/>
        </p:nvSpPr>
        <p:spPr>
          <a:xfrm>
            <a:off x="131040" y="836640"/>
            <a:ext cx="2028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Processo de Torra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8" name="CustomShape 4"/>
          <p:cNvSpPr/>
          <p:nvPr/>
        </p:nvSpPr>
        <p:spPr>
          <a:xfrm>
            <a:off x="1922760" y="2131200"/>
            <a:ext cx="8047440" cy="251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285840" indent="-28548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boa torra é aquela que realça as melhores características de sabor e aroma de cada tipo de grão. É um processo de tempo/temperatura, onde ocorrem mudanças nos grãos crus.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Os graus de torra são refletidos por sua cor externa, sabor e aroma. A torra pode ser clara, média e escura.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67" dur="indefinite" restart="never" nodeType="tmRoot">
          <p:childTnLst>
            <p:seq>
              <p:cTn id="268" dur="indefinite" nodeType="mainSeq">
                <p:childTnLst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17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3" dur="500" fill="hold"/>
                                        <p:tgtEl>
                                          <p:spTgt spid="188">
                                            <p:txEl>
                                              <p:pRg st="0" end="17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4" dur="500" fill="hold"/>
                                        <p:tgtEl>
                                          <p:spTgt spid="188">
                                            <p:txEl>
                                              <p:pRg st="0" end="17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174" end="2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9" dur="500" fill="hold"/>
                                        <p:tgtEl>
                                          <p:spTgt spid="188">
                                            <p:txEl>
                                              <p:pRg st="174" end="2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0" dur="500" fill="hold"/>
                                        <p:tgtEl>
                                          <p:spTgt spid="188">
                                            <p:txEl>
                                              <p:pRg st="174" end="2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C8EEC2F-AFB5-48E0-9BFC-3DDD7E536832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0" name="CustomShape 2"/>
          <p:cNvSpPr/>
          <p:nvPr/>
        </p:nvSpPr>
        <p:spPr>
          <a:xfrm>
            <a:off x="5541120" y="20916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3"/>
          <p:cNvSpPr/>
          <p:nvPr/>
        </p:nvSpPr>
        <p:spPr>
          <a:xfrm>
            <a:off x="131760" y="836640"/>
            <a:ext cx="21682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Processo de Torra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4"/>
          <p:cNvSpPr/>
          <p:nvPr/>
        </p:nvSpPr>
        <p:spPr>
          <a:xfrm>
            <a:off x="506520" y="1913400"/>
            <a:ext cx="7582680" cy="261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Clara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torra clara preserva mais os óleos aromáticos (grãos permanecem secos), mas acentua a acidez da bebida.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Características: Acentua acidez, suavidade do aroma e sabor. Ameniza o amargor.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Utilização: Ideal para máquinas de café expresso.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3" name="Imagem 8" descr=""/>
          <p:cNvPicPr/>
          <p:nvPr/>
        </p:nvPicPr>
        <p:blipFill>
          <a:blip r:embed="rId1"/>
          <a:srcRect l="0" t="0" r="71777" b="0"/>
          <a:stretch/>
        </p:blipFill>
        <p:spPr>
          <a:xfrm>
            <a:off x="8533800" y="1206000"/>
            <a:ext cx="3257640" cy="4814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81" dur="indefinite" restart="never" nodeType="tmRoot">
          <p:childTnLst>
            <p:seq>
              <p:cTn id="282" dur="indefinite" nodeType="mainSeq">
                <p:childTnLst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87" dur="500" fill="hold"/>
                                        <p:tgtEl>
                                          <p:spTgt spid="192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8" dur="500" fill="hold"/>
                                        <p:tgtEl>
                                          <p:spTgt spid="192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6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1" dur="500" fill="hold"/>
                                        <p:tgtEl>
                                          <p:spTgt spid="192">
                                            <p:txEl>
                                              <p:pRg st="6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2" dur="500" fill="hold"/>
                                        <p:tgtEl>
                                          <p:spTgt spid="192">
                                            <p:txEl>
                                              <p:pRg st="6" end="1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12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5" dur="500" fill="hold"/>
                                        <p:tgtEl>
                                          <p:spTgt spid="192">
                                            <p:txEl>
                                              <p:pRg st="112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96" dur="500" fill="hold"/>
                                        <p:tgtEl>
                                          <p:spTgt spid="192">
                                            <p:txEl>
                                              <p:pRg st="112" end="19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92" end="24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9" dur="500" fill="hold"/>
                                        <p:tgtEl>
                                          <p:spTgt spid="192">
                                            <p:txEl>
                                              <p:pRg st="192" end="24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0" dur="500" fill="hold"/>
                                        <p:tgtEl>
                                          <p:spTgt spid="192">
                                            <p:txEl>
                                              <p:pRg st="192" end="24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57638EA-5A1C-440A-A2FC-C2F50F071EFA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95" name="CustomShape 2"/>
          <p:cNvSpPr/>
          <p:nvPr/>
        </p:nvSpPr>
        <p:spPr>
          <a:xfrm>
            <a:off x="5594760" y="12636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6" name="CustomShape 3"/>
          <p:cNvSpPr/>
          <p:nvPr/>
        </p:nvSpPr>
        <p:spPr>
          <a:xfrm>
            <a:off x="131040" y="836640"/>
            <a:ext cx="20282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Processo de Torra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CustomShape 4"/>
          <p:cNvSpPr/>
          <p:nvPr/>
        </p:nvSpPr>
        <p:spPr>
          <a:xfrm>
            <a:off x="119160" y="1474200"/>
            <a:ext cx="5039640" cy="3656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Média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Características: Acentua o aroma e o sabor.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Utilização: Ideal para coador de pano ou filtro de papel.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Escura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Características: Diminui a acidez, acentua o sabor amargo e torna a bebida mais escura.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Utilização: Mais económica para coador de pano e filtro de papel.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8" name="Imagem 8" descr=""/>
          <p:cNvPicPr/>
          <p:nvPr/>
        </p:nvPicPr>
        <p:blipFill>
          <a:blip r:embed="rId1"/>
          <a:srcRect l="28184" t="0" r="0" b="0"/>
          <a:stretch/>
        </p:blipFill>
        <p:spPr>
          <a:xfrm>
            <a:off x="5299920" y="1639440"/>
            <a:ext cx="6456960" cy="37501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07" dur="indefinite" restart="never" nodeType="tmRoot">
          <p:childTnLst>
            <p:seq>
              <p:cTn id="308" dur="indefinite" nodeType="mainSeq">
                <p:childTnLst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3" dur="500" fill="hold"/>
                                        <p:tgtEl>
                                          <p:spTgt spid="197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4" dur="500" fill="hold"/>
                                        <p:tgtEl>
                                          <p:spTgt spid="197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7" dur="500" fill="hold"/>
                                        <p:tgtEl>
                                          <p:spTgt spid="197">
                                            <p:txEl>
                                              <p:pRg st="6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8" dur="500" fill="hold"/>
                                        <p:tgtEl>
                                          <p:spTgt spid="197">
                                            <p:txEl>
                                              <p:pRg st="6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1" dur="500" fill="hold"/>
                                        <p:tgtEl>
                                          <p:spTgt spid="197">
                                            <p:txEl>
                                              <p:pRg st="5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2" dur="500" fill="hold"/>
                                        <p:tgtEl>
                                          <p:spTgt spid="197">
                                            <p:txEl>
                                              <p:pRg st="50" end="10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08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7" dur="500" fill="hold"/>
                                        <p:tgtEl>
                                          <p:spTgt spid="197">
                                            <p:txEl>
                                              <p:pRg st="108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8" dur="500" fill="hold"/>
                                        <p:tgtEl>
                                          <p:spTgt spid="197">
                                            <p:txEl>
                                              <p:pRg st="108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9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15" end="2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1" dur="500" fill="hold"/>
                                        <p:tgtEl>
                                          <p:spTgt spid="197">
                                            <p:txEl>
                                              <p:pRg st="115" end="20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2" dur="500" fill="hold"/>
                                        <p:tgtEl>
                                          <p:spTgt spid="197">
                                            <p:txEl>
                                              <p:pRg st="115" end="20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03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5" dur="500" fill="hold"/>
                                        <p:tgtEl>
                                          <p:spTgt spid="197">
                                            <p:txEl>
                                              <p:pRg st="203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6" dur="500" fill="hold"/>
                                        <p:tgtEl>
                                          <p:spTgt spid="197">
                                            <p:txEl>
                                              <p:pRg st="203" end="26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498EC6B1-BD9D-4CDE-995A-125695E573F5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6197400" y="8280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1" name="CustomShape 3"/>
          <p:cNvSpPr/>
          <p:nvPr/>
        </p:nvSpPr>
        <p:spPr>
          <a:xfrm>
            <a:off x="407520" y="809640"/>
            <a:ext cx="5538960" cy="5444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Processo de Moagem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moagem, assim como o ponto de torra, é fundamental para a obtenção de uma boa bebida. Ambos devem se adequar ao equipamento com o qual será feito o café e à forma de preparo.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t-PT" sz="2000" spc="-1" strike="noStrike">
                <a:solidFill>
                  <a:srgbClr val="332211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Grau de moagem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Pulverizada-fina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Média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Média grossa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Grossa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02" name="Imagem 9" descr=""/>
          <p:cNvPicPr/>
          <p:nvPr/>
        </p:nvPicPr>
        <p:blipFill>
          <a:blip r:embed="rId1"/>
          <a:stretch/>
        </p:blipFill>
        <p:spPr>
          <a:xfrm>
            <a:off x="6118200" y="2777400"/>
            <a:ext cx="5616360" cy="2776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43" dur="indefinite" restart="never" nodeType="tmRoot">
          <p:childTnLst>
            <p:seq>
              <p:cTn id="344" dur="indefinite" nodeType="mainSeq">
                <p:childTnLst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196" end="2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9" dur="500" fill="hold"/>
                                        <p:tgtEl>
                                          <p:spTgt spid="201">
                                            <p:txEl>
                                              <p:pRg st="196" end="2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0" dur="500" fill="hold"/>
                                        <p:tgtEl>
                                          <p:spTgt spid="201">
                                            <p:txEl>
                                              <p:pRg st="196" end="2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11" end="2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5" dur="500" fill="hold"/>
                                        <p:tgtEl>
                                          <p:spTgt spid="201">
                                            <p:txEl>
                                              <p:pRg st="211" end="2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6" dur="500" fill="hold"/>
                                        <p:tgtEl>
                                          <p:spTgt spid="201">
                                            <p:txEl>
                                              <p:pRg st="211" end="2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7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28" end="2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9" dur="500" fill="hold"/>
                                        <p:tgtEl>
                                          <p:spTgt spid="201">
                                            <p:txEl>
                                              <p:pRg st="228" end="2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0" dur="500" fill="hold"/>
                                        <p:tgtEl>
                                          <p:spTgt spid="201">
                                            <p:txEl>
                                              <p:pRg st="228" end="2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1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34" end="2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3" dur="500" fill="hold"/>
                                        <p:tgtEl>
                                          <p:spTgt spid="201">
                                            <p:txEl>
                                              <p:pRg st="234" end="24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4" dur="500" fill="hold"/>
                                        <p:tgtEl>
                                          <p:spTgt spid="201">
                                            <p:txEl>
                                              <p:pRg st="234" end="24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5" nodeType="with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247" end="2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7" dur="500" fill="hold"/>
                                        <p:tgtEl>
                                          <p:spTgt spid="201">
                                            <p:txEl>
                                              <p:pRg st="247" end="25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8" dur="500" fill="hold"/>
                                        <p:tgtEl>
                                          <p:spTgt spid="201">
                                            <p:txEl>
                                              <p:pRg st="247" end="25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82E93B9-92D7-46D8-B5BD-9C1641B01F33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4" name="CustomShape 2"/>
          <p:cNvSpPr/>
          <p:nvPr/>
        </p:nvSpPr>
        <p:spPr>
          <a:xfrm>
            <a:off x="5272200" y="27288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3"/>
          <p:cNvSpPr/>
          <p:nvPr/>
        </p:nvSpPr>
        <p:spPr>
          <a:xfrm>
            <a:off x="344520" y="980640"/>
            <a:ext cx="1397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Embalagem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4"/>
          <p:cNvSpPr/>
          <p:nvPr/>
        </p:nvSpPr>
        <p:spPr>
          <a:xfrm>
            <a:off x="2528280" y="2078280"/>
            <a:ext cx="7632360" cy="242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Sistemas de conservação do 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 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À pressão atmosférica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Sob vácuo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Em atmosfera protetora (gás inerte: n2 e/ou co2)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Em atmosfera protetora sob pressão (pressurização)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69" dur="indefinite" restart="never" nodeType="tmRoot">
          <p:childTnLst>
            <p:seq>
              <p:cTn id="370" dur="indefinite" nodeType="mainSeq">
                <p:childTnLst>
                  <p:par>
                    <p:cTn id="371" fill="hold">
                      <p:stCondLst>
                        <p:cond delay="indefinite"/>
                      </p:stCondLst>
                      <p:childTnLst>
                        <p:par>
                          <p:cTn id="372" fill="hold">
                            <p:stCondLst>
                              <p:cond delay="0"/>
                            </p:stCondLst>
                            <p:childTnLst>
                              <p:par>
                                <p:cTn id="37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34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5" dur="500" fill="hold"/>
                                        <p:tgtEl>
                                          <p:spTgt spid="206">
                                            <p:txEl>
                                              <p:pRg st="34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76" dur="500" fill="hold"/>
                                        <p:tgtEl>
                                          <p:spTgt spid="206">
                                            <p:txEl>
                                              <p:pRg st="34" end="5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56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1" dur="500" fill="hold"/>
                                        <p:tgtEl>
                                          <p:spTgt spid="206">
                                            <p:txEl>
                                              <p:pRg st="56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2" dur="500" fill="hold"/>
                                        <p:tgtEl>
                                          <p:spTgt spid="206">
                                            <p:txEl>
                                              <p:pRg st="56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66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7" dur="500" fill="hold"/>
                                        <p:tgtEl>
                                          <p:spTgt spid="206">
                                            <p:txEl>
                                              <p:pRg st="66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8" dur="500" fill="hold"/>
                                        <p:tgtEl>
                                          <p:spTgt spid="206">
                                            <p:txEl>
                                              <p:pRg st="66" end="1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9" fill="hold">
                      <p:stCondLst>
                        <p:cond delay="indefinite"/>
                      </p:stCondLst>
                      <p:childTnLst>
                        <p:par>
                          <p:cTn id="390" fill="hold">
                            <p:stCondLst>
                              <p:cond delay="0"/>
                            </p:stCondLst>
                            <p:childTnLst>
                              <p:par>
                                <p:cTn id="39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>
                                            <p:txEl>
                                              <p:pRg st="115" end="1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3" dur="500" fill="hold"/>
                                        <p:tgtEl>
                                          <p:spTgt spid="206">
                                            <p:txEl>
                                              <p:pRg st="115" end="1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4" dur="500" fill="hold"/>
                                        <p:tgtEl>
                                          <p:spTgt spid="206">
                                            <p:txEl>
                                              <p:pRg st="115" end="16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F1BCCC7-7158-42D1-A270-AA5D32E8112B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08" name="Imagem 1" descr=""/>
          <p:cNvPicPr/>
          <p:nvPr/>
        </p:nvPicPr>
        <p:blipFill>
          <a:blip r:embed="rId1"/>
          <a:stretch/>
        </p:blipFill>
        <p:spPr>
          <a:xfrm>
            <a:off x="2763720" y="928080"/>
            <a:ext cx="6840360" cy="5472360"/>
          </a:xfrm>
          <a:prstGeom prst="rect">
            <a:avLst/>
          </a:prstGeom>
          <a:ln>
            <a:noFill/>
          </a:ln>
        </p:spPr>
      </p:pic>
      <p:sp>
        <p:nvSpPr>
          <p:cNvPr id="209" name="CustomShape 2"/>
          <p:cNvSpPr/>
          <p:nvPr/>
        </p:nvSpPr>
        <p:spPr>
          <a:xfrm>
            <a:off x="5684040" y="817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5" dur="indefinite" restart="never" nodeType="tmRoot">
          <p:childTnLst>
            <p:seq>
              <p:cTn id="39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0A5EB56-781D-4CE2-8C64-C727CAC981F4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1" name="CustomShape 2"/>
          <p:cNvSpPr/>
          <p:nvPr/>
        </p:nvSpPr>
        <p:spPr>
          <a:xfrm>
            <a:off x="4942080" y="356760"/>
            <a:ext cx="317160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1631520" y="1409040"/>
            <a:ext cx="8136720" cy="460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15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Introdução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 chocolate está entre as guloseimas favoritas das crianças e dos adultos.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Barras de chocolate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Fondue de chocolate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Bolo de chocolate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Biscoitos com gotas de chocolate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Chocolate ao leite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Cereal de chocolate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Chocolate quente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Calda de chocolate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3" name="Picture 2" descr=""/>
          <p:cNvPicPr/>
          <p:nvPr/>
        </p:nvPicPr>
        <p:blipFill>
          <a:blip r:embed="rId1"/>
          <a:stretch/>
        </p:blipFill>
        <p:spPr>
          <a:xfrm>
            <a:off x="8069040" y="2777040"/>
            <a:ext cx="2448000" cy="2448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7" dur="indefinite" restart="never" nodeType="tmRoot">
          <p:childTnLst>
            <p:seq>
              <p:cTn id="398" dur="indefinite" nodeType="mainSeq">
                <p:childTnLst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87" end="10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3" dur="500" fill="hold"/>
                                        <p:tgtEl>
                                          <p:spTgt spid="212">
                                            <p:txEl>
                                              <p:pRg st="87" end="10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4" dur="500" fill="hold"/>
                                        <p:tgtEl>
                                          <p:spTgt spid="212">
                                            <p:txEl>
                                              <p:pRg st="87" end="10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07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09" dur="500" fill="hold"/>
                                        <p:tgtEl>
                                          <p:spTgt spid="212">
                                            <p:txEl>
                                              <p:pRg st="107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0" dur="500" fill="hold"/>
                                        <p:tgtEl>
                                          <p:spTgt spid="212">
                                            <p:txEl>
                                              <p:pRg st="107" end="12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1" fill="hold">
                      <p:stCondLst>
                        <p:cond delay="indefinite"/>
                      </p:stCondLst>
                      <p:childTnLst>
                        <p:par>
                          <p:cTn id="412" fill="hold">
                            <p:stCondLst>
                              <p:cond delay="0"/>
                            </p:stCondLst>
                            <p:childTnLst>
                              <p:par>
                                <p:cTn id="41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27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5" dur="500" fill="hold"/>
                                        <p:tgtEl>
                                          <p:spTgt spid="212">
                                            <p:txEl>
                                              <p:pRg st="127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6" dur="500" fill="hold"/>
                                        <p:tgtEl>
                                          <p:spTgt spid="212">
                                            <p:txEl>
                                              <p:pRg st="127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45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1" dur="500" fill="hold"/>
                                        <p:tgtEl>
                                          <p:spTgt spid="212">
                                            <p:txEl>
                                              <p:pRg st="145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2" dur="500" fill="hold"/>
                                        <p:tgtEl>
                                          <p:spTgt spid="212">
                                            <p:txEl>
                                              <p:pRg st="145" end="17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78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7" dur="500" fill="hold"/>
                                        <p:tgtEl>
                                          <p:spTgt spid="212">
                                            <p:txEl>
                                              <p:pRg st="178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8" dur="500" fill="hold"/>
                                        <p:tgtEl>
                                          <p:spTgt spid="212">
                                            <p:txEl>
                                              <p:pRg st="178" end="19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9" fill="hold">
                      <p:stCondLst>
                        <p:cond delay="indefinite"/>
                      </p:stCondLst>
                      <p:childTnLst>
                        <p:par>
                          <p:cTn id="430" fill="hold">
                            <p:stCondLst>
                              <p:cond delay="0"/>
                            </p:stCondLst>
                            <p:childTnLst>
                              <p:par>
                                <p:cTn id="43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97" end="2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3" dur="500" fill="hold"/>
                                        <p:tgtEl>
                                          <p:spTgt spid="212">
                                            <p:txEl>
                                              <p:pRg st="197" end="2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4" dur="500" fill="hold"/>
                                        <p:tgtEl>
                                          <p:spTgt spid="212">
                                            <p:txEl>
                                              <p:pRg st="197" end="2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17" end="2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9" dur="500" fill="hold"/>
                                        <p:tgtEl>
                                          <p:spTgt spid="212">
                                            <p:txEl>
                                              <p:pRg st="217" end="2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0" dur="500" fill="hold"/>
                                        <p:tgtEl>
                                          <p:spTgt spid="212">
                                            <p:txEl>
                                              <p:pRg st="217" end="2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1" fill="hold">
                      <p:stCondLst>
                        <p:cond delay="indefinite"/>
                      </p:stCondLst>
                      <p:childTnLst>
                        <p:par>
                          <p:cTn id="442" fill="hold">
                            <p:stCondLst>
                              <p:cond delay="0"/>
                            </p:stCondLst>
                            <p:childTnLst>
                              <p:par>
                                <p:cTn id="44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34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45" dur="500" fill="hold"/>
                                        <p:tgtEl>
                                          <p:spTgt spid="212">
                                            <p:txEl>
                                              <p:pRg st="234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6" dur="500" fill="hold"/>
                                        <p:tgtEl>
                                          <p:spTgt spid="212">
                                            <p:txEl>
                                              <p:pRg st="234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37A205B-4A6C-4F04-AE6A-784CE83DBB83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4942800" y="367560"/>
            <a:ext cx="317160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6" name="CustomShape 3"/>
          <p:cNvSpPr/>
          <p:nvPr/>
        </p:nvSpPr>
        <p:spPr>
          <a:xfrm>
            <a:off x="283320" y="1661040"/>
            <a:ext cx="3194280" cy="366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As favas de 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7" name="Imagem 12319" descr=""/>
          <p:cNvPicPr/>
          <p:nvPr/>
        </p:nvPicPr>
        <p:blipFill>
          <a:blip r:embed="rId1"/>
          <a:stretch/>
        </p:blipFill>
        <p:spPr>
          <a:xfrm>
            <a:off x="7659360" y="2422440"/>
            <a:ext cx="3672000" cy="2469600"/>
          </a:xfrm>
          <a:prstGeom prst="rect">
            <a:avLst/>
          </a:prstGeom>
          <a:ln>
            <a:noFill/>
          </a:ln>
        </p:spPr>
      </p:pic>
      <p:sp>
        <p:nvSpPr>
          <p:cNvPr id="218" name="CustomShape 4"/>
          <p:cNvSpPr/>
          <p:nvPr/>
        </p:nvSpPr>
        <p:spPr>
          <a:xfrm flipV="1" rot="10800000">
            <a:off x="6777360" y="4663080"/>
            <a:ext cx="5879160" cy="2012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 chocolate é produzido por uma árvore chamada “</a:t>
            </a: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cacaueiro” </a:t>
            </a: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(</a:t>
            </a:r>
            <a:r>
              <a:rPr b="0" i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Theobroma cacao</a:t>
            </a: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), que cresce em regiões equatoriais, especialmente na América do Sul, África e Indonésia. O cacaueiro tem de 6 a 8 metros de altura e precisa da sombra de árvores mais altas.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47" dur="indefinite" restart="never" nodeType="tmRoot">
          <p:childTnLst>
            <p:seq>
              <p:cTn id="448" dur="indefinite" nodeType="mainSeq">
                <p:childTnLst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3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4" dur="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D3BB367-F880-483B-BC07-BA71AC82900B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0" name="CustomShape 2"/>
          <p:cNvSpPr/>
          <p:nvPr/>
        </p:nvSpPr>
        <p:spPr>
          <a:xfrm>
            <a:off x="4394160" y="66240"/>
            <a:ext cx="317160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3"/>
          <p:cNvSpPr/>
          <p:nvPr/>
        </p:nvSpPr>
        <p:spPr>
          <a:xfrm>
            <a:off x="1275840" y="2547720"/>
            <a:ext cx="576396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Os frutos do cacaueiro têm de 15 a 30 cm de comprimento. Sua cor varia entre o amarelo e o vermelho. Dentro do fruto estão as sementes (20 a 60) da árvore, também chamadas de </a:t>
            </a: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favas de 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22" name="Imagem 8" descr=""/>
          <p:cNvPicPr/>
          <p:nvPr/>
        </p:nvPicPr>
        <p:blipFill>
          <a:blip r:embed="rId1"/>
          <a:stretch/>
        </p:blipFill>
        <p:spPr>
          <a:xfrm>
            <a:off x="8365680" y="3425040"/>
            <a:ext cx="2120760" cy="2679480"/>
          </a:xfrm>
          <a:prstGeom prst="rect">
            <a:avLst/>
          </a:prstGeom>
          <a:ln>
            <a:noFill/>
          </a:ln>
        </p:spPr>
      </p:pic>
      <p:pic>
        <p:nvPicPr>
          <p:cNvPr id="223" name="Imagem 9" descr=""/>
          <p:cNvPicPr/>
          <p:nvPr/>
        </p:nvPicPr>
        <p:blipFill>
          <a:blip r:embed="rId2"/>
          <a:stretch/>
        </p:blipFill>
        <p:spPr>
          <a:xfrm>
            <a:off x="7791480" y="1029960"/>
            <a:ext cx="3011040" cy="2175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5" dur="indefinite" restart="never" nodeType="tmRoot">
          <p:childTnLst>
            <p:seq>
              <p:cTn id="456" dur="indefinite" nodeType="mainSeq">
                <p:childTnLst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1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2" dur="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A8884C7C-B514-4FD9-91EB-A4400AE44AF9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553680" y="1094760"/>
            <a:ext cx="176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História do 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CustomShape 3"/>
          <p:cNvSpPr/>
          <p:nvPr/>
        </p:nvSpPr>
        <p:spPr>
          <a:xfrm>
            <a:off x="4476960" y="2383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CustomShape 4"/>
          <p:cNvSpPr/>
          <p:nvPr/>
        </p:nvSpPr>
        <p:spPr>
          <a:xfrm>
            <a:off x="543240" y="2079720"/>
            <a:ext cx="7510680" cy="313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Uma planta nativa da etiópia;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Primeiro registro comprovado datado século XV;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Pastores de cabras;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Árabes foram os primeiros a cultivar o café, (Coffea arabica);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Trazida por navegantes e aventureiros holandeses, alemães e italianos;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1727 que as primeiras sementes chegaram ao Brasil.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7" name="Imagem 12" descr=""/>
          <p:cNvPicPr/>
          <p:nvPr/>
        </p:nvPicPr>
        <p:blipFill>
          <a:blip r:embed="rId1"/>
          <a:stretch/>
        </p:blipFill>
        <p:spPr>
          <a:xfrm>
            <a:off x="8812800" y="3741840"/>
            <a:ext cx="2466720" cy="2658600"/>
          </a:xfrm>
          <a:prstGeom prst="rect">
            <a:avLst/>
          </a:prstGeom>
          <a:ln>
            <a:noFill/>
          </a:ln>
        </p:spPr>
      </p:pic>
      <p:pic>
        <p:nvPicPr>
          <p:cNvPr id="98" name="Imagem 14" descr=""/>
          <p:cNvPicPr/>
          <p:nvPr/>
        </p:nvPicPr>
        <p:blipFill>
          <a:blip r:embed="rId2"/>
          <a:stretch/>
        </p:blipFill>
        <p:spPr>
          <a:xfrm>
            <a:off x="8921880" y="906120"/>
            <a:ext cx="2248560" cy="2643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" dur="1000"/>
                                        <p:tgtEl>
                                          <p:spTgt spid="96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" dur="1000" fill="hold"/>
                                        <p:tgtEl>
                                          <p:spTgt spid="96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1000" fill="hold"/>
                                        <p:tgtEl>
                                          <p:spTgt spid="96">
                                            <p:txEl>
                                              <p:pRg st="0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31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1000"/>
                                        <p:tgtEl>
                                          <p:spTgt spid="96">
                                            <p:txEl>
                                              <p:pRg st="31" end="7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9" dur="1000" fill="hold"/>
                                        <p:tgtEl>
                                          <p:spTgt spid="96">
                                            <p:txEl>
                                              <p:pRg st="31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1000" fill="hold"/>
                                        <p:tgtEl>
                                          <p:spTgt spid="96">
                                            <p:txEl>
                                              <p:pRg st="31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78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5" dur="1000"/>
                                        <p:tgtEl>
                                          <p:spTgt spid="96">
                                            <p:txEl>
                                              <p:pRg st="78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6" dur="1000" fill="hold"/>
                                        <p:tgtEl>
                                          <p:spTgt spid="96">
                                            <p:txEl>
                                              <p:pRg st="78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" dur="1000" fill="hold"/>
                                        <p:tgtEl>
                                          <p:spTgt spid="96">
                                            <p:txEl>
                                              <p:pRg st="78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98" end="16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1000"/>
                                        <p:tgtEl>
                                          <p:spTgt spid="96">
                                            <p:txEl>
                                              <p:pRg st="98" end="16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3" dur="1000" fill="hold"/>
                                        <p:tgtEl>
                                          <p:spTgt spid="96">
                                            <p:txEl>
                                              <p:pRg st="98" end="16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" dur="1000" fill="hold"/>
                                        <p:tgtEl>
                                          <p:spTgt spid="96">
                                            <p:txEl>
                                              <p:pRg st="98" end="16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161" end="2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96">
                                            <p:txEl>
                                              <p:pRg st="161" end="2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0" dur="500" fill="hold"/>
                                        <p:tgtEl>
                                          <p:spTgt spid="96">
                                            <p:txEl>
                                              <p:pRg st="161" end="2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232" end="28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" dur="500" fill="hold"/>
                                        <p:tgtEl>
                                          <p:spTgt spid="96">
                                            <p:txEl>
                                              <p:pRg st="232" end="28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" dur="500" fill="hold"/>
                                        <p:tgtEl>
                                          <p:spTgt spid="96">
                                            <p:txEl>
                                              <p:pRg st="232" end="28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B63364A-7F1E-4F7B-B41A-874CBEF29508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5" name="CustomShape 2"/>
          <p:cNvSpPr/>
          <p:nvPr/>
        </p:nvSpPr>
        <p:spPr>
          <a:xfrm>
            <a:off x="4921200" y="246240"/>
            <a:ext cx="317160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3"/>
          <p:cNvSpPr/>
          <p:nvPr/>
        </p:nvSpPr>
        <p:spPr>
          <a:xfrm>
            <a:off x="211320" y="1822320"/>
            <a:ext cx="4565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transformação do cacau em chocolate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CustomShape 4"/>
          <p:cNvSpPr/>
          <p:nvPr/>
        </p:nvSpPr>
        <p:spPr>
          <a:xfrm>
            <a:off x="1631520" y="2668680"/>
            <a:ext cx="8021880" cy="2010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 fruto do cacaueiro é retirado da árvore depois de estar maduro. A maçaroca é seguidamente cortada a meio, sendo retiradas as favas que se encontram no seu interior as quais são imediatamente libertas da mucilagem que as envolve. As favas são de seguida amontoadas e cobertas com folhas de bananeira ou guardadas dentro de caixas, para fermentarem.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63" dur="indefinite" restart="never" nodeType="tmRoot">
          <p:childTnLst>
            <p:seq>
              <p:cTn id="464" dur="indefinite" nodeType="mainSeq">
                <p:childTnLst>
                  <p:par>
                    <p:cTn id="465" fill="hold">
                      <p:stCondLst>
                        <p:cond delay="indefinite"/>
                      </p:stCondLst>
                      <p:childTnLst>
                        <p:par>
                          <p:cTn id="466" fill="hold">
                            <p:stCondLst>
                              <p:cond delay="0"/>
                            </p:stCondLst>
                            <p:childTnLst>
                              <p:par>
                                <p:cTn id="46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3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9" dur="500" fill="hold"/>
                                        <p:tgtEl>
                                          <p:spTgt spid="227">
                                            <p:txEl>
                                              <p:pRg st="0" end="3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0" dur="500" fill="hold"/>
                                        <p:tgtEl>
                                          <p:spTgt spid="227">
                                            <p:txEl>
                                              <p:pRg st="0" end="3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882D03C-0A9F-454D-9AF1-086C9E925D99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4763520" y="167760"/>
            <a:ext cx="317160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3"/>
          <p:cNvSpPr/>
          <p:nvPr/>
        </p:nvSpPr>
        <p:spPr>
          <a:xfrm>
            <a:off x="479520" y="1000800"/>
            <a:ext cx="7455600" cy="4510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 durante esta fase que o cacau ganha o sabor, o aroma e a cor que o irão caracterizar. O processo da fermentação dura cerca de uma semana.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
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 favas, depois de fermentadas são submetidas a uma fase de secagem, etapa necessária para que seja possível armazenar e transportar as favas nas devidas condições. Procede-se à secagem espalhando as favas no solo ou em tabuleiros/mesas e deixando-as secar ao sol. Depois de secas as favas são pisadas com os pés para retirar as impurezas que ainda possam conter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1" name="Imagem 8" descr=""/>
          <p:cNvPicPr/>
          <p:nvPr/>
        </p:nvPicPr>
        <p:blipFill>
          <a:blip r:embed="rId1"/>
          <a:stretch/>
        </p:blipFill>
        <p:spPr>
          <a:xfrm>
            <a:off x="8021520" y="2007000"/>
            <a:ext cx="3477960" cy="2550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1" dur="indefinite" restart="never" nodeType="tmRoot">
          <p:childTnLst>
            <p:seq>
              <p:cTn id="472" dur="indefinite" nodeType="mainSeq">
                <p:childTnLst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7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8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3998B221-E850-4A44-A33D-0DC96D255DBF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5340600" y="184680"/>
            <a:ext cx="317160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3"/>
          <p:cNvSpPr/>
          <p:nvPr/>
        </p:nvSpPr>
        <p:spPr>
          <a:xfrm>
            <a:off x="1850760" y="339984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4"/>
          <p:cNvSpPr/>
          <p:nvPr/>
        </p:nvSpPr>
        <p:spPr>
          <a:xfrm>
            <a:off x="129960" y="1154520"/>
            <a:ext cx="6948000" cy="1189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Apresenta-se seguidamente fotografias onde é possível assistir à transformação que vai sucedendo à fava do cacau desde que sai da maçaroca e até que se transforma em chocolate.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5"/>
          <p:cNvSpPr/>
          <p:nvPr/>
        </p:nvSpPr>
        <p:spPr>
          <a:xfrm>
            <a:off x="2707200" y="2817360"/>
            <a:ext cx="6092640" cy="77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1. Fava de cacau ainda com a mucilagem branca que a envolve dentro da maçaroca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7" name="Imagem 12325" descr=""/>
          <p:cNvPicPr/>
          <p:nvPr/>
        </p:nvPicPr>
        <p:blipFill>
          <a:blip r:embed="rId1"/>
          <a:srcRect l="0" t="0" r="66457" b="64895"/>
          <a:stretch/>
        </p:blipFill>
        <p:spPr>
          <a:xfrm>
            <a:off x="8911800" y="2548800"/>
            <a:ext cx="2538000" cy="2656080"/>
          </a:xfrm>
          <a:prstGeom prst="rect">
            <a:avLst/>
          </a:prstGeom>
          <a:ln>
            <a:noFill/>
          </a:ln>
        </p:spPr>
      </p:pic>
      <p:sp>
        <p:nvSpPr>
          <p:cNvPr id="238" name="CustomShape 6"/>
          <p:cNvSpPr/>
          <p:nvPr/>
        </p:nvSpPr>
        <p:spPr>
          <a:xfrm>
            <a:off x="2914200" y="5050440"/>
            <a:ext cx="21607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 Fava fermentada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39" name="Imagem 12325" descr=""/>
          <p:cNvPicPr/>
          <p:nvPr/>
        </p:nvPicPr>
        <p:blipFill>
          <a:blip r:embed="rId2"/>
          <a:srcRect l="33701" t="0" r="32822" b="68189"/>
          <a:stretch/>
        </p:blipFill>
        <p:spPr>
          <a:xfrm>
            <a:off x="5921640" y="3950280"/>
            <a:ext cx="2578680" cy="2450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9" dur="indefinite" restart="never" nodeType="tmRoot">
          <p:childTnLst>
            <p:seq>
              <p:cTn id="480" dur="indefinite" nodeType="mainSeq">
                <p:childTnLst>
                  <p:par>
                    <p:cTn id="481" fill="hold">
                      <p:stCondLst>
                        <p:cond delay="indefinite"/>
                      </p:stCondLst>
                      <p:childTnLst>
                        <p:par>
                          <p:cTn id="482" fill="hold">
                            <p:stCondLst>
                              <p:cond delay="0"/>
                            </p:stCondLst>
                            <p:childTnLst>
                              <p:par>
                                <p:cTn id="48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5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6" dur="500" fill="hold"/>
                                        <p:tgtEl>
                                          <p:spTgt spid="-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5340600" y="184680"/>
            <a:ext cx="317160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>
            <a:off x="903240" y="2115000"/>
            <a:ext cx="19461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 Fava seca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2" name="Imagem 12325" descr=""/>
          <p:cNvPicPr/>
          <p:nvPr/>
        </p:nvPicPr>
        <p:blipFill>
          <a:blip r:embed="rId1"/>
          <a:srcRect l="66181" t="0" r="0" b="65866"/>
          <a:stretch/>
        </p:blipFill>
        <p:spPr>
          <a:xfrm>
            <a:off x="3812040" y="1501560"/>
            <a:ext cx="2612520" cy="2637000"/>
          </a:xfrm>
          <a:prstGeom prst="rect">
            <a:avLst/>
          </a:prstGeom>
          <a:ln>
            <a:noFill/>
          </a:ln>
        </p:spPr>
      </p:pic>
      <p:sp>
        <p:nvSpPr>
          <p:cNvPr id="243" name="CustomShape 3"/>
          <p:cNvSpPr/>
          <p:nvPr/>
        </p:nvSpPr>
        <p:spPr>
          <a:xfrm>
            <a:off x="5548680" y="4622760"/>
            <a:ext cx="296352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 Fava torrada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4" name="Imagem 12325" descr=""/>
          <p:cNvPicPr/>
          <p:nvPr/>
        </p:nvPicPr>
        <p:blipFill>
          <a:blip r:embed="rId2"/>
          <a:srcRect l="0" t="34606" r="65971" b="31929"/>
          <a:stretch/>
        </p:blipFill>
        <p:spPr>
          <a:xfrm>
            <a:off x="8796240" y="3174120"/>
            <a:ext cx="2680560" cy="2637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87" dur="indefinite" restart="never" nodeType="tmRoot">
          <p:childTnLst>
            <p:seq>
              <p:cTn id="48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32D2731-D701-4D98-950E-BEC33E9877CC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46" name="CustomShape 2"/>
          <p:cNvSpPr/>
          <p:nvPr/>
        </p:nvSpPr>
        <p:spPr>
          <a:xfrm>
            <a:off x="4520160" y="307800"/>
            <a:ext cx="317160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7" name="CustomShape 3"/>
          <p:cNvSpPr/>
          <p:nvPr/>
        </p:nvSpPr>
        <p:spPr>
          <a:xfrm>
            <a:off x="2396880" y="2859840"/>
            <a:ext cx="6092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 Casca do cacau, resultante do descasque da fava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8" name="Imagem 12325" descr=""/>
          <p:cNvPicPr/>
          <p:nvPr/>
        </p:nvPicPr>
        <p:blipFill>
          <a:blip r:embed="rId1"/>
          <a:srcRect l="33478" t="33491" r="33045" b="33031"/>
          <a:stretch/>
        </p:blipFill>
        <p:spPr>
          <a:xfrm>
            <a:off x="8339400" y="2050200"/>
            <a:ext cx="2394000" cy="2394000"/>
          </a:xfrm>
          <a:prstGeom prst="rect">
            <a:avLst/>
          </a:prstGeom>
          <a:ln>
            <a:noFill/>
          </a:ln>
        </p:spPr>
      </p:pic>
      <p:sp>
        <p:nvSpPr>
          <p:cNvPr id="249" name="CustomShape 4"/>
          <p:cNvSpPr/>
          <p:nvPr/>
        </p:nvSpPr>
        <p:spPr>
          <a:xfrm>
            <a:off x="1389600" y="5086800"/>
            <a:ext cx="25524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 Amêndoa sem casca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0" name="Imagem 12325" descr=""/>
          <p:cNvPicPr/>
          <p:nvPr/>
        </p:nvPicPr>
        <p:blipFill>
          <a:blip r:embed="rId2"/>
          <a:srcRect l="66955" t="32795" r="-420" b="33740"/>
          <a:stretch/>
        </p:blipFill>
        <p:spPr>
          <a:xfrm>
            <a:off x="4617000" y="3889800"/>
            <a:ext cx="2394000" cy="239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89" dur="indefinite" restart="never" nodeType="tmRoot">
          <p:childTnLst>
            <p:seq>
              <p:cTn id="49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74840" y="4410720"/>
            <a:ext cx="23619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8. Manteiga de 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2" name="Imagem 12325" descr=""/>
          <p:cNvPicPr/>
          <p:nvPr/>
        </p:nvPicPr>
        <p:blipFill>
          <a:blip r:embed="rId1"/>
          <a:srcRect l="32690" t="64436" r="33845" b="2087"/>
          <a:stretch/>
        </p:blipFill>
        <p:spPr>
          <a:xfrm>
            <a:off x="3099960" y="3551400"/>
            <a:ext cx="2500560" cy="2500560"/>
          </a:xfrm>
          <a:prstGeom prst="rect">
            <a:avLst/>
          </a:prstGeom>
          <a:ln>
            <a:noFill/>
          </a:ln>
        </p:spPr>
      </p:pic>
      <p:sp>
        <p:nvSpPr>
          <p:cNvPr id="253" name="CustomShape 2"/>
          <p:cNvSpPr/>
          <p:nvPr/>
        </p:nvSpPr>
        <p:spPr>
          <a:xfrm>
            <a:off x="950040" y="1912320"/>
            <a:ext cx="19274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 Torta de 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4" name="Imagem 12325" descr=""/>
          <p:cNvPicPr/>
          <p:nvPr/>
        </p:nvPicPr>
        <p:blipFill>
          <a:blip r:embed="rId2"/>
          <a:srcRect l="0" t="64567" r="65787" b="0"/>
          <a:stretch/>
        </p:blipFill>
        <p:spPr>
          <a:xfrm>
            <a:off x="3206520" y="813960"/>
            <a:ext cx="2394000" cy="2478960"/>
          </a:xfrm>
          <a:prstGeom prst="rect">
            <a:avLst/>
          </a:prstGeom>
          <a:ln>
            <a:noFill/>
          </a:ln>
        </p:spPr>
      </p:pic>
      <p:sp>
        <p:nvSpPr>
          <p:cNvPr id="255" name="CustomShape 3"/>
          <p:cNvSpPr/>
          <p:nvPr/>
        </p:nvSpPr>
        <p:spPr>
          <a:xfrm>
            <a:off x="5849640" y="4410720"/>
            <a:ext cx="60926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9. Cacau em pó obtido após moagem da torta de 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6" name="Imagem 12325" descr=""/>
          <p:cNvPicPr/>
          <p:nvPr/>
        </p:nvPicPr>
        <p:blipFill>
          <a:blip r:embed="rId3"/>
          <a:srcRect l="64160" t="66588" r="0" b="0"/>
          <a:stretch/>
        </p:blipFill>
        <p:spPr>
          <a:xfrm>
            <a:off x="7811640" y="1796760"/>
            <a:ext cx="2678400" cy="2496960"/>
          </a:xfrm>
          <a:prstGeom prst="rect">
            <a:avLst/>
          </a:prstGeom>
          <a:ln>
            <a:noFill/>
          </a:ln>
        </p:spPr>
      </p:pic>
      <p:sp>
        <p:nvSpPr>
          <p:cNvPr id="257" name="CustomShape 4"/>
          <p:cNvSpPr/>
          <p:nvPr/>
        </p:nvSpPr>
        <p:spPr>
          <a:xfrm>
            <a:off x="5340600" y="184680"/>
            <a:ext cx="3171600" cy="82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Times New Roman"/>
              </a:rPr>
              <a:t>Chocolate/Cacau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1" dur="indefinite" restart="never" nodeType="tmRoot">
          <p:childTnLst>
            <p:seq>
              <p:cTn id="49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3CCE7F6-6B03-4D21-BEDB-4ADC2AF7A0DE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59" name="CustomShape 2"/>
          <p:cNvSpPr/>
          <p:nvPr/>
        </p:nvSpPr>
        <p:spPr>
          <a:xfrm>
            <a:off x="5837040" y="326160"/>
            <a:ext cx="1299240" cy="5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 algn="just">
              <a:lnSpc>
                <a:spcPct val="15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Chá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0" name="CustomShape 3"/>
          <p:cNvSpPr/>
          <p:nvPr/>
        </p:nvSpPr>
        <p:spPr>
          <a:xfrm>
            <a:off x="1011240" y="30963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61" name="Imagem 12326" descr=""/>
          <p:cNvPicPr/>
          <p:nvPr/>
        </p:nvPicPr>
        <p:blipFill>
          <a:blip r:embed="rId1"/>
          <a:stretch/>
        </p:blipFill>
        <p:spPr>
          <a:xfrm>
            <a:off x="6951600" y="2318400"/>
            <a:ext cx="3477960" cy="2608200"/>
          </a:xfrm>
          <a:prstGeom prst="rect">
            <a:avLst/>
          </a:prstGeom>
          <a:ln>
            <a:noFill/>
          </a:ln>
        </p:spPr>
      </p:pic>
      <p:sp>
        <p:nvSpPr>
          <p:cNvPr id="262" name="CustomShape 4"/>
          <p:cNvSpPr/>
          <p:nvPr/>
        </p:nvSpPr>
        <p:spPr>
          <a:xfrm>
            <a:off x="575640" y="2504520"/>
            <a:ext cx="5910840" cy="1921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>
              <a:lnSpc>
                <a:spcPct val="10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 chá é a segunda bebida mais consumida no planeta, logo depois da água. Cada cultura tem seus próprios costumes envolvendo o chá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Embora seja considerado, em grande parte, uma bebida social, os estudiosos reconhecem o chá como uma substância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3" dur="indefinite" restart="never" nodeType="tmRoot">
          <p:childTnLst>
            <p:seq>
              <p:cTn id="4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0CBBFD04-7848-4FF5-950D-D0E2F9DEA725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64" name="CustomShape 2"/>
          <p:cNvSpPr/>
          <p:nvPr/>
        </p:nvSpPr>
        <p:spPr>
          <a:xfrm>
            <a:off x="1011240" y="30963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5" name="CustomShape 3"/>
          <p:cNvSpPr/>
          <p:nvPr/>
        </p:nvSpPr>
        <p:spPr>
          <a:xfrm>
            <a:off x="419760" y="401040"/>
            <a:ext cx="46234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15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Cultivo e produção de chá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6" name="Imagem 12327" descr=""/>
          <p:cNvPicPr/>
          <p:nvPr/>
        </p:nvPicPr>
        <p:blipFill>
          <a:blip r:embed="rId1"/>
          <a:stretch/>
        </p:blipFill>
        <p:spPr>
          <a:xfrm>
            <a:off x="7201440" y="2520000"/>
            <a:ext cx="3882240" cy="2592000"/>
          </a:xfrm>
          <a:prstGeom prst="rect">
            <a:avLst/>
          </a:prstGeom>
          <a:ln>
            <a:noFill/>
          </a:ln>
        </p:spPr>
      </p:pic>
      <p:sp>
        <p:nvSpPr>
          <p:cNvPr id="267" name="CustomShape 4"/>
          <p:cNvSpPr/>
          <p:nvPr/>
        </p:nvSpPr>
        <p:spPr>
          <a:xfrm>
            <a:off x="3504600" y="9640800"/>
            <a:ext cx="3133440" cy="3902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>
              <a:lnSpc>
                <a:spcPct val="100000"/>
              </a:lnSpc>
            </a:pPr>
            <a:r>
              <a:rPr b="0" i="1" lang="pt-PT" sz="9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Campos de chá verde abaixo do Monte Fuji, a montanha mais alta do Japão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5"/>
          <p:cNvSpPr/>
          <p:nvPr/>
        </p:nvSpPr>
        <p:spPr>
          <a:xfrm>
            <a:off x="1011240" y="2126160"/>
            <a:ext cx="5410800" cy="2714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just"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Existem quatro tipos principais de chá: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Chá verde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Chá preto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Chá de oolong (pronuncia-se (wu-long)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Chá branco.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Camellia sinensis”.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495" dur="indefinite" restart="never" nodeType="tmRoot">
          <p:childTnLst>
            <p:seq>
              <p:cTn id="496" dur="indefinite" nodeType="mainSeq">
                <p:childTnLst>
                  <p:par>
                    <p:cTn id="497" fill="hold">
                      <p:stCondLst>
                        <p:cond delay="indefinite"/>
                      </p:stCondLst>
                      <p:childTnLst>
                        <p:par>
                          <p:cTn id="498" fill="hold">
                            <p:stCondLst>
                              <p:cond delay="0"/>
                            </p:stCondLst>
                            <p:childTnLst>
                              <p:par>
                                <p:cTn id="49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4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1" dur="500" fill="hold"/>
                                        <p:tgtEl>
                                          <p:spTgt spid="268">
                                            <p:txEl>
                                              <p:pRg st="4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2" dur="500" fill="hold"/>
                                        <p:tgtEl>
                                          <p:spTgt spid="268">
                                            <p:txEl>
                                              <p:pRg st="44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5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7" dur="500" fill="hold"/>
                                        <p:tgtEl>
                                          <p:spTgt spid="268">
                                            <p:txEl>
                                              <p:pRg st="5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8" dur="500" fill="hold"/>
                                        <p:tgtEl>
                                          <p:spTgt spid="268">
                                            <p:txEl>
                                              <p:pRg st="54" end="6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64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3" dur="500" fill="hold"/>
                                        <p:tgtEl>
                                          <p:spTgt spid="268">
                                            <p:txEl>
                                              <p:pRg st="64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4" dur="500" fill="hold"/>
                                        <p:tgtEl>
                                          <p:spTgt spid="268">
                                            <p:txEl>
                                              <p:pRg st="64" end="10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5" fill="hold">
                      <p:stCondLst>
                        <p:cond delay="indefinite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03" end="1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9" dur="500" fill="hold"/>
                                        <p:tgtEl>
                                          <p:spTgt spid="268">
                                            <p:txEl>
                                              <p:pRg st="103" end="1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0" dur="500" fill="hold"/>
                                        <p:tgtEl>
                                          <p:spTgt spid="268">
                                            <p:txEl>
                                              <p:pRg st="103" end="1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1" fill="hold">
                      <p:stCondLst>
                        <p:cond delay="indefinite"/>
                      </p:stCondLst>
                      <p:childTnLst>
                        <p:par>
                          <p:cTn id="522" fill="hold">
                            <p:stCondLst>
                              <p:cond delay="0"/>
                            </p:stCondLst>
                            <p:childTnLst>
                              <p:par>
                                <p:cTn id="52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>
                                            <p:txEl>
                                              <p:pRg st="116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25" dur="500" fill="hold"/>
                                        <p:tgtEl>
                                          <p:spTgt spid="268">
                                            <p:txEl>
                                              <p:pRg st="116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6" dur="500" fill="hold"/>
                                        <p:tgtEl>
                                          <p:spTgt spid="268">
                                            <p:txEl>
                                              <p:pRg st="116" end="1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7370B2DA-702D-4329-9B29-66BF2FB2CD8D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0" name="CustomShape 2"/>
          <p:cNvSpPr/>
          <p:nvPr/>
        </p:nvSpPr>
        <p:spPr>
          <a:xfrm>
            <a:off x="1011240" y="30963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1" name="CustomShape 3"/>
          <p:cNvSpPr/>
          <p:nvPr/>
        </p:nvSpPr>
        <p:spPr>
          <a:xfrm>
            <a:off x="1924200" y="1880640"/>
            <a:ext cx="7439400" cy="313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Chás produzidos em grandes quantidades são cultivados em plantações em mais de 30 países;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China, a Índia, o Quênia e o Sri Lanka;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Colhido à mão;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Geralmente são feitas duas colheitas durante o ano, a primeira no início da primavera e a segunda no verão;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 algn="just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Oxidação.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4"/>
          <p:cNvSpPr/>
          <p:nvPr/>
        </p:nvSpPr>
        <p:spPr>
          <a:xfrm>
            <a:off x="3913200" y="541440"/>
            <a:ext cx="462348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15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Cultivo e produção de chá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27" dur="indefinite" restart="never" nodeType="tmRoot">
          <p:childTnLst>
            <p:seq>
              <p:cTn id="528" dur="indefinite" nodeType="mainSeq">
                <p:childTnLst>
                  <p:par>
                    <p:cTn id="529" fill="hold">
                      <p:stCondLst>
                        <p:cond delay="indefinite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3" dur="500" fill="hold"/>
                                        <p:tgtEl>
                                          <p:spTgt spid="271">
                                            <p:txEl>
                                              <p:pRg st="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4" dur="500" fill="hold"/>
                                        <p:tgtEl>
                                          <p:spTgt spid="271">
                                            <p:txEl>
                                              <p:pRg st="0" end="9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90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39" dur="500" fill="hold"/>
                                        <p:tgtEl>
                                          <p:spTgt spid="271">
                                            <p:txEl>
                                              <p:pRg st="90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0" dur="500" fill="hold"/>
                                        <p:tgtEl>
                                          <p:spTgt spid="271">
                                            <p:txEl>
                                              <p:pRg st="90" end="13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1" fill="hold">
                      <p:stCondLst>
                        <p:cond delay="indefinite"/>
                      </p:stCondLst>
                      <p:childTnLst>
                        <p:par>
                          <p:cTn id="542" fill="hold">
                            <p:stCondLst>
                              <p:cond delay="0"/>
                            </p:stCondLst>
                            <p:childTnLst>
                              <p:par>
                                <p:cTn id="54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30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5" dur="500" fill="hold"/>
                                        <p:tgtEl>
                                          <p:spTgt spid="271">
                                            <p:txEl>
                                              <p:pRg st="130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6" dur="500" fill="hold"/>
                                        <p:tgtEl>
                                          <p:spTgt spid="271">
                                            <p:txEl>
                                              <p:pRg st="130" end="14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7" fill="hold">
                      <p:stCondLst>
                        <p:cond delay="indefinite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145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1" dur="500" fill="hold"/>
                                        <p:tgtEl>
                                          <p:spTgt spid="271">
                                            <p:txEl>
                                              <p:pRg st="145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2" dur="500" fill="hold"/>
                                        <p:tgtEl>
                                          <p:spTgt spid="271">
                                            <p:txEl>
                                              <p:pRg st="145" end="25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>
                                            <p:txEl>
                                              <p:pRg st="253" end="2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57" dur="500" fill="hold"/>
                                        <p:tgtEl>
                                          <p:spTgt spid="271">
                                            <p:txEl>
                                              <p:pRg st="253" end="26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8" dur="500" fill="hold"/>
                                        <p:tgtEl>
                                          <p:spTgt spid="271">
                                            <p:txEl>
                                              <p:pRg st="253" end="26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584E121C-F871-4813-92AB-E15E762680EA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4" name="CustomShape 2"/>
          <p:cNvSpPr/>
          <p:nvPr/>
        </p:nvSpPr>
        <p:spPr>
          <a:xfrm>
            <a:off x="4383720" y="374400"/>
            <a:ext cx="4632840" cy="5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Processamento do chá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CustomShape 3"/>
          <p:cNvSpPr/>
          <p:nvPr/>
        </p:nvSpPr>
        <p:spPr>
          <a:xfrm>
            <a:off x="1011240" y="30963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6" name="CustomShape 4"/>
          <p:cNvSpPr/>
          <p:nvPr/>
        </p:nvSpPr>
        <p:spPr>
          <a:xfrm>
            <a:off x="1836000" y="1895760"/>
            <a:ext cx="8405640" cy="341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1. </a:t>
            </a: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Drenagem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 - as folhas de chá são espalhadas em grandes grupos e drenadas para libertar um pouco da humidade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 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2. </a:t>
            </a: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Rotação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 - no método ortodoxo, as folhas são giradas para que a humidade restante seja libertada, revestindo a superfície das folhas com esse líquido.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 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59" dur="indefinite" restart="never" nodeType="tmRoot">
          <p:childTnLst>
            <p:seq>
              <p:cTn id="560" dur="indefinite" nodeType="mainSeq">
                <p:childTnLst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0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5" dur="500" fill="hold"/>
                                        <p:tgtEl>
                                          <p:spTgt spid="276">
                                            <p:txEl>
                                              <p:pRg st="0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6" dur="500" fill="hold"/>
                                        <p:tgtEl>
                                          <p:spTgt spid="276">
                                            <p:txEl>
                                              <p:pRg st="0" end="1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12" end="2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1" dur="500" fill="hold"/>
                                        <p:tgtEl>
                                          <p:spTgt spid="276">
                                            <p:txEl>
                                              <p:pRg st="112" end="26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2" dur="500" fill="hold"/>
                                        <p:tgtEl>
                                          <p:spTgt spid="276">
                                            <p:txEl>
                                              <p:pRg st="112" end="26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68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77" dur="500" fill="hold"/>
                                        <p:tgtEl>
                                          <p:spTgt spid="276">
                                            <p:txEl>
                                              <p:pRg st="268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78" dur="500" fill="hold"/>
                                        <p:tgtEl>
                                          <p:spTgt spid="276">
                                            <p:txEl>
                                              <p:pRg st="268" end="27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156304E-1C98-45C5-B29C-3F7B68B54FFD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0" name="CustomShape 2"/>
          <p:cNvSpPr/>
          <p:nvPr/>
        </p:nvSpPr>
        <p:spPr>
          <a:xfrm>
            <a:off x="5465880" y="1123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3"/>
          <p:cNvSpPr/>
          <p:nvPr/>
        </p:nvSpPr>
        <p:spPr>
          <a:xfrm>
            <a:off x="275400" y="1340640"/>
            <a:ext cx="196884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15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Espécies de 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1870200" y="2838600"/>
            <a:ext cx="2176200" cy="852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Coffea arábica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Café Robusta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3" name="Imagem 3" descr=""/>
          <p:cNvPicPr/>
          <p:nvPr/>
        </p:nvPicPr>
        <p:blipFill>
          <a:blip r:embed="rId1"/>
          <a:stretch/>
        </p:blipFill>
        <p:spPr>
          <a:xfrm>
            <a:off x="6519960" y="1340640"/>
            <a:ext cx="4421160" cy="38340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>
                <p:childTnLst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5" dur="500" fill="hold"/>
                                        <p:tgtEl>
                                          <p:spTgt spid="102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102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5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102">
                                            <p:txEl>
                                              <p:pRg st="15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102">
                                            <p:txEl>
                                              <p:pRg st="15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16BEF29-E412-4EA2-A842-97626E53E2B4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4028760" y="350280"/>
            <a:ext cx="4632840" cy="5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>
              <a:lnSpc>
                <a:spcPct val="10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Processamento do chá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9" name="CustomShape 3"/>
          <p:cNvSpPr/>
          <p:nvPr/>
        </p:nvSpPr>
        <p:spPr>
          <a:xfrm>
            <a:off x="1011240" y="3096360"/>
            <a:ext cx="184320" cy="36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4"/>
          <p:cNvSpPr/>
          <p:nvPr/>
        </p:nvSpPr>
        <p:spPr>
          <a:xfrm>
            <a:off x="1346040" y="1572840"/>
            <a:ext cx="9646560" cy="359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3. </a:t>
            </a: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Oxidação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 - as folhas são separadas novamente, desta vez em um ambiente frio e húmido, e o processo de oxidação continua. A coloração original da folha de chá é verde, mas à medida que o oxigénio reage com o tecido celular esta fica com uma cor escura.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 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4. </a:t>
            </a: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Secagem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 - as folhas são secas com ar quente e as suas cores mudam de escura para castanho ou preto.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 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5. </a:t>
            </a: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Triagem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 - o processo final envolve a seleção das folhas de chá de acordo com o tamanho e a qualidade</a:t>
            </a:r>
            <a:r>
              <a:rPr b="0" lang="pt-PT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9" dur="indefinite" restart="never" nodeType="tmRoot">
          <p:childTnLst>
            <p:seq>
              <p:cTn id="580" dur="indefinite" nodeType="mainSeq">
                <p:childTnLst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25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85" dur="500" fill="hold"/>
                                        <p:tgtEl>
                                          <p:spTgt spid="280">
                                            <p:txEl>
                                              <p:pRg st="0" end="25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86" dur="500" fill="hold"/>
                                        <p:tgtEl>
                                          <p:spTgt spid="280">
                                            <p:txEl>
                                              <p:pRg st="0" end="25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66D0B8F6-8E4E-42A0-879C-E77B70070685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82" name="CustomShape 2"/>
          <p:cNvSpPr/>
          <p:nvPr/>
        </p:nvSpPr>
        <p:spPr>
          <a:xfrm>
            <a:off x="5175360" y="674280"/>
            <a:ext cx="4128840" cy="55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127080" bIns="0" anchor="ctr"/>
          <a:p>
            <a:pPr algn="just">
              <a:lnSpc>
                <a:spcPct val="150000"/>
              </a:lnSpc>
            </a:pPr>
            <a:r>
              <a:rPr b="1" lang="pt-PT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Chá em Portugal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3" name="CustomShape 3"/>
          <p:cNvSpPr/>
          <p:nvPr/>
        </p:nvSpPr>
        <p:spPr>
          <a:xfrm>
            <a:off x="3304440" y="2232720"/>
            <a:ext cx="6092640" cy="15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Açores</a:t>
            </a: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;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Gorreana e Porto Formoso;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Chá biológico;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5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Produção dividida entre Açores, e o Reino Unido.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87" dur="indefinite" restart="never" nodeType="tmRoot">
          <p:childTnLst>
            <p:seq>
              <p:cTn id="588" dur="indefinite" nodeType="mainSeq">
                <p:childTnLst>
                  <p:par>
                    <p:cTn id="589" fill="hold">
                      <p:stCondLst>
                        <p:cond delay="indefinite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3" dur="500" fill="hold"/>
                                        <p:tgtEl>
                                          <p:spTgt spid="283">
                                            <p:txEl>
                                              <p:p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4" dur="500" fill="hold"/>
                                        <p:tgtEl>
                                          <p:spTgt spid="283">
                                            <p:txEl>
                                              <p:p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5" fill="hold">
                      <p:stCondLst>
                        <p:cond delay="indefinite"/>
                      </p:stCondLst>
                      <p:childTnLst>
                        <p:par>
                          <p:cTn id="596" fill="hold">
                            <p:stCondLst>
                              <p:cond delay="0"/>
                            </p:stCondLst>
                            <p:childTnLst>
                              <p:par>
                                <p:cTn id="597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9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99" dur="500" fill="hold"/>
                                        <p:tgtEl>
                                          <p:spTgt spid="283">
                                            <p:txEl>
                                              <p:pRg st="9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0" dur="500" fill="hold"/>
                                        <p:tgtEl>
                                          <p:spTgt spid="283">
                                            <p:txEl>
                                              <p:pRg st="9" end="3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35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05" dur="500" fill="hold"/>
                                        <p:tgtEl>
                                          <p:spTgt spid="283">
                                            <p:txEl>
                                              <p:pRg st="35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06" dur="500" fill="hold"/>
                                        <p:tgtEl>
                                          <p:spTgt spid="283">
                                            <p:txEl>
                                              <p:pRg st="35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7" fill="hold">
                      <p:stCondLst>
                        <p:cond delay="indefinite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>
                                            <p:txEl>
                                              <p:pRg st="50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11" dur="500" fill="hold"/>
                                        <p:tgtEl>
                                          <p:spTgt spid="283">
                                            <p:txEl>
                                              <p:pRg st="50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2" dur="500" fill="hold"/>
                                        <p:tgtEl>
                                          <p:spTgt spid="283">
                                            <p:txEl>
                                              <p:pRg st="50" end="9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8D28CDA4-3B35-444A-87F6-C33217C41B20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5" name="CustomShape 2"/>
          <p:cNvSpPr/>
          <p:nvPr/>
        </p:nvSpPr>
        <p:spPr>
          <a:xfrm>
            <a:off x="5756400" y="1231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6" name="CustomShape 3"/>
          <p:cNvSpPr/>
          <p:nvPr/>
        </p:nvSpPr>
        <p:spPr>
          <a:xfrm>
            <a:off x="205920" y="980640"/>
            <a:ext cx="2566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15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 do 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CustomShape 4"/>
          <p:cNvSpPr/>
          <p:nvPr/>
        </p:nvSpPr>
        <p:spPr>
          <a:xfrm>
            <a:off x="2188800" y="1697760"/>
            <a:ext cx="8518680" cy="391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Doçura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doçura de um café pode oscilar entre nula (sem doçura) e muito boa.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: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Os cafés mais finos apresentam um sabor adocicado que permite que sejam bebidos sem adição de açúcar.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Atenção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: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Cafés preparados com excesso de grãos verdes, pretos ou ardidos não apresentam doçura percetível.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79" dur="indefinite" restart="never" nodeType="tmRoot">
          <p:childTnLst>
            <p:seq>
              <p:cTn id="8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2AF3E5F5-440F-4855-9516-C5F3C64AEB40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9" name="CustomShape 2"/>
          <p:cNvSpPr/>
          <p:nvPr/>
        </p:nvSpPr>
        <p:spPr>
          <a:xfrm>
            <a:off x="5702400" y="16596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3"/>
          <p:cNvSpPr/>
          <p:nvPr/>
        </p:nvSpPr>
        <p:spPr>
          <a:xfrm>
            <a:off x="205920" y="980640"/>
            <a:ext cx="2566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15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 do 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4"/>
          <p:cNvSpPr/>
          <p:nvPr/>
        </p:nvSpPr>
        <p:spPr>
          <a:xfrm>
            <a:off x="1952280" y="1504080"/>
            <a:ext cx="8518680" cy="437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Amargor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É o gosto produzido pela cafeína.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: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Deve ser leve ou equilibrado nos cafés de melhor qualidade.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Atenção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: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Amargor forte ou muito forte, que molestam a garganta, são provenientes de cafés inferiores, de uma torra muito acentuada (escura), ou ainda de um tempo excessivo de contato da água com o pó de café (moagem fina).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1" dur="indefinite" restart="never" nodeType="tmRoot">
          <p:childTnLst>
            <p:seq>
              <p:cTn id="8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BD3360F1-804A-4F59-95F2-8D0FB0A8B403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3" name="CustomShape 2"/>
          <p:cNvSpPr/>
          <p:nvPr/>
        </p:nvSpPr>
        <p:spPr>
          <a:xfrm>
            <a:off x="5745600" y="16596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CustomShape 3"/>
          <p:cNvSpPr/>
          <p:nvPr/>
        </p:nvSpPr>
        <p:spPr>
          <a:xfrm>
            <a:off x="1912680" y="1683360"/>
            <a:ext cx="8424720" cy="3595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Acidez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É a sensação obtida na parte lateral da língua.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: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Bastante desejável no café, especialmente em mercados europeus como o alemão. O café colombiano é valorizado nesses mercados por sua intensa acidez.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Atenção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: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No Brasil, os cafés são pouco ácidos.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CustomShape 4"/>
          <p:cNvSpPr/>
          <p:nvPr/>
        </p:nvSpPr>
        <p:spPr>
          <a:xfrm>
            <a:off x="205920" y="980640"/>
            <a:ext cx="2566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15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 do 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83" dur="indefinite" restart="never" nodeType="tmRoot">
          <p:childTnLst>
            <p:seq>
              <p:cTn id="8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F79F4A4E-F3B6-49D9-8FAC-5371B0EBE457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17" name="CustomShape 2"/>
          <p:cNvSpPr/>
          <p:nvPr/>
        </p:nvSpPr>
        <p:spPr>
          <a:xfrm>
            <a:off x="5465880" y="11232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8" name="CustomShape 3"/>
          <p:cNvSpPr/>
          <p:nvPr/>
        </p:nvSpPr>
        <p:spPr>
          <a:xfrm>
            <a:off x="191520" y="1845000"/>
            <a:ext cx="7661520" cy="2224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Corpo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 uma sensação causada na boca pela persistência no paladar.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1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Características</a:t>
            </a: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: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50000"/>
              </a:lnSpc>
            </a:pPr>
            <a:r>
              <a:rPr b="0" lang="pt-PT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Enriquece a bebida do café. Um café pode ser sem corpo, leve, bom corpo ou encorpado, dependendo do seu tipo.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9" name="CustomShape 4"/>
          <p:cNvSpPr/>
          <p:nvPr/>
        </p:nvSpPr>
        <p:spPr>
          <a:xfrm>
            <a:off x="205920" y="980640"/>
            <a:ext cx="2566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15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 do 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0" name="Imagem 2" descr=""/>
          <p:cNvPicPr/>
          <p:nvPr/>
        </p:nvPicPr>
        <p:blipFill>
          <a:blip r:embed="rId1"/>
          <a:stretch/>
        </p:blipFill>
        <p:spPr>
          <a:xfrm>
            <a:off x="8047800" y="980640"/>
            <a:ext cx="3696120" cy="45115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5" dur="indefinite" restart="never" nodeType="tmRoot">
          <p:childTnLst>
            <p:seq>
              <p:cTn id="86" dur="indefinite" nodeType="mainSeq">
                <p:childTnLst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1084040" y="6400800"/>
            <a:ext cx="1106280" cy="32040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r">
              <a:lnSpc>
                <a:spcPct val="100000"/>
              </a:lnSpc>
            </a:pPr>
            <a:fld id="{E46DE765-9301-4F8A-8A5D-67703E2D7DF4}" type="slidenum">
              <a:rPr b="0" lang="pt-PT" sz="1200" spc="-1" strike="noStrike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&lt;número&gt;</a:t>
            </a:fld>
            <a:endParaRPr b="0" lang="pt-PT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5487120" y="272880"/>
            <a:ext cx="229860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pt-PT" sz="4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CustomShape 3"/>
          <p:cNvSpPr/>
          <p:nvPr/>
        </p:nvSpPr>
        <p:spPr>
          <a:xfrm>
            <a:off x="205920" y="980640"/>
            <a:ext cx="256608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15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 do Café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4" name="CustomShape 4"/>
          <p:cNvSpPr/>
          <p:nvPr/>
        </p:nvSpPr>
        <p:spPr>
          <a:xfrm>
            <a:off x="1869480" y="1897920"/>
            <a:ext cx="8568720" cy="3245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just">
              <a:lnSpc>
                <a:spcPct val="15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Aroma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São os elementos percetíveis através do olfato.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Características</a:t>
            </a: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: 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Alguns dos tipos de aroma são: frutado, florado, achocolatado e semelhante ao pão torrado. Bons cafés têm aroma pronunciado. A maior acidez do café permite maior perceção do aroma.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1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Atenção</a:t>
            </a: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: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b="0" lang="pt-PT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</a:rPr>
              <a:t>A avaliação pelo aroma depende da experiência do provador.</a:t>
            </a:r>
            <a:endParaRPr b="0" lang="pt-PT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93" dur="indefinite" restart="never" nodeType="tmRoot">
          <p:childTnLst>
            <p:seq>
              <p:cTn id="9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Application>LibreOffice/5.3.0.3$Windows_x86 LibreOffice_project/7074905676c47b82bbcfbea1aeefc84afe1c50e1</Application>
  <Words>2468</Words>
  <Paragraphs>406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2014-04-24T10:52:35Z</dcterms:created>
  <dc:creator>Miguel Teixeira</dc:creator>
  <dc:description/>
  <dc:language>pt-PT</dc:language>
  <cp:lastModifiedBy/>
  <dcterms:modified xsi:type="dcterms:W3CDTF">2017-03-12T22:34:32Z</dcterms:modified>
  <cp:revision>4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38</vt:i4>
  </property>
  <property fmtid="{D5CDD505-2E9C-101B-9397-08002B2CF9AE}" pid="8" name="PresentationFormat">
    <vt:lpwstr>Ecrã Panorâmico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41</vt:i4>
  </property>
</Properties>
</file>