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77" r:id="rId3"/>
    <p:sldId id="278" r:id="rId4"/>
    <p:sldId id="279" r:id="rId5"/>
    <p:sldId id="28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édio 1 - Destaqu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314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pt-PT" smtClean="0"/>
              <a:t>31/08/2016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pt-PT" smtClean="0"/>
              <a:t>31/08/2016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66800" y="2606040"/>
            <a:ext cx="10058400" cy="27432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66800" y="5360437"/>
            <a:ext cx="100584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 dirty="0"/>
          </a:p>
        </p:txBody>
      </p:sp>
      <p:sp>
        <p:nvSpPr>
          <p:cNvPr id="8" name="Rectângulo 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525000" y="382230"/>
            <a:ext cx="1371600" cy="5561369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295400" y="382230"/>
            <a:ext cx="7863840" cy="556137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1565829"/>
            <a:ext cx="5943600" cy="4114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066801" y="5682343"/>
            <a:ext cx="59436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Rectângulo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Rectângulo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295400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295400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67628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69152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10" name="Rectângulo 9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Rectângulo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29601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790302" y="685800"/>
            <a:ext cx="612648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9" name="Rectângulo 8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29600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68580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556170" y="6419462"/>
            <a:ext cx="1351383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295400" y="6419462"/>
            <a:ext cx="51816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10198358" y="6419462"/>
            <a:ext cx="69824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8" name="Rectângulo 7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0LQLntuIN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914400">
              <a:lnSpc>
                <a:spcPct val="80000"/>
              </a:lnSpc>
              <a:spcBef>
                <a:spcPts val="0"/>
              </a:spcBef>
              <a:buNone/>
            </a:pPr>
            <a:r>
              <a:rPr lang="pt-PT" sz="6800" b="1" i="0" baseline="0" dirty="0" smtClean="0">
                <a:solidFill>
                  <a:srgbClr val="514A40"/>
                </a:solidFill>
                <a:effectLst>
                  <a:outerShdw blurRad="38100" dist="25400" dir="18900000" algn="bl">
                    <a:prstClr val="aliceBlue">
                      <a:alpha val="80000"/>
                    </a:prstClr>
                  </a:outerShdw>
                </a:effectLst>
                <a:latin typeface="Cambria"/>
                <a:ea typeface="+mj-ea"/>
                <a:cs typeface="+mj-cs"/>
              </a:rPr>
              <a:t>Serviço casual de</a:t>
            </a:r>
            <a:r>
              <a:rPr lang="pt-PT" sz="6800" b="1" i="0" dirty="0" smtClean="0">
                <a:solidFill>
                  <a:srgbClr val="514A40"/>
                </a:solidFill>
                <a:effectLst>
                  <a:outerShdw blurRad="38100" dist="25400" dir="18900000" algn="bl">
                    <a:prstClr val="aliceBlue">
                      <a:alpha val="80000"/>
                    </a:prstClr>
                  </a:outerShdw>
                </a:effectLst>
                <a:latin typeface="Cambria"/>
                <a:ea typeface="+mj-ea"/>
                <a:cs typeface="+mj-cs"/>
              </a:rPr>
              <a:t> restaurante</a:t>
            </a:r>
            <a:endParaRPr lang="pt-PT" sz="6800" b="1" i="0" baseline="0" dirty="0">
              <a:solidFill>
                <a:srgbClr val="514A40"/>
              </a:solidFill>
              <a:effectLst>
                <a:outerShdw blurRad="38100" dist="25400" dir="18900000" algn="bl">
                  <a:prstClr val="aliceBlue">
                    <a:alpha val="80000"/>
                  </a:prstClr>
                </a:outerShdw>
              </a:effectLst>
              <a:latin typeface="Cambria"/>
              <a:ea typeface="+mj-ea"/>
              <a:cs typeface="+mj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pt-PT" sz="2000" b="1" i="0" baseline="0" dirty="0" smtClean="0">
                <a:solidFill>
                  <a:srgbClr val="A85229"/>
                </a:solidFill>
              </a:rPr>
              <a:t>Serviço à Americana</a:t>
            </a:r>
            <a:endParaRPr lang="pt-PT" sz="2000" b="1" i="0" baseline="0" dirty="0">
              <a:solidFill>
                <a:srgbClr val="A852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000" dirty="0" smtClean="0"/>
              <a:t>Serviço à Americana</a:t>
            </a:r>
            <a:endParaRPr lang="pt-PT" sz="6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95400" y="1828800"/>
            <a:ext cx="10107168" cy="4096512"/>
          </a:xfrm>
        </p:spPr>
        <p:txBody>
          <a:bodyPr>
            <a:noAutofit/>
          </a:bodyPr>
          <a:lstStyle/>
          <a:p>
            <a:r>
              <a:rPr lang="pt-PT" sz="3600" dirty="0" smtClean="0">
                <a:latin typeface="Calibri" panose="020F0502020204030204" pitchFamily="34" charset="0"/>
              </a:rPr>
              <a:t>A forma como é executado pode proporcionar momentos muito interessantes de “</a:t>
            </a:r>
            <a:r>
              <a:rPr lang="pt-PT" sz="3600" b="1" i="1" dirty="0" err="1" smtClean="0">
                <a:latin typeface="Calibri" panose="020F0502020204030204" pitchFamily="34" charset="0"/>
              </a:rPr>
              <a:t>mise-en-scene</a:t>
            </a:r>
            <a:r>
              <a:rPr lang="pt-PT" sz="3600" dirty="0" smtClean="0">
                <a:latin typeface="Calibri" panose="020F0502020204030204" pitchFamily="34" charset="0"/>
              </a:rPr>
              <a:t>”.</a:t>
            </a:r>
          </a:p>
          <a:p>
            <a:r>
              <a:rPr lang="pt-PT" sz="3600" b="1" dirty="0" err="1" smtClean="0">
                <a:latin typeface="Calibri" panose="020F0502020204030204" pitchFamily="34" charset="0"/>
              </a:rPr>
              <a:t>Mise-en-scene</a:t>
            </a:r>
            <a:r>
              <a:rPr lang="pt-PT" sz="3600" dirty="0" smtClean="0">
                <a:latin typeface="Calibri" panose="020F0502020204030204" pitchFamily="34" charset="0"/>
              </a:rPr>
              <a:t> - </a:t>
            </a:r>
            <a:r>
              <a:rPr lang="pt-PT" sz="3600" dirty="0">
                <a:latin typeface="Calibri" panose="020F0502020204030204" pitchFamily="34" charset="0"/>
              </a:rPr>
              <a:t>Palavra originária do francês, significa "colocado em cena", podendo também significar a arte da </a:t>
            </a:r>
            <a:r>
              <a:rPr lang="pt-PT" sz="3600" dirty="0" smtClean="0">
                <a:latin typeface="Calibri" panose="020F0502020204030204" pitchFamily="34" charset="0"/>
              </a:rPr>
              <a:t>encenação.</a:t>
            </a:r>
          </a:p>
          <a:p>
            <a:r>
              <a:rPr lang="pt-PT" sz="3600" dirty="0">
                <a:latin typeface="Calibri" panose="020F0502020204030204" pitchFamily="34" charset="0"/>
                <a:hlinkClick r:id="rId2"/>
              </a:rPr>
              <a:t>https://www.youtube.com/watch?v=h0LQLntuINM</a:t>
            </a:r>
            <a:endParaRPr lang="pt-PT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04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0" y="102268"/>
            <a:ext cx="9601200" cy="1143000"/>
          </a:xfrm>
        </p:spPr>
        <p:txBody>
          <a:bodyPr>
            <a:normAutofit/>
          </a:bodyPr>
          <a:lstStyle/>
          <a:p>
            <a:r>
              <a:rPr lang="pt-PT" sz="5400" dirty="0"/>
              <a:t>Serviço à Americana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61748" y="1491916"/>
            <a:ext cx="9969367" cy="4844716"/>
          </a:xfrm>
        </p:spPr>
        <p:txBody>
          <a:bodyPr>
            <a:normAutofit/>
          </a:bodyPr>
          <a:lstStyle/>
          <a:p>
            <a:r>
              <a:rPr lang="pt-PT" sz="3600" dirty="0" smtClean="0">
                <a:latin typeface="Calibri" panose="020F0502020204030204" pitchFamily="34" charset="0"/>
              </a:rPr>
              <a:t>As iguarias são empratadas na cozinha e daí o empregado de mesa transporta-as diretamente para a mesa do cliente, protegidas com </a:t>
            </a:r>
            <a:r>
              <a:rPr lang="pt-PT" sz="3600" b="1" i="1" dirty="0" err="1" smtClean="0">
                <a:latin typeface="Calibri" panose="020F0502020204030204" pitchFamily="34" charset="0"/>
              </a:rPr>
              <a:t>Cloches</a:t>
            </a:r>
            <a:r>
              <a:rPr lang="pt-PT" sz="3600" dirty="0" smtClean="0">
                <a:latin typeface="Calibri" panose="020F0502020204030204" pitchFamily="34" charset="0"/>
              </a:rPr>
              <a:t>.</a:t>
            </a:r>
          </a:p>
          <a:p>
            <a:r>
              <a:rPr lang="pt-PT" sz="3600" dirty="0" err="1" smtClean="0">
                <a:latin typeface="Calibri" panose="020F0502020204030204" pitchFamily="34" charset="0"/>
              </a:rPr>
              <a:t>Cloches</a:t>
            </a:r>
            <a:r>
              <a:rPr lang="pt-PT" sz="3600" dirty="0" smtClean="0">
                <a:latin typeface="Calibri" panose="020F0502020204030204" pitchFamily="34" charset="0"/>
              </a:rPr>
              <a:t> – São </a:t>
            </a:r>
            <a:r>
              <a:rPr lang="pt-PT" sz="3600" dirty="0" err="1" smtClean="0">
                <a:latin typeface="Calibri" panose="020F0502020204030204" pitchFamily="34" charset="0"/>
              </a:rPr>
              <a:t>capânulas</a:t>
            </a:r>
            <a:r>
              <a:rPr lang="pt-PT" sz="3600" dirty="0" smtClean="0">
                <a:latin typeface="Calibri" panose="020F0502020204030204" pitchFamily="34" charset="0"/>
              </a:rPr>
              <a:t> que servem para cobrir os pratos, individualmente, tendo assim 			 um efeito de estufa. São retiradas                         após a colocação de todos os pratos                        na mesa.</a:t>
            </a:r>
          </a:p>
        </p:txBody>
      </p:sp>
      <p:pic>
        <p:nvPicPr>
          <p:cNvPr id="1026" name="Picture 2" descr="Resultado de imagem para cloches restaurant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r="19280"/>
          <a:stretch/>
        </p:blipFill>
        <p:spPr bwMode="auto">
          <a:xfrm>
            <a:off x="7705825" y="3705726"/>
            <a:ext cx="4426017" cy="303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70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5400" dirty="0"/>
              <a:t>Serviço à Americana</a:t>
            </a: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828225"/>
              </p:ext>
            </p:extLst>
          </p:nvPr>
        </p:nvGraphicFramePr>
        <p:xfrm>
          <a:off x="836676" y="1645920"/>
          <a:ext cx="10518648" cy="4389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06216"/>
                <a:gridCol w="3506216"/>
                <a:gridCol w="3506216"/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Princípios</a:t>
                      </a:r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Vantagens</a:t>
                      </a:r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Desvantagens</a:t>
                      </a:r>
                      <a:endParaRPr lang="pt-PT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b="1" dirty="0" smtClean="0"/>
                        <a:t>Empratamento feito na cozinha;</a:t>
                      </a:r>
                      <a:endParaRPr lang="pt-PT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Serviço muito</a:t>
                      </a:r>
                      <a:r>
                        <a:rPr lang="pt-PT" sz="2400" baseline="0" dirty="0" smtClean="0"/>
                        <a:t> rápido;</a:t>
                      </a:r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Arrefeciment</a:t>
                      </a:r>
                      <a:r>
                        <a:rPr lang="pt-PT" sz="2400" baseline="0" dirty="0" smtClean="0"/>
                        <a:t>o rápido dos pratos;</a:t>
                      </a:r>
                      <a:endParaRPr lang="pt-PT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b="1" dirty="0" smtClean="0"/>
                        <a:t>Os empregados transportam os pratos com as iguarias</a:t>
                      </a:r>
                      <a:r>
                        <a:rPr lang="pt-PT" sz="2400" b="1" baseline="0" dirty="0" smtClean="0"/>
                        <a:t> (já empratadas) e colocam-nos à frente dos clientes.</a:t>
                      </a:r>
                      <a:endParaRPr lang="pt-P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Não exige pessoal muito especializado;</a:t>
                      </a:r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O cliente não escolhe o que pretende;</a:t>
                      </a:r>
                      <a:endParaRPr lang="pt-PT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P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Menor Investimento</a:t>
                      </a:r>
                      <a:r>
                        <a:rPr lang="pt-PT" sz="2400" baseline="0" dirty="0" smtClean="0"/>
                        <a:t> em equipamento</a:t>
                      </a:r>
                      <a:endParaRPr lang="pt-PT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PT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00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d Line Business 16x9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F180B1C-2212-497F-A259-C959ADD04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Apresentação empresarial com linha vermelha (ecrã panorâmico)</Template>
  <TotalTime>0</TotalTime>
  <Words>147</Words>
  <Application>Microsoft Office PowerPoint</Application>
  <PresentationFormat>Ecrã Panorâmico</PresentationFormat>
  <Paragraphs>20</Paragraphs>
  <Slides>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8" baseType="lpstr">
      <vt:lpstr>Arial</vt:lpstr>
      <vt:lpstr>Calibri</vt:lpstr>
      <vt:lpstr>Cambria</vt:lpstr>
      <vt:lpstr>Red Line Business 16x9</vt:lpstr>
      <vt:lpstr>Serviço casual de restaurante</vt:lpstr>
      <vt:lpstr>Serviço à Americana</vt:lpstr>
      <vt:lpstr>Serviço à Americana</vt:lpstr>
      <vt:lpstr>Serviço à Americana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2016-08-31T10:17:31Z</dcterms:created>
  <dcterms:modified xsi:type="dcterms:W3CDTF">2016-08-31T10:43:13Z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