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4"/>
  </p:notesMasterIdLst>
  <p:handoutMasterIdLst>
    <p:handoutMasterId r:id="rId165"/>
  </p:handoutMasterIdLst>
  <p:sldIdLst>
    <p:sldId id="256" r:id="rId2"/>
    <p:sldId id="318" r:id="rId3"/>
    <p:sldId id="324" r:id="rId4"/>
    <p:sldId id="345" r:id="rId5"/>
    <p:sldId id="325" r:id="rId6"/>
    <p:sldId id="355" r:id="rId7"/>
    <p:sldId id="356" r:id="rId8"/>
    <p:sldId id="358" r:id="rId9"/>
    <p:sldId id="347" r:id="rId10"/>
    <p:sldId id="348" r:id="rId11"/>
    <p:sldId id="326" r:id="rId12"/>
    <p:sldId id="346" r:id="rId13"/>
    <p:sldId id="333" r:id="rId14"/>
    <p:sldId id="349" r:id="rId15"/>
    <p:sldId id="350" r:id="rId16"/>
    <p:sldId id="351" r:id="rId17"/>
    <p:sldId id="352" r:id="rId18"/>
    <p:sldId id="353" r:id="rId19"/>
    <p:sldId id="354" r:id="rId20"/>
    <p:sldId id="359" r:id="rId21"/>
    <p:sldId id="360" r:id="rId22"/>
    <p:sldId id="285" r:id="rId23"/>
    <p:sldId id="361" r:id="rId24"/>
    <p:sldId id="362" r:id="rId25"/>
    <p:sldId id="363" r:id="rId26"/>
    <p:sldId id="364" r:id="rId27"/>
    <p:sldId id="365" r:id="rId28"/>
    <p:sldId id="396" r:id="rId29"/>
    <p:sldId id="391" r:id="rId30"/>
    <p:sldId id="392" r:id="rId31"/>
    <p:sldId id="393" r:id="rId32"/>
    <p:sldId id="394" r:id="rId33"/>
    <p:sldId id="395" r:id="rId34"/>
    <p:sldId id="397" r:id="rId35"/>
    <p:sldId id="287" r:id="rId36"/>
    <p:sldId id="366" r:id="rId37"/>
    <p:sldId id="383" r:id="rId38"/>
    <p:sldId id="367" r:id="rId39"/>
    <p:sldId id="368" r:id="rId40"/>
    <p:sldId id="369" r:id="rId41"/>
    <p:sldId id="371" r:id="rId42"/>
    <p:sldId id="370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84" r:id="rId51"/>
    <p:sldId id="379" r:id="rId52"/>
    <p:sldId id="385" r:id="rId53"/>
    <p:sldId id="386" r:id="rId54"/>
    <p:sldId id="387" r:id="rId55"/>
    <p:sldId id="388" r:id="rId56"/>
    <p:sldId id="389" r:id="rId57"/>
    <p:sldId id="390" r:id="rId58"/>
    <p:sldId id="398" r:id="rId59"/>
    <p:sldId id="399" r:id="rId60"/>
    <p:sldId id="400" r:id="rId61"/>
    <p:sldId id="401" r:id="rId62"/>
    <p:sldId id="402" r:id="rId63"/>
    <p:sldId id="403" r:id="rId64"/>
    <p:sldId id="380" r:id="rId65"/>
    <p:sldId id="404" r:id="rId66"/>
    <p:sldId id="405" r:id="rId67"/>
    <p:sldId id="406" r:id="rId68"/>
    <p:sldId id="418" r:id="rId69"/>
    <p:sldId id="413" r:id="rId70"/>
    <p:sldId id="414" r:id="rId71"/>
    <p:sldId id="415" r:id="rId72"/>
    <p:sldId id="416" r:id="rId73"/>
    <p:sldId id="407" r:id="rId74"/>
    <p:sldId id="408" r:id="rId75"/>
    <p:sldId id="409" r:id="rId76"/>
    <p:sldId id="410" r:id="rId77"/>
    <p:sldId id="411" r:id="rId78"/>
    <p:sldId id="412" r:id="rId79"/>
    <p:sldId id="417" r:id="rId80"/>
    <p:sldId id="419" r:id="rId81"/>
    <p:sldId id="424" r:id="rId82"/>
    <p:sldId id="425" r:id="rId83"/>
    <p:sldId id="426" r:id="rId84"/>
    <p:sldId id="427" r:id="rId85"/>
    <p:sldId id="428" r:id="rId86"/>
    <p:sldId id="429" r:id="rId87"/>
    <p:sldId id="430" r:id="rId88"/>
    <p:sldId id="420" r:id="rId89"/>
    <p:sldId id="421" r:id="rId90"/>
    <p:sldId id="431" r:id="rId91"/>
    <p:sldId id="432" r:id="rId92"/>
    <p:sldId id="433" r:id="rId93"/>
    <p:sldId id="434" r:id="rId94"/>
    <p:sldId id="422" r:id="rId95"/>
    <p:sldId id="435" r:id="rId96"/>
    <p:sldId id="436" r:id="rId97"/>
    <p:sldId id="437" r:id="rId98"/>
    <p:sldId id="439" r:id="rId99"/>
    <p:sldId id="440" r:id="rId100"/>
    <p:sldId id="441" r:id="rId101"/>
    <p:sldId id="442" r:id="rId102"/>
    <p:sldId id="443" r:id="rId103"/>
    <p:sldId id="444" r:id="rId104"/>
    <p:sldId id="445" r:id="rId105"/>
    <p:sldId id="446" r:id="rId106"/>
    <p:sldId id="447" r:id="rId107"/>
    <p:sldId id="448" r:id="rId108"/>
    <p:sldId id="449" r:id="rId109"/>
    <p:sldId id="450" r:id="rId110"/>
    <p:sldId id="451" r:id="rId111"/>
    <p:sldId id="452" r:id="rId112"/>
    <p:sldId id="453" r:id="rId113"/>
    <p:sldId id="454" r:id="rId114"/>
    <p:sldId id="455" r:id="rId115"/>
    <p:sldId id="456" r:id="rId116"/>
    <p:sldId id="459" r:id="rId117"/>
    <p:sldId id="438" r:id="rId118"/>
    <p:sldId id="457" r:id="rId119"/>
    <p:sldId id="458" r:id="rId120"/>
    <p:sldId id="460" r:id="rId121"/>
    <p:sldId id="461" r:id="rId122"/>
    <p:sldId id="462" r:id="rId123"/>
    <p:sldId id="463" r:id="rId124"/>
    <p:sldId id="464" r:id="rId125"/>
    <p:sldId id="469" r:id="rId126"/>
    <p:sldId id="470" r:id="rId127"/>
    <p:sldId id="471" r:id="rId128"/>
    <p:sldId id="472" r:id="rId129"/>
    <p:sldId id="474" r:id="rId130"/>
    <p:sldId id="475" r:id="rId131"/>
    <p:sldId id="465" r:id="rId132"/>
    <p:sldId id="476" r:id="rId133"/>
    <p:sldId id="477" r:id="rId134"/>
    <p:sldId id="466" r:id="rId135"/>
    <p:sldId id="478" r:id="rId136"/>
    <p:sldId id="467" r:id="rId137"/>
    <p:sldId id="468" r:id="rId138"/>
    <p:sldId id="479" r:id="rId139"/>
    <p:sldId id="480" r:id="rId140"/>
    <p:sldId id="481" r:id="rId141"/>
    <p:sldId id="482" r:id="rId142"/>
    <p:sldId id="483" r:id="rId143"/>
    <p:sldId id="484" r:id="rId144"/>
    <p:sldId id="485" r:id="rId145"/>
    <p:sldId id="486" r:id="rId146"/>
    <p:sldId id="487" r:id="rId147"/>
    <p:sldId id="488" r:id="rId148"/>
    <p:sldId id="489" r:id="rId149"/>
    <p:sldId id="490" r:id="rId150"/>
    <p:sldId id="491" r:id="rId151"/>
    <p:sldId id="492" r:id="rId152"/>
    <p:sldId id="493" r:id="rId153"/>
    <p:sldId id="494" r:id="rId154"/>
    <p:sldId id="495" r:id="rId155"/>
    <p:sldId id="496" r:id="rId156"/>
    <p:sldId id="497" r:id="rId157"/>
    <p:sldId id="498" r:id="rId158"/>
    <p:sldId id="499" r:id="rId159"/>
    <p:sldId id="500" r:id="rId160"/>
    <p:sldId id="501" r:id="rId161"/>
    <p:sldId id="503" r:id="rId162"/>
    <p:sldId id="502" r:id="rId16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CC00"/>
    <a:srgbClr val="FFFFCC"/>
    <a:srgbClr val="FF9966"/>
    <a:srgbClr val="FF6600"/>
    <a:srgbClr val="009900"/>
    <a:srgbClr val="CCECFF"/>
    <a:srgbClr val="0000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533" autoAdjust="0"/>
  </p:normalViewPr>
  <p:slideViewPr>
    <p:cSldViewPr>
      <p:cViewPr>
        <p:scale>
          <a:sx n="75" d="100"/>
          <a:sy n="75" d="100"/>
        </p:scale>
        <p:origin x="-4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notesMaster" Target="notesMasters/notesMaster1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5DCC7-947B-4098-859B-F0BF1D213F03}" type="doc">
      <dgm:prSet loTypeId="urn:microsoft.com/office/officeart/2005/8/layout/vList5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pt-PT"/>
        </a:p>
      </dgm:t>
    </dgm:pt>
    <dgm:pt modelId="{ECE03C76-928D-4CD0-91C0-8623D2471542}">
      <dgm:prSet phldrT="[Texto]" custT="1"/>
      <dgm:spPr/>
      <dgm:t>
        <a:bodyPr/>
        <a:lstStyle/>
        <a:p>
          <a:r>
            <a:rPr lang="pt-PT" sz="2000" dirty="0">
              <a:solidFill>
                <a:schemeClr val="bg2">
                  <a:lumMod val="10000"/>
                </a:schemeClr>
              </a:solidFill>
            </a:rPr>
            <a:t>Periodicidade</a:t>
          </a:r>
        </a:p>
      </dgm:t>
    </dgm:pt>
    <dgm:pt modelId="{3AB4FDF3-06AE-4F6E-A023-CE27CE4DCD5F}" type="parTrans" cxnId="{51C6CE10-60C5-4435-8819-F66FCE09147F}">
      <dgm:prSet/>
      <dgm:spPr/>
      <dgm:t>
        <a:bodyPr/>
        <a:lstStyle/>
        <a:p>
          <a:endParaRPr lang="pt-PT"/>
        </a:p>
      </dgm:t>
    </dgm:pt>
    <dgm:pt modelId="{28F35DBA-A2A8-4845-986D-828ED2F28012}" type="sibTrans" cxnId="{51C6CE10-60C5-4435-8819-F66FCE09147F}">
      <dgm:prSet/>
      <dgm:spPr/>
      <dgm:t>
        <a:bodyPr/>
        <a:lstStyle/>
        <a:p>
          <a:endParaRPr lang="pt-PT"/>
        </a:p>
      </dgm:t>
    </dgm:pt>
    <dgm:pt modelId="{58E24972-162C-4280-A7B5-13B291864BCF}">
      <dgm:prSet phldrT="[Texto]" custT="1"/>
      <dgm:spPr/>
      <dgm:t>
        <a:bodyPr/>
        <a:lstStyle/>
        <a:p>
          <a:r>
            <a:rPr lang="pt-PT" sz="1800" dirty="0">
              <a:solidFill>
                <a:schemeClr val="bg2">
                  <a:lumMod val="10000"/>
                </a:schemeClr>
              </a:solidFill>
            </a:rPr>
            <a:t>Esporádicos </a:t>
          </a:r>
        </a:p>
      </dgm:t>
    </dgm:pt>
    <dgm:pt modelId="{EF41E38C-E481-4AD4-BE8A-0BBD5B0E60FF}" type="parTrans" cxnId="{99F61F43-3B4D-4E8F-8345-E19957321399}">
      <dgm:prSet/>
      <dgm:spPr/>
      <dgm:t>
        <a:bodyPr/>
        <a:lstStyle/>
        <a:p>
          <a:endParaRPr lang="pt-PT"/>
        </a:p>
      </dgm:t>
    </dgm:pt>
    <dgm:pt modelId="{2A6A9F31-585C-4131-BDB4-33942C65EDFD}" type="sibTrans" cxnId="{99F61F43-3B4D-4E8F-8345-E19957321399}">
      <dgm:prSet/>
      <dgm:spPr/>
      <dgm:t>
        <a:bodyPr/>
        <a:lstStyle/>
        <a:p>
          <a:endParaRPr lang="pt-PT"/>
        </a:p>
      </dgm:t>
    </dgm:pt>
    <dgm:pt modelId="{F357BE1E-DD83-4228-AB12-CFFB413F1F35}">
      <dgm:prSet phldrT="[Texto]" custT="1"/>
      <dgm:spPr/>
      <dgm:t>
        <a:bodyPr/>
        <a:lstStyle/>
        <a:p>
          <a:r>
            <a:rPr lang="pt-PT" sz="1800" dirty="0">
              <a:solidFill>
                <a:schemeClr val="bg2">
                  <a:lumMod val="10000"/>
                </a:schemeClr>
              </a:solidFill>
            </a:rPr>
            <a:t>de oportunidade</a:t>
          </a:r>
        </a:p>
      </dgm:t>
    </dgm:pt>
    <dgm:pt modelId="{4B0004D3-36FF-48D0-ADD9-7777D579F5C7}" type="parTrans" cxnId="{025A8AEA-9EFF-4A14-B67C-A999B6D53762}">
      <dgm:prSet/>
      <dgm:spPr/>
      <dgm:t>
        <a:bodyPr/>
        <a:lstStyle/>
        <a:p>
          <a:endParaRPr lang="pt-PT"/>
        </a:p>
      </dgm:t>
    </dgm:pt>
    <dgm:pt modelId="{FA2FACBE-757D-4718-902C-4D8C49A15D12}" type="sibTrans" cxnId="{025A8AEA-9EFF-4A14-B67C-A999B6D53762}">
      <dgm:prSet/>
      <dgm:spPr/>
      <dgm:t>
        <a:bodyPr/>
        <a:lstStyle/>
        <a:p>
          <a:endParaRPr lang="pt-PT"/>
        </a:p>
      </dgm:t>
    </dgm:pt>
    <dgm:pt modelId="{C6B95507-3244-4BDB-B1E3-006FDE26BE4D}">
      <dgm:prSet phldrT="[Texto]" custT="1"/>
      <dgm:spPr/>
      <dgm:t>
        <a:bodyPr/>
        <a:lstStyle/>
        <a:p>
          <a:r>
            <a:rPr lang="pt-PT" sz="2000">
              <a:solidFill>
                <a:schemeClr val="bg2">
                  <a:lumMod val="10000"/>
                </a:schemeClr>
              </a:solidFill>
            </a:rPr>
            <a:t>Dimensão</a:t>
          </a:r>
        </a:p>
      </dgm:t>
    </dgm:pt>
    <dgm:pt modelId="{D5FD8A2C-4194-41F2-83C2-84AA794688E0}" type="parTrans" cxnId="{D0D04ADD-99D6-417A-A979-D050C825C2C2}">
      <dgm:prSet/>
      <dgm:spPr/>
      <dgm:t>
        <a:bodyPr/>
        <a:lstStyle/>
        <a:p>
          <a:endParaRPr lang="pt-PT"/>
        </a:p>
      </dgm:t>
    </dgm:pt>
    <dgm:pt modelId="{F4ACEE62-A5E1-4BCE-882C-102D10FA329B}" type="sibTrans" cxnId="{D0D04ADD-99D6-417A-A979-D050C825C2C2}">
      <dgm:prSet/>
      <dgm:spPr/>
      <dgm:t>
        <a:bodyPr/>
        <a:lstStyle/>
        <a:p>
          <a:endParaRPr lang="pt-PT"/>
        </a:p>
      </dgm:t>
    </dgm:pt>
    <dgm:pt modelId="{D40D8776-3169-40BC-8A1E-073654212726}">
      <dgm:prSet phldrT="[Texto]" custT="1"/>
      <dgm:spPr/>
      <dgm:t>
        <a:bodyPr/>
        <a:lstStyle/>
        <a:p>
          <a:r>
            <a:rPr lang="pt-PT" sz="1800" dirty="0">
              <a:solidFill>
                <a:schemeClr val="bg2">
                  <a:lumMod val="10000"/>
                </a:schemeClr>
              </a:solidFill>
            </a:rPr>
            <a:t>Pequeno (até 200 </a:t>
          </a:r>
          <a:r>
            <a:rPr lang="pt-PT" sz="1800" dirty="0" err="1">
              <a:solidFill>
                <a:schemeClr val="bg2">
                  <a:lumMod val="10000"/>
                </a:schemeClr>
              </a:solidFill>
            </a:rPr>
            <a:t>pax</a:t>
          </a:r>
          <a:r>
            <a:rPr lang="pt-PT" sz="1800" dirty="0">
              <a:solidFill>
                <a:schemeClr val="bg2">
                  <a:lumMod val="10000"/>
                </a:schemeClr>
              </a:solidFill>
            </a:rPr>
            <a:t>)</a:t>
          </a:r>
        </a:p>
      </dgm:t>
    </dgm:pt>
    <dgm:pt modelId="{A41EA88F-6689-49E5-ADC6-130AD23F4D71}" type="parTrans" cxnId="{9D9BE31E-A8DF-4063-B77F-1E72C70A0A89}">
      <dgm:prSet/>
      <dgm:spPr/>
      <dgm:t>
        <a:bodyPr/>
        <a:lstStyle/>
        <a:p>
          <a:endParaRPr lang="pt-PT"/>
        </a:p>
      </dgm:t>
    </dgm:pt>
    <dgm:pt modelId="{938BE68D-37CC-4388-97A9-0A43297930AC}" type="sibTrans" cxnId="{9D9BE31E-A8DF-4063-B77F-1E72C70A0A89}">
      <dgm:prSet/>
      <dgm:spPr/>
      <dgm:t>
        <a:bodyPr/>
        <a:lstStyle/>
        <a:p>
          <a:endParaRPr lang="pt-PT"/>
        </a:p>
      </dgm:t>
    </dgm:pt>
    <dgm:pt modelId="{FD6DEF55-2E16-4458-A848-332B79FD8673}">
      <dgm:prSet phldrT="[Texto]" custT="1"/>
      <dgm:spPr/>
      <dgm:t>
        <a:bodyPr/>
        <a:lstStyle/>
        <a:p>
          <a:r>
            <a:rPr lang="pt-PT" sz="1800" dirty="0">
              <a:solidFill>
                <a:schemeClr val="bg2">
                  <a:lumMod val="10000"/>
                </a:schemeClr>
              </a:solidFill>
            </a:rPr>
            <a:t>médio (200-600 </a:t>
          </a:r>
          <a:r>
            <a:rPr lang="pt-PT" sz="1800" dirty="0" err="1">
              <a:solidFill>
                <a:schemeClr val="bg2">
                  <a:lumMod val="10000"/>
                </a:schemeClr>
              </a:solidFill>
            </a:rPr>
            <a:t>pax</a:t>
          </a:r>
          <a:r>
            <a:rPr lang="pt-PT" sz="1800" dirty="0">
              <a:solidFill>
                <a:schemeClr val="bg2">
                  <a:lumMod val="10000"/>
                </a:schemeClr>
              </a:solidFill>
            </a:rPr>
            <a:t>)</a:t>
          </a:r>
        </a:p>
      </dgm:t>
    </dgm:pt>
    <dgm:pt modelId="{5F78EB69-0FE9-46C1-A538-96892E2A4BA7}" type="parTrans" cxnId="{7FEF0612-3F0F-4931-8CD2-09BDA9FA5D25}">
      <dgm:prSet/>
      <dgm:spPr/>
      <dgm:t>
        <a:bodyPr/>
        <a:lstStyle/>
        <a:p>
          <a:endParaRPr lang="pt-PT"/>
        </a:p>
      </dgm:t>
    </dgm:pt>
    <dgm:pt modelId="{5A5D3A21-2E15-4FDC-99D6-4233F9E781D5}" type="sibTrans" cxnId="{7FEF0612-3F0F-4931-8CD2-09BDA9FA5D25}">
      <dgm:prSet/>
      <dgm:spPr/>
      <dgm:t>
        <a:bodyPr/>
        <a:lstStyle/>
        <a:p>
          <a:endParaRPr lang="pt-PT"/>
        </a:p>
      </dgm:t>
    </dgm:pt>
    <dgm:pt modelId="{E0233FDF-A98C-409B-8B0C-5B36347313E3}">
      <dgm:prSet phldrT="[Texto]" custT="1"/>
      <dgm:spPr/>
      <dgm:t>
        <a:bodyPr/>
        <a:lstStyle/>
        <a:p>
          <a:r>
            <a:rPr lang="pt-PT" sz="2000">
              <a:solidFill>
                <a:schemeClr val="bg2">
                  <a:lumMod val="10000"/>
                </a:schemeClr>
              </a:solidFill>
            </a:rPr>
            <a:t>Abrangência</a:t>
          </a:r>
        </a:p>
      </dgm:t>
    </dgm:pt>
    <dgm:pt modelId="{046F0E2F-ECDF-4D24-8304-2452E53F3572}" type="parTrans" cxnId="{1311E92C-7B65-4346-8DF0-F5D14F0CA88C}">
      <dgm:prSet/>
      <dgm:spPr/>
      <dgm:t>
        <a:bodyPr/>
        <a:lstStyle/>
        <a:p>
          <a:endParaRPr lang="pt-PT"/>
        </a:p>
      </dgm:t>
    </dgm:pt>
    <dgm:pt modelId="{BCA4762A-AFFD-439C-83EB-E3847B0CAF7C}" type="sibTrans" cxnId="{1311E92C-7B65-4346-8DF0-F5D14F0CA88C}">
      <dgm:prSet/>
      <dgm:spPr/>
      <dgm:t>
        <a:bodyPr/>
        <a:lstStyle/>
        <a:p>
          <a:endParaRPr lang="pt-PT"/>
        </a:p>
      </dgm:t>
    </dgm:pt>
    <dgm:pt modelId="{358CC6C7-7EA5-4E55-BA00-11CCE6D237E6}">
      <dgm:prSet phldrT="[Texto]" custT="1"/>
      <dgm:spPr/>
      <dgm:t>
        <a:bodyPr/>
        <a:lstStyle/>
        <a:p>
          <a:r>
            <a:rPr lang="pt-PT" sz="1800" dirty="0">
              <a:solidFill>
                <a:schemeClr val="bg2">
                  <a:lumMod val="10000"/>
                </a:schemeClr>
              </a:solidFill>
            </a:rPr>
            <a:t>Locais</a:t>
          </a:r>
        </a:p>
      </dgm:t>
    </dgm:pt>
    <dgm:pt modelId="{8697FA1C-5D30-4373-B6CC-7EA672E4DCFB}" type="parTrans" cxnId="{E05B9BB2-2A17-4E00-AD0D-592BF8CDF2E3}">
      <dgm:prSet/>
      <dgm:spPr/>
      <dgm:t>
        <a:bodyPr/>
        <a:lstStyle/>
        <a:p>
          <a:endParaRPr lang="pt-PT"/>
        </a:p>
      </dgm:t>
    </dgm:pt>
    <dgm:pt modelId="{3B443D67-0B47-4E11-BC53-EE6A9359441C}" type="sibTrans" cxnId="{E05B9BB2-2A17-4E00-AD0D-592BF8CDF2E3}">
      <dgm:prSet/>
      <dgm:spPr/>
      <dgm:t>
        <a:bodyPr/>
        <a:lstStyle/>
        <a:p>
          <a:endParaRPr lang="pt-PT"/>
        </a:p>
      </dgm:t>
    </dgm:pt>
    <dgm:pt modelId="{07B1EE4A-5955-425A-8507-397962DEC285}">
      <dgm:prSet phldrT="[Texto]" custT="1"/>
      <dgm:spPr/>
      <dgm:t>
        <a:bodyPr/>
        <a:lstStyle/>
        <a:p>
          <a:r>
            <a:rPr lang="pt-PT" sz="1800" dirty="0">
              <a:solidFill>
                <a:schemeClr val="bg2">
                  <a:lumMod val="10000"/>
                </a:schemeClr>
              </a:solidFill>
            </a:rPr>
            <a:t>Nacionais</a:t>
          </a:r>
        </a:p>
      </dgm:t>
    </dgm:pt>
    <dgm:pt modelId="{67157061-00B7-4240-BBC7-84046E424EE2}" type="parTrans" cxnId="{233B77C4-5C0F-4717-87F9-2674B1CC74B5}">
      <dgm:prSet/>
      <dgm:spPr/>
      <dgm:t>
        <a:bodyPr/>
        <a:lstStyle/>
        <a:p>
          <a:endParaRPr lang="pt-PT"/>
        </a:p>
      </dgm:t>
    </dgm:pt>
    <dgm:pt modelId="{59A5BDD1-DC21-428C-97B8-8CB80ADCCAB3}" type="sibTrans" cxnId="{233B77C4-5C0F-4717-87F9-2674B1CC74B5}">
      <dgm:prSet/>
      <dgm:spPr/>
      <dgm:t>
        <a:bodyPr/>
        <a:lstStyle/>
        <a:p>
          <a:endParaRPr lang="pt-PT"/>
        </a:p>
      </dgm:t>
    </dgm:pt>
    <dgm:pt modelId="{CA825DB8-C403-4EB8-AEF3-A09527AE975E}">
      <dgm:prSet phldrT="[Texto]" custT="1"/>
      <dgm:spPr/>
      <dgm:t>
        <a:bodyPr/>
        <a:lstStyle/>
        <a:p>
          <a:r>
            <a:rPr lang="pt-PT" sz="1800">
              <a:solidFill>
                <a:schemeClr val="bg2">
                  <a:lumMod val="10000"/>
                </a:schemeClr>
              </a:solidFill>
            </a:rPr>
            <a:t>Períodicos</a:t>
          </a:r>
        </a:p>
      </dgm:t>
    </dgm:pt>
    <dgm:pt modelId="{2BB3C39D-1A27-4F9C-914F-9DBC6A973102}" type="parTrans" cxnId="{810F7D26-731B-4841-9216-E1421FEBF13E}">
      <dgm:prSet/>
      <dgm:spPr/>
      <dgm:t>
        <a:bodyPr/>
        <a:lstStyle/>
        <a:p>
          <a:endParaRPr lang="pt-PT"/>
        </a:p>
      </dgm:t>
    </dgm:pt>
    <dgm:pt modelId="{8309C138-0074-40AD-A4A9-35769892BE93}" type="sibTrans" cxnId="{810F7D26-731B-4841-9216-E1421FEBF13E}">
      <dgm:prSet/>
      <dgm:spPr/>
      <dgm:t>
        <a:bodyPr/>
        <a:lstStyle/>
        <a:p>
          <a:endParaRPr lang="pt-PT"/>
        </a:p>
      </dgm:t>
    </dgm:pt>
    <dgm:pt modelId="{51B81F9E-86C2-49D4-9CB7-1893AEAE92A4}">
      <dgm:prSet phldrT="[Texto]" custT="1"/>
      <dgm:spPr/>
      <dgm:t>
        <a:bodyPr/>
        <a:lstStyle/>
        <a:p>
          <a:r>
            <a:rPr lang="pt-PT" sz="1800" dirty="0">
              <a:solidFill>
                <a:schemeClr val="bg2">
                  <a:lumMod val="10000"/>
                </a:schemeClr>
              </a:solidFill>
            </a:rPr>
            <a:t>grande (+ de 600 </a:t>
          </a:r>
          <a:r>
            <a:rPr lang="pt-PT" sz="1800" dirty="0" err="1">
              <a:solidFill>
                <a:schemeClr val="bg2">
                  <a:lumMod val="10000"/>
                </a:schemeClr>
              </a:solidFill>
            </a:rPr>
            <a:t>pax</a:t>
          </a:r>
          <a:r>
            <a:rPr lang="pt-PT" sz="1800" dirty="0">
              <a:solidFill>
                <a:schemeClr val="bg2">
                  <a:lumMod val="10000"/>
                </a:schemeClr>
              </a:solidFill>
            </a:rPr>
            <a:t>)</a:t>
          </a:r>
        </a:p>
      </dgm:t>
    </dgm:pt>
    <dgm:pt modelId="{45248FEA-A680-455A-8BE2-AAAD52E7C32C}" type="parTrans" cxnId="{BF22DB3F-8E5D-43D9-9AB9-DF6E2FF92036}">
      <dgm:prSet/>
      <dgm:spPr/>
      <dgm:t>
        <a:bodyPr/>
        <a:lstStyle/>
        <a:p>
          <a:endParaRPr lang="pt-PT"/>
        </a:p>
      </dgm:t>
    </dgm:pt>
    <dgm:pt modelId="{78D9D74B-825B-408F-893F-27E2849C638B}" type="sibTrans" cxnId="{BF22DB3F-8E5D-43D9-9AB9-DF6E2FF92036}">
      <dgm:prSet/>
      <dgm:spPr/>
      <dgm:t>
        <a:bodyPr/>
        <a:lstStyle/>
        <a:p>
          <a:endParaRPr lang="pt-PT"/>
        </a:p>
      </dgm:t>
    </dgm:pt>
    <dgm:pt modelId="{A4C2451C-B065-46EE-8B41-6F9F65E3AE77}">
      <dgm:prSet phldrT="[Texto]" custT="1"/>
      <dgm:spPr/>
      <dgm:t>
        <a:bodyPr/>
        <a:lstStyle/>
        <a:p>
          <a:r>
            <a:rPr lang="pt-PT" sz="1800">
              <a:solidFill>
                <a:schemeClr val="bg2">
                  <a:lumMod val="10000"/>
                </a:schemeClr>
              </a:solidFill>
            </a:rPr>
            <a:t>Regionais</a:t>
          </a:r>
        </a:p>
      </dgm:t>
    </dgm:pt>
    <dgm:pt modelId="{1AF9C30B-6C3F-4518-86E0-15BADCC4A37E}" type="parTrans" cxnId="{E83F91AC-9936-426C-BE97-F0A5AFD1F7E6}">
      <dgm:prSet/>
      <dgm:spPr/>
      <dgm:t>
        <a:bodyPr/>
        <a:lstStyle/>
        <a:p>
          <a:endParaRPr lang="pt-PT"/>
        </a:p>
      </dgm:t>
    </dgm:pt>
    <dgm:pt modelId="{919C56DC-B7C1-4500-865D-2B3045FAC4FB}" type="sibTrans" cxnId="{E83F91AC-9936-426C-BE97-F0A5AFD1F7E6}">
      <dgm:prSet/>
      <dgm:spPr/>
      <dgm:t>
        <a:bodyPr/>
        <a:lstStyle/>
        <a:p>
          <a:endParaRPr lang="pt-PT"/>
        </a:p>
      </dgm:t>
    </dgm:pt>
    <dgm:pt modelId="{AFA792B5-7E3D-4B7E-ABD2-333EF7A7FC85}">
      <dgm:prSet phldrT="[Texto]" custT="1"/>
      <dgm:spPr/>
      <dgm:t>
        <a:bodyPr/>
        <a:lstStyle/>
        <a:p>
          <a:r>
            <a:rPr lang="pt-PT" sz="1800" dirty="0">
              <a:solidFill>
                <a:schemeClr val="bg2">
                  <a:lumMod val="10000"/>
                </a:schemeClr>
              </a:solidFill>
            </a:rPr>
            <a:t>Internacionais</a:t>
          </a:r>
        </a:p>
      </dgm:t>
    </dgm:pt>
    <dgm:pt modelId="{E0D8D905-736A-43C7-BDA8-B81F8E4EACDA}" type="parTrans" cxnId="{36621F76-593F-4067-84A1-F14B549E5192}">
      <dgm:prSet/>
      <dgm:spPr/>
      <dgm:t>
        <a:bodyPr/>
        <a:lstStyle/>
        <a:p>
          <a:endParaRPr lang="pt-PT"/>
        </a:p>
      </dgm:t>
    </dgm:pt>
    <dgm:pt modelId="{2BE26222-FF8F-4A74-868E-47F4E1F4056E}" type="sibTrans" cxnId="{36621F76-593F-4067-84A1-F14B549E5192}">
      <dgm:prSet/>
      <dgm:spPr/>
      <dgm:t>
        <a:bodyPr/>
        <a:lstStyle/>
        <a:p>
          <a:endParaRPr lang="pt-PT"/>
        </a:p>
      </dgm:t>
    </dgm:pt>
    <dgm:pt modelId="{C9BDBDA6-1156-442D-A222-09A2D7561369}">
      <dgm:prSet phldrT="[Texto]" custT="1"/>
      <dgm:spPr/>
      <dgm:t>
        <a:bodyPr/>
        <a:lstStyle/>
        <a:p>
          <a:r>
            <a:rPr lang="pt-PT" sz="2000">
              <a:solidFill>
                <a:schemeClr val="bg2">
                  <a:lumMod val="10000"/>
                </a:schemeClr>
              </a:solidFill>
            </a:rPr>
            <a:t>Zona de acção</a:t>
          </a:r>
        </a:p>
      </dgm:t>
    </dgm:pt>
    <dgm:pt modelId="{DBD9A0FB-8532-426F-B590-7D0A5DE5F628}" type="parTrans" cxnId="{68AD3AAD-241B-4868-AD40-098323769F57}">
      <dgm:prSet/>
      <dgm:spPr/>
      <dgm:t>
        <a:bodyPr/>
        <a:lstStyle/>
        <a:p>
          <a:endParaRPr lang="pt-PT"/>
        </a:p>
      </dgm:t>
    </dgm:pt>
    <dgm:pt modelId="{B41A0EB2-21E6-4393-9354-8DA1A000255C}" type="sibTrans" cxnId="{68AD3AAD-241B-4868-AD40-098323769F57}">
      <dgm:prSet/>
      <dgm:spPr/>
      <dgm:t>
        <a:bodyPr/>
        <a:lstStyle/>
        <a:p>
          <a:endParaRPr lang="pt-PT"/>
        </a:p>
      </dgm:t>
    </dgm:pt>
    <dgm:pt modelId="{1F64266A-557D-430D-B5F3-6D5A2C7523F8}">
      <dgm:prSet phldrT="[Texto]"/>
      <dgm:spPr/>
      <dgm:t>
        <a:bodyPr/>
        <a:lstStyle/>
        <a:p>
          <a:r>
            <a:rPr lang="pt-PT">
              <a:solidFill>
                <a:schemeClr val="bg2">
                  <a:lumMod val="10000"/>
                </a:schemeClr>
              </a:solidFill>
            </a:rPr>
            <a:t>Interno</a:t>
          </a:r>
        </a:p>
      </dgm:t>
    </dgm:pt>
    <dgm:pt modelId="{CD3FDE3D-E740-4CCC-9E66-38179D18BA4C}" type="parTrans" cxnId="{AB0A8BAC-8583-4340-8324-D5B53FB23C34}">
      <dgm:prSet/>
      <dgm:spPr/>
      <dgm:t>
        <a:bodyPr/>
        <a:lstStyle/>
        <a:p>
          <a:endParaRPr lang="pt-PT"/>
        </a:p>
      </dgm:t>
    </dgm:pt>
    <dgm:pt modelId="{1E9B37B4-35A3-4E5C-A5B1-9CD53B4E963D}" type="sibTrans" cxnId="{AB0A8BAC-8583-4340-8324-D5B53FB23C34}">
      <dgm:prSet/>
      <dgm:spPr/>
      <dgm:t>
        <a:bodyPr/>
        <a:lstStyle/>
        <a:p>
          <a:endParaRPr lang="pt-PT"/>
        </a:p>
      </dgm:t>
    </dgm:pt>
    <dgm:pt modelId="{20FBF669-C5C9-4B9F-A5FB-32E39151F566}">
      <dgm:prSet phldrT="[Texto]"/>
      <dgm:spPr/>
      <dgm:t>
        <a:bodyPr/>
        <a:lstStyle/>
        <a:p>
          <a:r>
            <a:rPr lang="pt-PT">
              <a:solidFill>
                <a:schemeClr val="bg2">
                  <a:lumMod val="10000"/>
                </a:schemeClr>
              </a:solidFill>
            </a:rPr>
            <a:t>Externo</a:t>
          </a:r>
        </a:p>
      </dgm:t>
    </dgm:pt>
    <dgm:pt modelId="{E4983DB9-A7EA-460B-AC52-45DFAC8EE373}" type="parTrans" cxnId="{809DE19A-D4D4-46F3-8F80-249056EEBF23}">
      <dgm:prSet/>
      <dgm:spPr/>
      <dgm:t>
        <a:bodyPr/>
        <a:lstStyle/>
        <a:p>
          <a:endParaRPr lang="pt-PT"/>
        </a:p>
      </dgm:t>
    </dgm:pt>
    <dgm:pt modelId="{D70DD82C-EF52-4378-AEB4-F4AB803065AE}" type="sibTrans" cxnId="{809DE19A-D4D4-46F3-8F80-249056EEBF23}">
      <dgm:prSet/>
      <dgm:spPr/>
      <dgm:t>
        <a:bodyPr/>
        <a:lstStyle/>
        <a:p>
          <a:endParaRPr lang="pt-PT"/>
        </a:p>
      </dgm:t>
    </dgm:pt>
    <dgm:pt modelId="{F4D7C524-7E5F-4BB0-90DB-CC8C9B56FB57}" type="pres">
      <dgm:prSet presAssocID="{8415DCC7-947B-4098-859B-F0BF1D213F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E59DA52-FBF5-4033-862C-2E7F41A7E23B}" type="pres">
      <dgm:prSet presAssocID="{ECE03C76-928D-4CD0-91C0-8623D2471542}" presName="linNode" presStyleCnt="0"/>
      <dgm:spPr/>
    </dgm:pt>
    <dgm:pt modelId="{9D763CFB-2E29-44BA-BBCC-81B6D1C191CA}" type="pres">
      <dgm:prSet presAssocID="{ECE03C76-928D-4CD0-91C0-8623D2471542}" presName="parentText" presStyleLbl="node1" presStyleIdx="0" presStyleCnt="4" custScaleX="103411" custScaleY="6119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308F8E0-9DED-45C4-8FF4-C08C32F39C4D}" type="pres">
      <dgm:prSet presAssocID="{ECE03C76-928D-4CD0-91C0-8623D247154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014C14-CC24-4AF8-8CED-F0E466C06F14}" type="pres">
      <dgm:prSet presAssocID="{28F35DBA-A2A8-4845-986D-828ED2F28012}" presName="sp" presStyleCnt="0"/>
      <dgm:spPr/>
    </dgm:pt>
    <dgm:pt modelId="{1121CFFB-09CA-4A0C-AE6F-5FB51D1A687E}" type="pres">
      <dgm:prSet presAssocID="{C6B95507-3244-4BDB-B1E3-006FDE26BE4D}" presName="linNode" presStyleCnt="0"/>
      <dgm:spPr/>
    </dgm:pt>
    <dgm:pt modelId="{38B229D9-0AC1-437B-AC44-A49DCB290C80}" type="pres">
      <dgm:prSet presAssocID="{C6B95507-3244-4BDB-B1E3-006FDE26BE4D}" presName="parentText" presStyleLbl="node1" presStyleIdx="1" presStyleCnt="4" custScaleX="104889" custScaleY="68815" custLinFactNeighborX="-13" custLinFactNeighborY="-752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E80E5C-734A-4A0E-A21C-A0F06BC492AA}" type="pres">
      <dgm:prSet presAssocID="{C6B95507-3244-4BDB-B1E3-006FDE26BE4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41B710F-F268-4152-9D13-D95E1253B3B4}" type="pres">
      <dgm:prSet presAssocID="{F4ACEE62-A5E1-4BCE-882C-102D10FA329B}" presName="sp" presStyleCnt="0"/>
      <dgm:spPr/>
    </dgm:pt>
    <dgm:pt modelId="{BDEB5448-E7D2-42CF-8D1E-FEBBB9F8982F}" type="pres">
      <dgm:prSet presAssocID="{E0233FDF-A98C-409B-8B0C-5B36347313E3}" presName="linNode" presStyleCnt="0"/>
      <dgm:spPr/>
    </dgm:pt>
    <dgm:pt modelId="{CBE3246B-D391-4248-874D-AF5420D78A30}" type="pres">
      <dgm:prSet presAssocID="{E0233FDF-A98C-409B-8B0C-5B36347313E3}" presName="parentText" presStyleLbl="node1" presStyleIdx="2" presStyleCnt="4" custScaleX="109159" custScaleY="74863" custLinFactNeighborX="-13" custLinFactNeighborY="-376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472496-B740-4488-9759-3BFA23BE28EF}" type="pres">
      <dgm:prSet presAssocID="{E0233FDF-A98C-409B-8B0C-5B36347313E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CEE6D6-91CB-4166-9D74-BA1125D85C08}" type="pres">
      <dgm:prSet presAssocID="{BCA4762A-AFFD-439C-83EB-E3847B0CAF7C}" presName="sp" presStyleCnt="0"/>
      <dgm:spPr/>
    </dgm:pt>
    <dgm:pt modelId="{6A9E7CA1-47DA-4CA7-8E72-E94CF2CBE760}" type="pres">
      <dgm:prSet presAssocID="{C9BDBDA6-1156-442D-A222-09A2D7561369}" presName="linNode" presStyleCnt="0"/>
      <dgm:spPr/>
    </dgm:pt>
    <dgm:pt modelId="{5786E640-C574-41A0-AB1F-752B5ACFB612}" type="pres">
      <dgm:prSet presAssocID="{C9BDBDA6-1156-442D-A222-09A2D7561369}" presName="parentText" presStyleLbl="node1" presStyleIdx="3" presStyleCnt="4" custScaleX="106375" custScaleY="6247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04DCB5-5C19-4BA9-8095-D360A299016B}" type="pres">
      <dgm:prSet presAssocID="{C9BDBDA6-1156-442D-A222-09A2D7561369}" presName="descendantText" presStyleLbl="alignAccFollowNode1" presStyleIdx="3" presStyleCnt="4" custScaleX="102740" custScaleY="666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FEF0612-3F0F-4931-8CD2-09BDA9FA5D25}" srcId="{C6B95507-3244-4BDB-B1E3-006FDE26BE4D}" destId="{FD6DEF55-2E16-4458-A848-332B79FD8673}" srcOrd="1" destOrd="0" parTransId="{5F78EB69-0FE9-46C1-A538-96892E2A4BA7}" sibTransId="{5A5D3A21-2E15-4FDC-99D6-4233F9E781D5}"/>
    <dgm:cxn modelId="{659E7CAC-2B37-46BE-94F6-1B70A2AD2662}" type="presOf" srcId="{C6B95507-3244-4BDB-B1E3-006FDE26BE4D}" destId="{38B229D9-0AC1-437B-AC44-A49DCB290C80}" srcOrd="0" destOrd="0" presId="urn:microsoft.com/office/officeart/2005/8/layout/vList5"/>
    <dgm:cxn modelId="{025A8AEA-9EFF-4A14-B67C-A999B6D53762}" srcId="{ECE03C76-928D-4CD0-91C0-8623D2471542}" destId="{F357BE1E-DD83-4228-AB12-CFFB413F1F35}" srcOrd="2" destOrd="0" parTransId="{4B0004D3-36FF-48D0-ADD9-7777D579F5C7}" sibTransId="{FA2FACBE-757D-4718-902C-4D8C49A15D12}"/>
    <dgm:cxn modelId="{BF22DB3F-8E5D-43D9-9AB9-DF6E2FF92036}" srcId="{C6B95507-3244-4BDB-B1E3-006FDE26BE4D}" destId="{51B81F9E-86C2-49D4-9CB7-1893AEAE92A4}" srcOrd="2" destOrd="0" parTransId="{45248FEA-A680-455A-8BE2-AAAD52E7C32C}" sibTransId="{78D9D74B-825B-408F-893F-27E2849C638B}"/>
    <dgm:cxn modelId="{818B1F2C-3FF7-4C52-80A8-7B787E0E6FF0}" type="presOf" srcId="{D40D8776-3169-40BC-8A1E-073654212726}" destId="{EDE80E5C-734A-4A0E-A21C-A0F06BC492AA}" srcOrd="0" destOrd="0" presId="urn:microsoft.com/office/officeart/2005/8/layout/vList5"/>
    <dgm:cxn modelId="{68AD3AAD-241B-4868-AD40-098323769F57}" srcId="{8415DCC7-947B-4098-859B-F0BF1D213F03}" destId="{C9BDBDA6-1156-442D-A222-09A2D7561369}" srcOrd="3" destOrd="0" parTransId="{DBD9A0FB-8532-426F-B590-7D0A5DE5F628}" sibTransId="{B41A0EB2-21E6-4393-9354-8DA1A000255C}"/>
    <dgm:cxn modelId="{99F61F43-3B4D-4E8F-8345-E19957321399}" srcId="{ECE03C76-928D-4CD0-91C0-8623D2471542}" destId="{58E24972-162C-4280-A7B5-13B291864BCF}" srcOrd="0" destOrd="0" parTransId="{EF41E38C-E481-4AD4-BE8A-0BBD5B0E60FF}" sibTransId="{2A6A9F31-585C-4131-BDB4-33942C65EDFD}"/>
    <dgm:cxn modelId="{809DE19A-D4D4-46F3-8F80-249056EEBF23}" srcId="{C9BDBDA6-1156-442D-A222-09A2D7561369}" destId="{20FBF669-C5C9-4B9F-A5FB-32E39151F566}" srcOrd="1" destOrd="0" parTransId="{E4983DB9-A7EA-460B-AC52-45DFAC8EE373}" sibTransId="{D70DD82C-EF52-4378-AEB4-F4AB803065AE}"/>
    <dgm:cxn modelId="{810F7D26-731B-4841-9216-E1421FEBF13E}" srcId="{ECE03C76-928D-4CD0-91C0-8623D2471542}" destId="{CA825DB8-C403-4EB8-AEF3-A09527AE975E}" srcOrd="1" destOrd="0" parTransId="{2BB3C39D-1A27-4F9C-914F-9DBC6A973102}" sibTransId="{8309C138-0074-40AD-A4A9-35769892BE93}"/>
    <dgm:cxn modelId="{1311E92C-7B65-4346-8DF0-F5D14F0CA88C}" srcId="{8415DCC7-947B-4098-859B-F0BF1D213F03}" destId="{E0233FDF-A98C-409B-8B0C-5B36347313E3}" srcOrd="2" destOrd="0" parTransId="{046F0E2F-ECDF-4D24-8304-2452E53F3572}" sibTransId="{BCA4762A-AFFD-439C-83EB-E3847B0CAF7C}"/>
    <dgm:cxn modelId="{AB0A8BAC-8583-4340-8324-D5B53FB23C34}" srcId="{C9BDBDA6-1156-442D-A222-09A2D7561369}" destId="{1F64266A-557D-430D-B5F3-6D5A2C7523F8}" srcOrd="0" destOrd="0" parTransId="{CD3FDE3D-E740-4CCC-9E66-38179D18BA4C}" sibTransId="{1E9B37B4-35A3-4E5C-A5B1-9CD53B4E963D}"/>
    <dgm:cxn modelId="{DE72F68A-E2C6-4F11-8821-09B236A27E50}" type="presOf" srcId="{51B81F9E-86C2-49D4-9CB7-1893AEAE92A4}" destId="{EDE80E5C-734A-4A0E-A21C-A0F06BC492AA}" srcOrd="0" destOrd="2" presId="urn:microsoft.com/office/officeart/2005/8/layout/vList5"/>
    <dgm:cxn modelId="{E5E163CF-32B0-46FC-85D1-519B5896C0BA}" type="presOf" srcId="{358CC6C7-7EA5-4E55-BA00-11CCE6D237E6}" destId="{F1472496-B740-4488-9759-3BFA23BE28EF}" srcOrd="0" destOrd="0" presId="urn:microsoft.com/office/officeart/2005/8/layout/vList5"/>
    <dgm:cxn modelId="{20077F6F-42C2-4CDD-974C-504462CB5B3B}" type="presOf" srcId="{C9BDBDA6-1156-442D-A222-09A2D7561369}" destId="{5786E640-C574-41A0-AB1F-752B5ACFB612}" srcOrd="0" destOrd="0" presId="urn:microsoft.com/office/officeart/2005/8/layout/vList5"/>
    <dgm:cxn modelId="{E05B9BB2-2A17-4E00-AD0D-592BF8CDF2E3}" srcId="{E0233FDF-A98C-409B-8B0C-5B36347313E3}" destId="{358CC6C7-7EA5-4E55-BA00-11CCE6D237E6}" srcOrd="0" destOrd="0" parTransId="{8697FA1C-5D30-4373-B6CC-7EA672E4DCFB}" sibTransId="{3B443D67-0B47-4E11-BC53-EE6A9359441C}"/>
    <dgm:cxn modelId="{D0D04ADD-99D6-417A-A979-D050C825C2C2}" srcId="{8415DCC7-947B-4098-859B-F0BF1D213F03}" destId="{C6B95507-3244-4BDB-B1E3-006FDE26BE4D}" srcOrd="1" destOrd="0" parTransId="{D5FD8A2C-4194-41F2-83C2-84AA794688E0}" sibTransId="{F4ACEE62-A5E1-4BCE-882C-102D10FA329B}"/>
    <dgm:cxn modelId="{233B77C4-5C0F-4717-87F9-2674B1CC74B5}" srcId="{E0233FDF-A98C-409B-8B0C-5B36347313E3}" destId="{07B1EE4A-5955-425A-8507-397962DEC285}" srcOrd="2" destOrd="0" parTransId="{67157061-00B7-4240-BBC7-84046E424EE2}" sibTransId="{59A5BDD1-DC21-428C-97B8-8CB80ADCCAB3}"/>
    <dgm:cxn modelId="{9D9BE31E-A8DF-4063-B77F-1E72C70A0A89}" srcId="{C6B95507-3244-4BDB-B1E3-006FDE26BE4D}" destId="{D40D8776-3169-40BC-8A1E-073654212726}" srcOrd="0" destOrd="0" parTransId="{A41EA88F-6689-49E5-ADC6-130AD23F4D71}" sibTransId="{938BE68D-37CC-4388-97A9-0A43297930AC}"/>
    <dgm:cxn modelId="{E2EE0A8F-2B58-4CDE-B411-009AB79F4071}" type="presOf" srcId="{1F64266A-557D-430D-B5F3-6D5A2C7523F8}" destId="{3804DCB5-5C19-4BA9-8095-D360A299016B}" srcOrd="0" destOrd="0" presId="urn:microsoft.com/office/officeart/2005/8/layout/vList5"/>
    <dgm:cxn modelId="{51C6CE10-60C5-4435-8819-F66FCE09147F}" srcId="{8415DCC7-947B-4098-859B-F0BF1D213F03}" destId="{ECE03C76-928D-4CD0-91C0-8623D2471542}" srcOrd="0" destOrd="0" parTransId="{3AB4FDF3-06AE-4F6E-A023-CE27CE4DCD5F}" sibTransId="{28F35DBA-A2A8-4845-986D-828ED2F28012}"/>
    <dgm:cxn modelId="{B474692D-B51D-4D74-A16C-1A0395EB0426}" type="presOf" srcId="{FD6DEF55-2E16-4458-A848-332B79FD8673}" destId="{EDE80E5C-734A-4A0E-A21C-A0F06BC492AA}" srcOrd="0" destOrd="1" presId="urn:microsoft.com/office/officeart/2005/8/layout/vList5"/>
    <dgm:cxn modelId="{A2727FD6-506A-4EE6-B10E-AFFE0A500989}" type="presOf" srcId="{F357BE1E-DD83-4228-AB12-CFFB413F1F35}" destId="{4308F8E0-9DED-45C4-8FF4-C08C32F39C4D}" srcOrd="0" destOrd="2" presId="urn:microsoft.com/office/officeart/2005/8/layout/vList5"/>
    <dgm:cxn modelId="{8F528094-A00E-49A2-A565-FF200EC6FFBA}" type="presOf" srcId="{E0233FDF-A98C-409B-8B0C-5B36347313E3}" destId="{CBE3246B-D391-4248-874D-AF5420D78A30}" srcOrd="0" destOrd="0" presId="urn:microsoft.com/office/officeart/2005/8/layout/vList5"/>
    <dgm:cxn modelId="{6DBE0846-8F4A-41BC-9C18-650715708041}" type="presOf" srcId="{A4C2451C-B065-46EE-8B41-6F9F65E3AE77}" destId="{F1472496-B740-4488-9759-3BFA23BE28EF}" srcOrd="0" destOrd="1" presId="urn:microsoft.com/office/officeart/2005/8/layout/vList5"/>
    <dgm:cxn modelId="{DF0B4B58-E8CD-49C5-BFF4-4F53179CA7AC}" type="presOf" srcId="{20FBF669-C5C9-4B9F-A5FB-32E39151F566}" destId="{3804DCB5-5C19-4BA9-8095-D360A299016B}" srcOrd="0" destOrd="1" presId="urn:microsoft.com/office/officeart/2005/8/layout/vList5"/>
    <dgm:cxn modelId="{29AE58EC-0D7A-4972-93DC-9F01E20C4340}" type="presOf" srcId="{8415DCC7-947B-4098-859B-F0BF1D213F03}" destId="{F4D7C524-7E5F-4BB0-90DB-CC8C9B56FB57}" srcOrd="0" destOrd="0" presId="urn:microsoft.com/office/officeart/2005/8/layout/vList5"/>
    <dgm:cxn modelId="{E83F91AC-9936-426C-BE97-F0A5AFD1F7E6}" srcId="{E0233FDF-A98C-409B-8B0C-5B36347313E3}" destId="{A4C2451C-B065-46EE-8B41-6F9F65E3AE77}" srcOrd="1" destOrd="0" parTransId="{1AF9C30B-6C3F-4518-86E0-15BADCC4A37E}" sibTransId="{919C56DC-B7C1-4500-865D-2B3045FAC4FB}"/>
    <dgm:cxn modelId="{B69A7CA3-4E2F-42FB-8AEE-5A5ED5BC5364}" type="presOf" srcId="{AFA792B5-7E3D-4B7E-ABD2-333EF7A7FC85}" destId="{F1472496-B740-4488-9759-3BFA23BE28EF}" srcOrd="0" destOrd="3" presId="urn:microsoft.com/office/officeart/2005/8/layout/vList5"/>
    <dgm:cxn modelId="{8E1BE9D6-70A4-4842-A8C1-81942D6F9A20}" type="presOf" srcId="{58E24972-162C-4280-A7B5-13B291864BCF}" destId="{4308F8E0-9DED-45C4-8FF4-C08C32F39C4D}" srcOrd="0" destOrd="0" presId="urn:microsoft.com/office/officeart/2005/8/layout/vList5"/>
    <dgm:cxn modelId="{6F51F9CF-1D52-48D2-B2CC-1EB4B35266F0}" type="presOf" srcId="{CA825DB8-C403-4EB8-AEF3-A09527AE975E}" destId="{4308F8E0-9DED-45C4-8FF4-C08C32F39C4D}" srcOrd="0" destOrd="1" presId="urn:microsoft.com/office/officeart/2005/8/layout/vList5"/>
    <dgm:cxn modelId="{1A1CC2E8-F273-4858-BFFF-2DE527F8B3C5}" type="presOf" srcId="{07B1EE4A-5955-425A-8507-397962DEC285}" destId="{F1472496-B740-4488-9759-3BFA23BE28EF}" srcOrd="0" destOrd="2" presId="urn:microsoft.com/office/officeart/2005/8/layout/vList5"/>
    <dgm:cxn modelId="{36621F76-593F-4067-84A1-F14B549E5192}" srcId="{E0233FDF-A98C-409B-8B0C-5B36347313E3}" destId="{AFA792B5-7E3D-4B7E-ABD2-333EF7A7FC85}" srcOrd="3" destOrd="0" parTransId="{E0D8D905-736A-43C7-BDA8-B81F8E4EACDA}" sibTransId="{2BE26222-FF8F-4A74-868E-47F4E1F4056E}"/>
    <dgm:cxn modelId="{CFD43CD1-FB0B-4E70-861B-1CB63E6386A0}" type="presOf" srcId="{ECE03C76-928D-4CD0-91C0-8623D2471542}" destId="{9D763CFB-2E29-44BA-BBCC-81B6D1C191CA}" srcOrd="0" destOrd="0" presId="urn:microsoft.com/office/officeart/2005/8/layout/vList5"/>
    <dgm:cxn modelId="{49133E38-268D-4F6B-9DAA-7E0CEA7B7D56}" type="presParOf" srcId="{F4D7C524-7E5F-4BB0-90DB-CC8C9B56FB57}" destId="{FE59DA52-FBF5-4033-862C-2E7F41A7E23B}" srcOrd="0" destOrd="0" presId="urn:microsoft.com/office/officeart/2005/8/layout/vList5"/>
    <dgm:cxn modelId="{6B6AADE5-CBFF-48E7-9DFE-28DA0D6F3159}" type="presParOf" srcId="{FE59DA52-FBF5-4033-862C-2E7F41A7E23B}" destId="{9D763CFB-2E29-44BA-BBCC-81B6D1C191CA}" srcOrd="0" destOrd="0" presId="urn:microsoft.com/office/officeart/2005/8/layout/vList5"/>
    <dgm:cxn modelId="{F2CD4E34-498D-488B-B768-83B1F501C7B7}" type="presParOf" srcId="{FE59DA52-FBF5-4033-862C-2E7F41A7E23B}" destId="{4308F8E0-9DED-45C4-8FF4-C08C32F39C4D}" srcOrd="1" destOrd="0" presId="urn:microsoft.com/office/officeart/2005/8/layout/vList5"/>
    <dgm:cxn modelId="{57CABF2E-2E03-4CE7-A183-FC35D10E7160}" type="presParOf" srcId="{F4D7C524-7E5F-4BB0-90DB-CC8C9B56FB57}" destId="{C8014C14-CC24-4AF8-8CED-F0E466C06F14}" srcOrd="1" destOrd="0" presId="urn:microsoft.com/office/officeart/2005/8/layout/vList5"/>
    <dgm:cxn modelId="{12880591-AC27-4957-A1ED-4F25F1CC2347}" type="presParOf" srcId="{F4D7C524-7E5F-4BB0-90DB-CC8C9B56FB57}" destId="{1121CFFB-09CA-4A0C-AE6F-5FB51D1A687E}" srcOrd="2" destOrd="0" presId="urn:microsoft.com/office/officeart/2005/8/layout/vList5"/>
    <dgm:cxn modelId="{90A05AF9-72F9-4F7C-97BE-057B967DB673}" type="presParOf" srcId="{1121CFFB-09CA-4A0C-AE6F-5FB51D1A687E}" destId="{38B229D9-0AC1-437B-AC44-A49DCB290C80}" srcOrd="0" destOrd="0" presId="urn:microsoft.com/office/officeart/2005/8/layout/vList5"/>
    <dgm:cxn modelId="{1C6FE601-04E5-490A-AE66-5530DDD066D8}" type="presParOf" srcId="{1121CFFB-09CA-4A0C-AE6F-5FB51D1A687E}" destId="{EDE80E5C-734A-4A0E-A21C-A0F06BC492AA}" srcOrd="1" destOrd="0" presId="urn:microsoft.com/office/officeart/2005/8/layout/vList5"/>
    <dgm:cxn modelId="{5A7D9061-FB36-4A87-87B6-4F2080709910}" type="presParOf" srcId="{F4D7C524-7E5F-4BB0-90DB-CC8C9B56FB57}" destId="{B41B710F-F268-4152-9D13-D95E1253B3B4}" srcOrd="3" destOrd="0" presId="urn:microsoft.com/office/officeart/2005/8/layout/vList5"/>
    <dgm:cxn modelId="{5197C405-C723-4A02-875E-27697C8ED2B0}" type="presParOf" srcId="{F4D7C524-7E5F-4BB0-90DB-CC8C9B56FB57}" destId="{BDEB5448-E7D2-42CF-8D1E-FEBBB9F8982F}" srcOrd="4" destOrd="0" presId="urn:microsoft.com/office/officeart/2005/8/layout/vList5"/>
    <dgm:cxn modelId="{C1E365AB-0AE0-49C7-B7A8-5CABBC75EFB4}" type="presParOf" srcId="{BDEB5448-E7D2-42CF-8D1E-FEBBB9F8982F}" destId="{CBE3246B-D391-4248-874D-AF5420D78A30}" srcOrd="0" destOrd="0" presId="urn:microsoft.com/office/officeart/2005/8/layout/vList5"/>
    <dgm:cxn modelId="{8312CDA7-F33E-4225-949B-1E3A1237405F}" type="presParOf" srcId="{BDEB5448-E7D2-42CF-8D1E-FEBBB9F8982F}" destId="{F1472496-B740-4488-9759-3BFA23BE28EF}" srcOrd="1" destOrd="0" presId="urn:microsoft.com/office/officeart/2005/8/layout/vList5"/>
    <dgm:cxn modelId="{F2C0EB6F-8944-43C0-BC5C-8C779FC603EB}" type="presParOf" srcId="{F4D7C524-7E5F-4BB0-90DB-CC8C9B56FB57}" destId="{55CEE6D6-91CB-4166-9D74-BA1125D85C08}" srcOrd="5" destOrd="0" presId="urn:microsoft.com/office/officeart/2005/8/layout/vList5"/>
    <dgm:cxn modelId="{BB155AE3-8F18-4FC4-BF17-CC597FB94A84}" type="presParOf" srcId="{F4D7C524-7E5F-4BB0-90DB-CC8C9B56FB57}" destId="{6A9E7CA1-47DA-4CA7-8E72-E94CF2CBE760}" srcOrd="6" destOrd="0" presId="urn:microsoft.com/office/officeart/2005/8/layout/vList5"/>
    <dgm:cxn modelId="{839687C6-64F2-4207-92F1-1A7430A7767C}" type="presParOf" srcId="{6A9E7CA1-47DA-4CA7-8E72-E94CF2CBE760}" destId="{5786E640-C574-41A0-AB1F-752B5ACFB612}" srcOrd="0" destOrd="0" presId="urn:microsoft.com/office/officeart/2005/8/layout/vList5"/>
    <dgm:cxn modelId="{33F6ECCB-3FFA-4E6C-8043-3F9FEB6E09AF}" type="presParOf" srcId="{6A9E7CA1-47DA-4CA7-8E72-E94CF2CBE760}" destId="{3804DCB5-5C19-4BA9-8095-D360A299016B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287FE-4BFF-47E3-98A8-230623FDC094}" type="doc">
      <dgm:prSet loTypeId="urn:microsoft.com/office/officeart/2005/8/layout/vList5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pt-PT"/>
        </a:p>
      </dgm:t>
    </dgm:pt>
    <dgm:pt modelId="{577D772E-7B64-484D-A143-831E6373A882}">
      <dgm:prSet phldrT="[Texto]"/>
      <dgm:spPr/>
      <dgm:t>
        <a:bodyPr/>
        <a:lstStyle/>
        <a:p>
          <a:r>
            <a:rPr lang="pt-PT" dirty="0" smtClean="0">
              <a:solidFill>
                <a:schemeClr val="bg2">
                  <a:lumMod val="10000"/>
                </a:schemeClr>
              </a:solidFill>
            </a:rPr>
            <a:t>Público-alvo</a:t>
          </a:r>
          <a:endParaRPr lang="pt-PT" dirty="0">
            <a:solidFill>
              <a:schemeClr val="bg2">
                <a:lumMod val="10000"/>
              </a:schemeClr>
            </a:solidFill>
          </a:endParaRPr>
        </a:p>
      </dgm:t>
    </dgm:pt>
    <dgm:pt modelId="{2B07A950-F75D-4637-A74A-66012166C853}" type="parTrans" cxnId="{3E854C89-5BC1-4AF2-AF15-64EAC5F40357}">
      <dgm:prSet/>
      <dgm:spPr/>
      <dgm:t>
        <a:bodyPr/>
        <a:lstStyle/>
        <a:p>
          <a:endParaRPr lang="pt-PT"/>
        </a:p>
      </dgm:t>
    </dgm:pt>
    <dgm:pt modelId="{D0BCFD03-2456-47DE-9B70-F0C0B90E96C3}" type="sibTrans" cxnId="{3E854C89-5BC1-4AF2-AF15-64EAC5F40357}">
      <dgm:prSet/>
      <dgm:spPr/>
      <dgm:t>
        <a:bodyPr/>
        <a:lstStyle/>
        <a:p>
          <a:endParaRPr lang="pt-PT"/>
        </a:p>
      </dgm:t>
    </dgm:pt>
    <dgm:pt modelId="{4199CB22-D8D6-4360-85EF-0E40C571D841}">
      <dgm:prSet phldrT="[Texto]" custT="1"/>
      <dgm:spPr/>
      <dgm:t>
        <a:bodyPr/>
        <a:lstStyle/>
        <a:p>
          <a:r>
            <a:rPr lang="pt-PT" sz="1800" dirty="0"/>
            <a:t>Corporativo</a:t>
          </a:r>
        </a:p>
      </dgm:t>
    </dgm:pt>
    <dgm:pt modelId="{DA5BCB70-73E1-45FC-BB1A-728B5CFB829D}" type="parTrans" cxnId="{24761626-0CA0-49CD-9AC4-6AC5D5F00CAD}">
      <dgm:prSet/>
      <dgm:spPr/>
      <dgm:t>
        <a:bodyPr/>
        <a:lstStyle/>
        <a:p>
          <a:endParaRPr lang="pt-PT"/>
        </a:p>
      </dgm:t>
    </dgm:pt>
    <dgm:pt modelId="{ADF0FD8B-FEA7-4137-B65C-17C109015291}" type="sibTrans" cxnId="{24761626-0CA0-49CD-9AC4-6AC5D5F00CAD}">
      <dgm:prSet/>
      <dgm:spPr/>
      <dgm:t>
        <a:bodyPr/>
        <a:lstStyle/>
        <a:p>
          <a:endParaRPr lang="pt-PT"/>
        </a:p>
      </dgm:t>
    </dgm:pt>
    <dgm:pt modelId="{5F0295E2-4F28-40B1-A505-C6565B3E1C62}">
      <dgm:prSet phldrT="[Texto]" custT="1"/>
      <dgm:spPr/>
      <dgm:t>
        <a:bodyPr/>
        <a:lstStyle/>
        <a:p>
          <a:r>
            <a:rPr lang="pt-PT" sz="1800" dirty="0"/>
            <a:t>Consumidor/Cidadão</a:t>
          </a:r>
        </a:p>
      </dgm:t>
    </dgm:pt>
    <dgm:pt modelId="{05071FE3-A061-4CCB-BAAE-14EA6143BA8C}" type="parTrans" cxnId="{1AB36B1D-20AC-47DA-939F-39C1AA68F09D}">
      <dgm:prSet/>
      <dgm:spPr/>
      <dgm:t>
        <a:bodyPr/>
        <a:lstStyle/>
        <a:p>
          <a:endParaRPr lang="pt-PT"/>
        </a:p>
      </dgm:t>
    </dgm:pt>
    <dgm:pt modelId="{1A99676D-EE98-4BD6-8B8C-75309DCBDFFF}" type="sibTrans" cxnId="{1AB36B1D-20AC-47DA-939F-39C1AA68F09D}">
      <dgm:prSet/>
      <dgm:spPr/>
      <dgm:t>
        <a:bodyPr/>
        <a:lstStyle/>
        <a:p>
          <a:endParaRPr lang="pt-PT"/>
        </a:p>
      </dgm:t>
    </dgm:pt>
    <dgm:pt modelId="{1EF18C82-BFFF-483B-B2D5-1A5BDACCE0D3}">
      <dgm:prSet phldrT="[Texto]"/>
      <dgm:spPr/>
      <dgm:t>
        <a:bodyPr/>
        <a:lstStyle/>
        <a:p>
          <a:r>
            <a:rPr lang="pt-PT" smtClean="0">
              <a:solidFill>
                <a:schemeClr val="bg2">
                  <a:lumMod val="10000"/>
                </a:schemeClr>
              </a:solidFill>
            </a:rPr>
            <a:t>Finalidade</a:t>
          </a:r>
          <a:endParaRPr lang="pt-PT">
            <a:solidFill>
              <a:schemeClr val="bg2">
                <a:lumMod val="10000"/>
              </a:schemeClr>
            </a:solidFill>
          </a:endParaRPr>
        </a:p>
      </dgm:t>
    </dgm:pt>
    <dgm:pt modelId="{022AC68D-2857-4320-A089-C15C813A3FB2}" type="parTrans" cxnId="{F19B95B3-660D-4779-B9FF-F2909DD93EF8}">
      <dgm:prSet/>
      <dgm:spPr/>
      <dgm:t>
        <a:bodyPr/>
        <a:lstStyle/>
        <a:p>
          <a:endParaRPr lang="pt-PT"/>
        </a:p>
      </dgm:t>
    </dgm:pt>
    <dgm:pt modelId="{09F5091A-5E55-4217-887A-430B6423BBDA}" type="sibTrans" cxnId="{F19B95B3-660D-4779-B9FF-F2909DD93EF8}">
      <dgm:prSet/>
      <dgm:spPr/>
      <dgm:t>
        <a:bodyPr/>
        <a:lstStyle/>
        <a:p>
          <a:endParaRPr lang="pt-PT"/>
        </a:p>
      </dgm:t>
    </dgm:pt>
    <dgm:pt modelId="{E60CC5BA-DF9F-4503-94A5-ECE2254A5726}">
      <dgm:prSet phldrT="[Texto]" custT="1"/>
      <dgm:spPr/>
      <dgm:t>
        <a:bodyPr/>
        <a:lstStyle/>
        <a:p>
          <a:r>
            <a:rPr lang="pt-PT" sz="1800" dirty="0"/>
            <a:t>Institucional</a:t>
          </a:r>
        </a:p>
      </dgm:t>
    </dgm:pt>
    <dgm:pt modelId="{CCF85EBD-BCA7-4EFF-A885-E506D912CB36}" type="parTrans" cxnId="{7BFFE51A-0236-47B6-878F-292F38F4C235}">
      <dgm:prSet/>
      <dgm:spPr/>
      <dgm:t>
        <a:bodyPr/>
        <a:lstStyle/>
        <a:p>
          <a:endParaRPr lang="pt-PT"/>
        </a:p>
      </dgm:t>
    </dgm:pt>
    <dgm:pt modelId="{3243CEB8-6865-4ABF-BF3F-2E3EED0A0D02}" type="sibTrans" cxnId="{7BFFE51A-0236-47B6-878F-292F38F4C235}">
      <dgm:prSet/>
      <dgm:spPr/>
      <dgm:t>
        <a:bodyPr/>
        <a:lstStyle/>
        <a:p>
          <a:endParaRPr lang="pt-PT"/>
        </a:p>
      </dgm:t>
    </dgm:pt>
    <dgm:pt modelId="{B6164ADF-CA28-4E5B-A8E5-65D95B20CE19}">
      <dgm:prSet phldrT="[Texto]" custT="1"/>
      <dgm:spPr/>
      <dgm:t>
        <a:bodyPr/>
        <a:lstStyle/>
        <a:p>
          <a:r>
            <a:rPr lang="pt-PT" sz="1800" dirty="0"/>
            <a:t>Promocional</a:t>
          </a:r>
        </a:p>
      </dgm:t>
    </dgm:pt>
    <dgm:pt modelId="{E380660F-26CC-4D9B-8473-5E2CA0E44F1B}" type="parTrans" cxnId="{483D1AA8-C9A3-4117-B794-EB2D8703EC11}">
      <dgm:prSet/>
      <dgm:spPr/>
      <dgm:t>
        <a:bodyPr/>
        <a:lstStyle/>
        <a:p>
          <a:endParaRPr lang="pt-PT"/>
        </a:p>
      </dgm:t>
    </dgm:pt>
    <dgm:pt modelId="{7DCBA0D6-E975-4E27-8F1D-9337AD7F83C3}" type="sibTrans" cxnId="{483D1AA8-C9A3-4117-B794-EB2D8703EC11}">
      <dgm:prSet/>
      <dgm:spPr/>
      <dgm:t>
        <a:bodyPr/>
        <a:lstStyle/>
        <a:p>
          <a:endParaRPr lang="pt-PT"/>
        </a:p>
      </dgm:t>
    </dgm:pt>
    <dgm:pt modelId="{054363D4-1D38-4B11-947B-B278688006FB}">
      <dgm:prSet phldrT="[Texto]"/>
      <dgm:spPr/>
      <dgm:t>
        <a:bodyPr/>
        <a:lstStyle/>
        <a:p>
          <a:r>
            <a:rPr lang="pt-PT" smtClean="0">
              <a:solidFill>
                <a:schemeClr val="bg2">
                  <a:lumMod val="10000"/>
                </a:schemeClr>
              </a:solidFill>
            </a:rPr>
            <a:t>Nivel de Participação</a:t>
          </a:r>
          <a:endParaRPr lang="pt-PT">
            <a:solidFill>
              <a:schemeClr val="bg2">
                <a:lumMod val="10000"/>
              </a:schemeClr>
            </a:solidFill>
          </a:endParaRPr>
        </a:p>
      </dgm:t>
    </dgm:pt>
    <dgm:pt modelId="{7D77E20E-80C7-42F4-981D-19D648ECC1E9}" type="parTrans" cxnId="{E846E394-0B92-4D26-85F1-36499A4E99AB}">
      <dgm:prSet/>
      <dgm:spPr/>
      <dgm:t>
        <a:bodyPr/>
        <a:lstStyle/>
        <a:p>
          <a:endParaRPr lang="pt-PT"/>
        </a:p>
      </dgm:t>
    </dgm:pt>
    <dgm:pt modelId="{C30C231E-B09A-4317-8AF5-5966C8D2EEB6}" type="sibTrans" cxnId="{E846E394-0B92-4D26-85F1-36499A4E99AB}">
      <dgm:prSet/>
      <dgm:spPr/>
      <dgm:t>
        <a:bodyPr/>
        <a:lstStyle/>
        <a:p>
          <a:endParaRPr lang="pt-PT"/>
        </a:p>
      </dgm:t>
    </dgm:pt>
    <dgm:pt modelId="{50815F09-BED2-4E3C-A793-B631E38A102E}">
      <dgm:prSet phldrT="[Texto]" custT="1"/>
      <dgm:spPr/>
      <dgm:t>
        <a:bodyPr/>
        <a:lstStyle/>
        <a:p>
          <a:r>
            <a:rPr lang="pt-PT" sz="1800" dirty="0"/>
            <a:t>Organização própria</a:t>
          </a:r>
        </a:p>
      </dgm:t>
    </dgm:pt>
    <dgm:pt modelId="{21A91238-20AB-4C65-9018-79FAF6CE8E57}" type="parTrans" cxnId="{851FAF1F-56E9-4328-8F2C-5D9B3B28DEA5}">
      <dgm:prSet/>
      <dgm:spPr/>
      <dgm:t>
        <a:bodyPr/>
        <a:lstStyle/>
        <a:p>
          <a:endParaRPr lang="pt-PT"/>
        </a:p>
      </dgm:t>
    </dgm:pt>
    <dgm:pt modelId="{BE8570C1-EA5C-4EF1-B249-717736454C09}" type="sibTrans" cxnId="{851FAF1F-56E9-4328-8F2C-5D9B3B28DEA5}">
      <dgm:prSet/>
      <dgm:spPr/>
      <dgm:t>
        <a:bodyPr/>
        <a:lstStyle/>
        <a:p>
          <a:endParaRPr lang="pt-PT"/>
        </a:p>
      </dgm:t>
    </dgm:pt>
    <dgm:pt modelId="{C33B4E67-6198-4404-AD80-03A7C5BE141C}">
      <dgm:prSet phldrT="[Texto]" custT="1"/>
      <dgm:spPr/>
      <dgm:t>
        <a:bodyPr/>
        <a:lstStyle/>
        <a:p>
          <a:r>
            <a:rPr lang="pt-PT" sz="1800" dirty="0"/>
            <a:t>Apoio ou </a:t>
          </a:r>
          <a:r>
            <a:rPr lang="pt-PT" sz="1800" dirty="0" err="1"/>
            <a:t>Patrocinio</a:t>
          </a:r>
          <a:r>
            <a:rPr lang="pt-PT" sz="1800" dirty="0"/>
            <a:t> de eventos</a:t>
          </a:r>
        </a:p>
      </dgm:t>
    </dgm:pt>
    <dgm:pt modelId="{9582DC61-B8D7-40FD-8988-03B2F8CE85FC}" type="parTrans" cxnId="{0B64FB52-2D71-4559-A8AD-33BB79E828EF}">
      <dgm:prSet/>
      <dgm:spPr/>
      <dgm:t>
        <a:bodyPr/>
        <a:lstStyle/>
        <a:p>
          <a:endParaRPr lang="pt-PT"/>
        </a:p>
      </dgm:t>
    </dgm:pt>
    <dgm:pt modelId="{8D89C489-B2E4-4423-B465-A94C0EC3D60B}" type="sibTrans" cxnId="{0B64FB52-2D71-4559-A8AD-33BB79E828EF}">
      <dgm:prSet/>
      <dgm:spPr/>
      <dgm:t>
        <a:bodyPr/>
        <a:lstStyle/>
        <a:p>
          <a:endParaRPr lang="pt-PT"/>
        </a:p>
      </dgm:t>
    </dgm:pt>
    <dgm:pt modelId="{51145AF3-D6B0-4126-AE07-2EA30470393E}" type="pres">
      <dgm:prSet presAssocID="{78E287FE-4BFF-47E3-98A8-230623FDC0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AA2E40C-C6AC-4CD8-BFE4-92CA62BD2231}" type="pres">
      <dgm:prSet presAssocID="{577D772E-7B64-484D-A143-831E6373A882}" presName="linNode" presStyleCnt="0"/>
      <dgm:spPr/>
      <dgm:t>
        <a:bodyPr/>
        <a:lstStyle/>
        <a:p>
          <a:endParaRPr lang="pt-PT"/>
        </a:p>
      </dgm:t>
    </dgm:pt>
    <dgm:pt modelId="{6D9568AA-6375-4985-A3F4-56ACEBF8E679}" type="pres">
      <dgm:prSet presAssocID="{577D772E-7B64-484D-A143-831E6373A88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9EB8C5E-9886-4ED6-BC8A-56A7DC2C2DAF}" type="pres">
      <dgm:prSet presAssocID="{577D772E-7B64-484D-A143-831E6373A88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562B9A-03AE-4684-8118-BB24B40D843A}" type="pres">
      <dgm:prSet presAssocID="{D0BCFD03-2456-47DE-9B70-F0C0B90E96C3}" presName="sp" presStyleCnt="0"/>
      <dgm:spPr/>
      <dgm:t>
        <a:bodyPr/>
        <a:lstStyle/>
        <a:p>
          <a:endParaRPr lang="pt-PT"/>
        </a:p>
      </dgm:t>
    </dgm:pt>
    <dgm:pt modelId="{7DBC86CD-D251-4B3A-9233-16E30BDED283}" type="pres">
      <dgm:prSet presAssocID="{1EF18C82-BFFF-483B-B2D5-1A5BDACCE0D3}" presName="linNode" presStyleCnt="0"/>
      <dgm:spPr/>
      <dgm:t>
        <a:bodyPr/>
        <a:lstStyle/>
        <a:p>
          <a:endParaRPr lang="pt-PT"/>
        </a:p>
      </dgm:t>
    </dgm:pt>
    <dgm:pt modelId="{6B6D9F0B-4D22-4D05-8137-BF1C8E568931}" type="pres">
      <dgm:prSet presAssocID="{1EF18C82-BFFF-483B-B2D5-1A5BDACCE0D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105B31-AD67-41D6-BFB1-7332855D7BF8}" type="pres">
      <dgm:prSet presAssocID="{1EF18C82-BFFF-483B-B2D5-1A5BDACCE0D3}" presName="descendantText" presStyleLbl="alignAccFollowNode1" presStyleIdx="1" presStyleCnt="3" custLinFactNeighborX="-5437" custLinFactNeighborY="15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3B0627-DF2D-4305-A965-21576803DAB4}" type="pres">
      <dgm:prSet presAssocID="{09F5091A-5E55-4217-887A-430B6423BBDA}" presName="sp" presStyleCnt="0"/>
      <dgm:spPr/>
      <dgm:t>
        <a:bodyPr/>
        <a:lstStyle/>
        <a:p>
          <a:endParaRPr lang="pt-PT"/>
        </a:p>
      </dgm:t>
    </dgm:pt>
    <dgm:pt modelId="{692E0895-CBAD-4345-8F18-97BA95CA1AFB}" type="pres">
      <dgm:prSet presAssocID="{054363D4-1D38-4B11-947B-B278688006FB}" presName="linNode" presStyleCnt="0"/>
      <dgm:spPr/>
      <dgm:t>
        <a:bodyPr/>
        <a:lstStyle/>
        <a:p>
          <a:endParaRPr lang="pt-PT"/>
        </a:p>
      </dgm:t>
    </dgm:pt>
    <dgm:pt modelId="{2C76FDA6-AD87-4290-99E0-2CC7092635FE}" type="pres">
      <dgm:prSet presAssocID="{054363D4-1D38-4B11-947B-B278688006F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6FA6E7-E026-4899-8932-82A7B3FA3265}" type="pres">
      <dgm:prSet presAssocID="{054363D4-1D38-4B11-947B-B278688006F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6CCCF97-BC2C-460E-B6F9-A73A18BE6189}" type="presOf" srcId="{E60CC5BA-DF9F-4503-94A5-ECE2254A5726}" destId="{F3105B31-AD67-41D6-BFB1-7332855D7BF8}" srcOrd="0" destOrd="0" presId="urn:microsoft.com/office/officeart/2005/8/layout/vList5"/>
    <dgm:cxn modelId="{56081B3A-513D-4093-A860-9C77EA2F32DA}" type="presOf" srcId="{5F0295E2-4F28-40B1-A505-C6565B3E1C62}" destId="{C9EB8C5E-9886-4ED6-BC8A-56A7DC2C2DAF}" srcOrd="0" destOrd="1" presId="urn:microsoft.com/office/officeart/2005/8/layout/vList5"/>
    <dgm:cxn modelId="{24761626-0CA0-49CD-9AC4-6AC5D5F00CAD}" srcId="{577D772E-7B64-484D-A143-831E6373A882}" destId="{4199CB22-D8D6-4360-85EF-0E40C571D841}" srcOrd="0" destOrd="0" parTransId="{DA5BCB70-73E1-45FC-BB1A-728B5CFB829D}" sibTransId="{ADF0FD8B-FEA7-4137-B65C-17C109015291}"/>
    <dgm:cxn modelId="{60A5A1A5-0DF9-4ABC-8CBA-9263AD820901}" type="presOf" srcId="{C33B4E67-6198-4404-AD80-03A7C5BE141C}" destId="{C16FA6E7-E026-4899-8932-82A7B3FA3265}" srcOrd="0" destOrd="1" presId="urn:microsoft.com/office/officeart/2005/8/layout/vList5"/>
    <dgm:cxn modelId="{E846E394-0B92-4D26-85F1-36499A4E99AB}" srcId="{78E287FE-4BFF-47E3-98A8-230623FDC094}" destId="{054363D4-1D38-4B11-947B-B278688006FB}" srcOrd="2" destOrd="0" parTransId="{7D77E20E-80C7-42F4-981D-19D648ECC1E9}" sibTransId="{C30C231E-B09A-4317-8AF5-5966C8D2EEB6}"/>
    <dgm:cxn modelId="{483D1AA8-C9A3-4117-B794-EB2D8703EC11}" srcId="{1EF18C82-BFFF-483B-B2D5-1A5BDACCE0D3}" destId="{B6164ADF-CA28-4E5B-A8E5-65D95B20CE19}" srcOrd="1" destOrd="0" parTransId="{E380660F-26CC-4D9B-8473-5E2CA0E44F1B}" sibTransId="{7DCBA0D6-E975-4E27-8F1D-9337AD7F83C3}"/>
    <dgm:cxn modelId="{024B1AD8-7A02-487D-931E-ECC4C4333230}" type="presOf" srcId="{1EF18C82-BFFF-483B-B2D5-1A5BDACCE0D3}" destId="{6B6D9F0B-4D22-4D05-8137-BF1C8E568931}" srcOrd="0" destOrd="0" presId="urn:microsoft.com/office/officeart/2005/8/layout/vList5"/>
    <dgm:cxn modelId="{98BAAC8D-AFC4-4281-8FA8-8524E35E84B7}" type="presOf" srcId="{50815F09-BED2-4E3C-A793-B631E38A102E}" destId="{C16FA6E7-E026-4899-8932-82A7B3FA3265}" srcOrd="0" destOrd="0" presId="urn:microsoft.com/office/officeart/2005/8/layout/vList5"/>
    <dgm:cxn modelId="{413D6117-41FD-4562-9550-8B6449BEBE00}" type="presOf" srcId="{78E287FE-4BFF-47E3-98A8-230623FDC094}" destId="{51145AF3-D6B0-4126-AE07-2EA30470393E}" srcOrd="0" destOrd="0" presId="urn:microsoft.com/office/officeart/2005/8/layout/vList5"/>
    <dgm:cxn modelId="{0B64FB52-2D71-4559-A8AD-33BB79E828EF}" srcId="{054363D4-1D38-4B11-947B-B278688006FB}" destId="{C33B4E67-6198-4404-AD80-03A7C5BE141C}" srcOrd="1" destOrd="0" parTransId="{9582DC61-B8D7-40FD-8988-03B2F8CE85FC}" sibTransId="{8D89C489-B2E4-4423-B465-A94C0EC3D60B}"/>
    <dgm:cxn modelId="{7BFFE51A-0236-47B6-878F-292F38F4C235}" srcId="{1EF18C82-BFFF-483B-B2D5-1A5BDACCE0D3}" destId="{E60CC5BA-DF9F-4503-94A5-ECE2254A5726}" srcOrd="0" destOrd="0" parTransId="{CCF85EBD-BCA7-4EFF-A885-E506D912CB36}" sibTransId="{3243CEB8-6865-4ABF-BF3F-2E3EED0A0D02}"/>
    <dgm:cxn modelId="{FFD275FE-086E-44B0-AA15-65BA1AF4B860}" type="presOf" srcId="{577D772E-7B64-484D-A143-831E6373A882}" destId="{6D9568AA-6375-4985-A3F4-56ACEBF8E679}" srcOrd="0" destOrd="0" presId="urn:microsoft.com/office/officeart/2005/8/layout/vList5"/>
    <dgm:cxn modelId="{3E854C89-5BC1-4AF2-AF15-64EAC5F40357}" srcId="{78E287FE-4BFF-47E3-98A8-230623FDC094}" destId="{577D772E-7B64-484D-A143-831E6373A882}" srcOrd="0" destOrd="0" parTransId="{2B07A950-F75D-4637-A74A-66012166C853}" sibTransId="{D0BCFD03-2456-47DE-9B70-F0C0B90E96C3}"/>
    <dgm:cxn modelId="{07A33C17-C542-4D8B-924D-411FDC8D149F}" type="presOf" srcId="{054363D4-1D38-4B11-947B-B278688006FB}" destId="{2C76FDA6-AD87-4290-99E0-2CC7092635FE}" srcOrd="0" destOrd="0" presId="urn:microsoft.com/office/officeart/2005/8/layout/vList5"/>
    <dgm:cxn modelId="{1AB36B1D-20AC-47DA-939F-39C1AA68F09D}" srcId="{577D772E-7B64-484D-A143-831E6373A882}" destId="{5F0295E2-4F28-40B1-A505-C6565B3E1C62}" srcOrd="1" destOrd="0" parTransId="{05071FE3-A061-4CCB-BAAE-14EA6143BA8C}" sibTransId="{1A99676D-EE98-4BD6-8B8C-75309DCBDFFF}"/>
    <dgm:cxn modelId="{33BD4122-083D-4A5B-A502-468AE2ACAF90}" type="presOf" srcId="{4199CB22-D8D6-4360-85EF-0E40C571D841}" destId="{C9EB8C5E-9886-4ED6-BC8A-56A7DC2C2DAF}" srcOrd="0" destOrd="0" presId="urn:microsoft.com/office/officeart/2005/8/layout/vList5"/>
    <dgm:cxn modelId="{F19B95B3-660D-4779-B9FF-F2909DD93EF8}" srcId="{78E287FE-4BFF-47E3-98A8-230623FDC094}" destId="{1EF18C82-BFFF-483B-B2D5-1A5BDACCE0D3}" srcOrd="1" destOrd="0" parTransId="{022AC68D-2857-4320-A089-C15C813A3FB2}" sibTransId="{09F5091A-5E55-4217-887A-430B6423BBDA}"/>
    <dgm:cxn modelId="{816025B5-72DB-430E-9954-0549B165C397}" type="presOf" srcId="{B6164ADF-CA28-4E5B-A8E5-65D95B20CE19}" destId="{F3105B31-AD67-41D6-BFB1-7332855D7BF8}" srcOrd="0" destOrd="1" presId="urn:microsoft.com/office/officeart/2005/8/layout/vList5"/>
    <dgm:cxn modelId="{851FAF1F-56E9-4328-8F2C-5D9B3B28DEA5}" srcId="{054363D4-1D38-4B11-947B-B278688006FB}" destId="{50815F09-BED2-4E3C-A793-B631E38A102E}" srcOrd="0" destOrd="0" parTransId="{21A91238-20AB-4C65-9018-79FAF6CE8E57}" sibTransId="{BE8570C1-EA5C-4EF1-B249-717736454C09}"/>
    <dgm:cxn modelId="{B40FEA35-8E2E-4BF8-BCA4-1CE27B2F48B1}" type="presParOf" srcId="{51145AF3-D6B0-4126-AE07-2EA30470393E}" destId="{EAA2E40C-C6AC-4CD8-BFE4-92CA62BD2231}" srcOrd="0" destOrd="0" presId="urn:microsoft.com/office/officeart/2005/8/layout/vList5"/>
    <dgm:cxn modelId="{6AFBB840-33C8-4DFD-93AF-6ABB94DC2E24}" type="presParOf" srcId="{EAA2E40C-C6AC-4CD8-BFE4-92CA62BD2231}" destId="{6D9568AA-6375-4985-A3F4-56ACEBF8E679}" srcOrd="0" destOrd="0" presId="urn:microsoft.com/office/officeart/2005/8/layout/vList5"/>
    <dgm:cxn modelId="{2B42EBCA-FA7A-45E6-BD79-163CA5B764EE}" type="presParOf" srcId="{EAA2E40C-C6AC-4CD8-BFE4-92CA62BD2231}" destId="{C9EB8C5E-9886-4ED6-BC8A-56A7DC2C2DAF}" srcOrd="1" destOrd="0" presId="urn:microsoft.com/office/officeart/2005/8/layout/vList5"/>
    <dgm:cxn modelId="{093AF5EB-84F2-4C7C-AD70-A1D6E0DC7EC8}" type="presParOf" srcId="{51145AF3-D6B0-4126-AE07-2EA30470393E}" destId="{A9562B9A-03AE-4684-8118-BB24B40D843A}" srcOrd="1" destOrd="0" presId="urn:microsoft.com/office/officeart/2005/8/layout/vList5"/>
    <dgm:cxn modelId="{B6EAB00D-4ABB-443F-B1D2-2CA58E104288}" type="presParOf" srcId="{51145AF3-D6B0-4126-AE07-2EA30470393E}" destId="{7DBC86CD-D251-4B3A-9233-16E30BDED283}" srcOrd="2" destOrd="0" presId="urn:microsoft.com/office/officeart/2005/8/layout/vList5"/>
    <dgm:cxn modelId="{50FF8DFD-1C94-4C37-9A5B-790B94890FC0}" type="presParOf" srcId="{7DBC86CD-D251-4B3A-9233-16E30BDED283}" destId="{6B6D9F0B-4D22-4D05-8137-BF1C8E568931}" srcOrd="0" destOrd="0" presId="urn:microsoft.com/office/officeart/2005/8/layout/vList5"/>
    <dgm:cxn modelId="{74794EC3-9BF2-42C7-BDE2-5DAA9154AABD}" type="presParOf" srcId="{7DBC86CD-D251-4B3A-9233-16E30BDED283}" destId="{F3105B31-AD67-41D6-BFB1-7332855D7BF8}" srcOrd="1" destOrd="0" presId="urn:microsoft.com/office/officeart/2005/8/layout/vList5"/>
    <dgm:cxn modelId="{47DED970-DB70-4AD3-B1EE-01DC98A05C83}" type="presParOf" srcId="{51145AF3-D6B0-4126-AE07-2EA30470393E}" destId="{4E3B0627-DF2D-4305-A965-21576803DAB4}" srcOrd="3" destOrd="0" presId="urn:microsoft.com/office/officeart/2005/8/layout/vList5"/>
    <dgm:cxn modelId="{26368B96-6C93-45DF-82AE-C09289E63E44}" type="presParOf" srcId="{51145AF3-D6B0-4126-AE07-2EA30470393E}" destId="{692E0895-CBAD-4345-8F18-97BA95CA1AFB}" srcOrd="4" destOrd="0" presId="urn:microsoft.com/office/officeart/2005/8/layout/vList5"/>
    <dgm:cxn modelId="{4AD81509-95BA-4BC3-9A55-57F8FA1EA094}" type="presParOf" srcId="{692E0895-CBAD-4345-8F18-97BA95CA1AFB}" destId="{2C76FDA6-AD87-4290-99E0-2CC7092635FE}" srcOrd="0" destOrd="0" presId="urn:microsoft.com/office/officeart/2005/8/layout/vList5"/>
    <dgm:cxn modelId="{78DC6B4B-6BF1-4114-91CB-600BEEFD4A19}" type="presParOf" srcId="{692E0895-CBAD-4345-8F18-97BA95CA1AFB}" destId="{C16FA6E7-E026-4899-8932-82A7B3FA3265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0891D0-2E38-431B-9F9A-1E718CDD83F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F18F1EE4-D466-4F49-B3A2-DA011341DD9A}">
      <dgm:prSet phldrT="[Texto]" custT="1"/>
      <dgm:spPr/>
      <dgm:t>
        <a:bodyPr/>
        <a:lstStyle/>
        <a:p>
          <a:r>
            <a:rPr lang="pt-PT" sz="3200" dirty="0" smtClean="0"/>
            <a:t>Culturais/</a:t>
          </a:r>
        </a:p>
        <a:p>
          <a:r>
            <a:rPr lang="pt-PT" sz="3200" dirty="0" smtClean="0"/>
            <a:t>Técnicos/</a:t>
          </a:r>
        </a:p>
        <a:p>
          <a:r>
            <a:rPr lang="pt-PT" sz="3200" dirty="0" err="1" smtClean="0"/>
            <a:t>Ciêntificos</a:t>
          </a:r>
          <a:endParaRPr lang="pt-PT" sz="3200" dirty="0"/>
        </a:p>
      </dgm:t>
    </dgm:pt>
    <dgm:pt modelId="{76CA0B4F-1BC1-4A77-965E-30DB203D704C}" type="parTrans" cxnId="{F3A00525-B8AA-4138-BC1B-50DC0730FBF6}">
      <dgm:prSet/>
      <dgm:spPr/>
    </dgm:pt>
    <dgm:pt modelId="{BE84F3C6-8E9E-4047-A288-7493E0AD9AB0}" type="sibTrans" cxnId="{F3A00525-B8AA-4138-BC1B-50DC0730FBF6}">
      <dgm:prSet/>
      <dgm:spPr/>
    </dgm:pt>
    <dgm:pt modelId="{5C166324-8546-40DE-8BBD-407EF9D697CF}">
      <dgm:prSet phldrT="[Texto]"/>
      <dgm:spPr/>
      <dgm:t>
        <a:bodyPr/>
        <a:lstStyle/>
        <a:p>
          <a:r>
            <a:rPr lang="pt-PT" dirty="0" smtClean="0"/>
            <a:t>Desportivos</a:t>
          </a:r>
          <a:endParaRPr lang="pt-PT" dirty="0"/>
        </a:p>
      </dgm:t>
    </dgm:pt>
    <dgm:pt modelId="{B90D407D-EAF0-44AE-A588-BFDD8125C196}" type="parTrans" cxnId="{BB9F67DD-2B14-45F3-B27F-59A953F9A9A7}">
      <dgm:prSet/>
      <dgm:spPr/>
    </dgm:pt>
    <dgm:pt modelId="{C32A0E35-F35D-426C-A6C4-2B7848E16C58}" type="sibTrans" cxnId="{BB9F67DD-2B14-45F3-B27F-59A953F9A9A7}">
      <dgm:prSet/>
      <dgm:spPr/>
    </dgm:pt>
    <dgm:pt modelId="{9028BF1D-C87D-4480-B0D0-B92DD2574A52}">
      <dgm:prSet phldrT="[Texto]" custT="1"/>
      <dgm:spPr/>
      <dgm:t>
        <a:bodyPr/>
        <a:lstStyle/>
        <a:p>
          <a:r>
            <a:rPr lang="pt-PT" dirty="0" smtClean="0"/>
            <a:t>Comerciais institucionais </a:t>
          </a:r>
        </a:p>
      </dgm:t>
    </dgm:pt>
    <dgm:pt modelId="{3F5CF673-3E89-492C-BB07-3797B1CA7878}" type="parTrans" cxnId="{248F48EE-424A-4094-8D53-40B6F8DB693C}">
      <dgm:prSet/>
      <dgm:spPr/>
    </dgm:pt>
    <dgm:pt modelId="{88CFB8F5-8DD3-41D5-86E6-6F8A0BD2B111}" type="sibTrans" cxnId="{248F48EE-424A-4094-8D53-40B6F8DB693C}">
      <dgm:prSet/>
      <dgm:spPr/>
    </dgm:pt>
    <dgm:pt modelId="{7195B5FD-3629-4729-8BA3-CB6B48EB37A3}" type="pres">
      <dgm:prSet presAssocID="{600891D0-2E38-431B-9F9A-1E718CDD83F0}" presName="compositeShape" presStyleCnt="0">
        <dgm:presLayoutVars>
          <dgm:chMax val="7"/>
          <dgm:dir/>
          <dgm:resizeHandles val="exact"/>
        </dgm:presLayoutVars>
      </dgm:prSet>
      <dgm:spPr/>
    </dgm:pt>
    <dgm:pt modelId="{25A1FA3D-0B14-4B5F-8726-2CEEFDFEC4C4}" type="pres">
      <dgm:prSet presAssocID="{F18F1EE4-D466-4F49-B3A2-DA011341DD9A}" presName="circ1" presStyleLbl="vennNode1" presStyleIdx="0" presStyleCnt="3" custScaleX="172319" custScaleY="92422"/>
      <dgm:spPr/>
      <dgm:t>
        <a:bodyPr/>
        <a:lstStyle/>
        <a:p>
          <a:endParaRPr lang="pt-PT"/>
        </a:p>
      </dgm:t>
    </dgm:pt>
    <dgm:pt modelId="{1E38910A-3EEA-41EB-9100-FC2ED0A82CB9}" type="pres">
      <dgm:prSet presAssocID="{F18F1EE4-D466-4F49-B3A2-DA011341DD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8EB7EF-8213-4FAF-99FB-CD86C19D8379}" type="pres">
      <dgm:prSet presAssocID="{5C166324-8546-40DE-8BBD-407EF9D697CF}" presName="circ2" presStyleLbl="vennNode1" presStyleIdx="1" presStyleCnt="3" custScaleX="161022" custScaleY="110098"/>
      <dgm:spPr/>
      <dgm:t>
        <a:bodyPr/>
        <a:lstStyle/>
        <a:p>
          <a:endParaRPr lang="pt-PT"/>
        </a:p>
      </dgm:t>
    </dgm:pt>
    <dgm:pt modelId="{354FFD3D-F537-45E3-9814-8997A88A6D29}" type="pres">
      <dgm:prSet presAssocID="{5C166324-8546-40DE-8BBD-407EF9D697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6BE6A9-12DC-4C5A-8C36-74C36BE5F4DB}" type="pres">
      <dgm:prSet presAssocID="{9028BF1D-C87D-4480-B0D0-B92DD2574A52}" presName="circ3" presStyleLbl="vennNode1" presStyleIdx="2" presStyleCnt="3" custScaleX="179550" custScaleY="110767"/>
      <dgm:spPr/>
      <dgm:t>
        <a:bodyPr/>
        <a:lstStyle/>
        <a:p>
          <a:endParaRPr lang="pt-PT"/>
        </a:p>
      </dgm:t>
    </dgm:pt>
    <dgm:pt modelId="{BE07357C-07A4-42BD-948D-D2E980A2F423}" type="pres">
      <dgm:prSet presAssocID="{9028BF1D-C87D-4480-B0D0-B92DD2574A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15427B2-D66C-4EA6-80A0-0CF3CF82C296}" type="presOf" srcId="{F18F1EE4-D466-4F49-B3A2-DA011341DD9A}" destId="{1E38910A-3EEA-41EB-9100-FC2ED0A82CB9}" srcOrd="1" destOrd="0" presId="urn:microsoft.com/office/officeart/2005/8/layout/venn1"/>
    <dgm:cxn modelId="{D1100BB9-0BA1-4EC2-B5DC-E8FB3023AE02}" type="presOf" srcId="{600891D0-2E38-431B-9F9A-1E718CDD83F0}" destId="{7195B5FD-3629-4729-8BA3-CB6B48EB37A3}" srcOrd="0" destOrd="0" presId="urn:microsoft.com/office/officeart/2005/8/layout/venn1"/>
    <dgm:cxn modelId="{F3A00525-B8AA-4138-BC1B-50DC0730FBF6}" srcId="{600891D0-2E38-431B-9F9A-1E718CDD83F0}" destId="{F18F1EE4-D466-4F49-B3A2-DA011341DD9A}" srcOrd="0" destOrd="0" parTransId="{76CA0B4F-1BC1-4A77-965E-30DB203D704C}" sibTransId="{BE84F3C6-8E9E-4047-A288-7493E0AD9AB0}"/>
    <dgm:cxn modelId="{7710C77E-8EE5-47E9-A9E2-9B68155C87AC}" type="presOf" srcId="{5C166324-8546-40DE-8BBD-407EF9D697CF}" destId="{5B8EB7EF-8213-4FAF-99FB-CD86C19D8379}" srcOrd="0" destOrd="0" presId="urn:microsoft.com/office/officeart/2005/8/layout/venn1"/>
    <dgm:cxn modelId="{4B957682-BD55-45DF-99E8-2D6F0BFDE604}" type="presOf" srcId="{9028BF1D-C87D-4480-B0D0-B92DD2574A52}" destId="{D76BE6A9-12DC-4C5A-8C36-74C36BE5F4DB}" srcOrd="0" destOrd="0" presId="urn:microsoft.com/office/officeart/2005/8/layout/venn1"/>
    <dgm:cxn modelId="{BE3B51FA-366E-4218-B505-A38957234B89}" type="presOf" srcId="{F18F1EE4-D466-4F49-B3A2-DA011341DD9A}" destId="{25A1FA3D-0B14-4B5F-8726-2CEEFDFEC4C4}" srcOrd="0" destOrd="0" presId="urn:microsoft.com/office/officeart/2005/8/layout/venn1"/>
    <dgm:cxn modelId="{CC70F912-7846-4787-8C4B-10CD01243F29}" type="presOf" srcId="{5C166324-8546-40DE-8BBD-407EF9D697CF}" destId="{354FFD3D-F537-45E3-9814-8997A88A6D29}" srcOrd="1" destOrd="0" presId="urn:microsoft.com/office/officeart/2005/8/layout/venn1"/>
    <dgm:cxn modelId="{241B2F6C-4B9A-4C22-8908-4863F401EE8F}" type="presOf" srcId="{9028BF1D-C87D-4480-B0D0-B92DD2574A52}" destId="{BE07357C-07A4-42BD-948D-D2E980A2F423}" srcOrd="1" destOrd="0" presId="urn:microsoft.com/office/officeart/2005/8/layout/venn1"/>
    <dgm:cxn modelId="{BB9F67DD-2B14-45F3-B27F-59A953F9A9A7}" srcId="{600891D0-2E38-431B-9F9A-1E718CDD83F0}" destId="{5C166324-8546-40DE-8BBD-407EF9D697CF}" srcOrd="1" destOrd="0" parTransId="{B90D407D-EAF0-44AE-A588-BFDD8125C196}" sibTransId="{C32A0E35-F35D-426C-A6C4-2B7848E16C58}"/>
    <dgm:cxn modelId="{248F48EE-424A-4094-8D53-40B6F8DB693C}" srcId="{600891D0-2E38-431B-9F9A-1E718CDD83F0}" destId="{9028BF1D-C87D-4480-B0D0-B92DD2574A52}" srcOrd="2" destOrd="0" parTransId="{3F5CF673-3E89-492C-BB07-3797B1CA7878}" sibTransId="{88CFB8F5-8DD3-41D5-86E6-6F8A0BD2B111}"/>
    <dgm:cxn modelId="{695CA987-E1DD-4B31-954C-9DD99110F8C5}" type="presParOf" srcId="{7195B5FD-3629-4729-8BA3-CB6B48EB37A3}" destId="{25A1FA3D-0B14-4B5F-8726-2CEEFDFEC4C4}" srcOrd="0" destOrd="0" presId="urn:microsoft.com/office/officeart/2005/8/layout/venn1"/>
    <dgm:cxn modelId="{2BE8B209-9C9E-4021-A412-89314BD52529}" type="presParOf" srcId="{7195B5FD-3629-4729-8BA3-CB6B48EB37A3}" destId="{1E38910A-3EEA-41EB-9100-FC2ED0A82CB9}" srcOrd="1" destOrd="0" presId="urn:microsoft.com/office/officeart/2005/8/layout/venn1"/>
    <dgm:cxn modelId="{DC7F2458-D92F-437B-A8FD-77EF92A233C9}" type="presParOf" srcId="{7195B5FD-3629-4729-8BA3-CB6B48EB37A3}" destId="{5B8EB7EF-8213-4FAF-99FB-CD86C19D8379}" srcOrd="2" destOrd="0" presId="urn:microsoft.com/office/officeart/2005/8/layout/venn1"/>
    <dgm:cxn modelId="{565E19DB-71A4-4303-A20E-EE38BC6663AC}" type="presParOf" srcId="{7195B5FD-3629-4729-8BA3-CB6B48EB37A3}" destId="{354FFD3D-F537-45E3-9814-8997A88A6D29}" srcOrd="3" destOrd="0" presId="urn:microsoft.com/office/officeart/2005/8/layout/venn1"/>
    <dgm:cxn modelId="{C5FD6635-AD40-4F87-BD8D-EF49725CA819}" type="presParOf" srcId="{7195B5FD-3629-4729-8BA3-CB6B48EB37A3}" destId="{D76BE6A9-12DC-4C5A-8C36-74C36BE5F4DB}" srcOrd="4" destOrd="0" presId="urn:microsoft.com/office/officeart/2005/8/layout/venn1"/>
    <dgm:cxn modelId="{AAE82EF6-8978-4346-A564-CA7267A542E4}" type="presParOf" srcId="{7195B5FD-3629-4729-8BA3-CB6B48EB37A3}" destId="{BE07357C-07A4-42BD-948D-D2E980A2F423}" srcOrd="5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864BC5-E574-4E22-99BF-19597DC871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7B3023CC-A8DB-425C-B1B6-609783B4D44E}">
      <dgm:prSet phldrT="[Texto]"/>
      <dgm:spPr/>
      <dgm:t>
        <a:bodyPr/>
        <a:lstStyle/>
        <a:p>
          <a:r>
            <a:rPr lang="pt-PT" dirty="0" smtClean="0"/>
            <a:t>Planear</a:t>
          </a:r>
          <a:endParaRPr lang="pt-PT" dirty="0"/>
        </a:p>
      </dgm:t>
    </dgm:pt>
    <dgm:pt modelId="{258461A1-E330-48B7-93A4-F3B1945C6E27}" type="parTrans" cxnId="{D6DFD9B7-2D3C-442D-9C51-A63DAE3F28DC}">
      <dgm:prSet/>
      <dgm:spPr/>
      <dgm:t>
        <a:bodyPr/>
        <a:lstStyle/>
        <a:p>
          <a:endParaRPr lang="pt-PT"/>
        </a:p>
      </dgm:t>
    </dgm:pt>
    <dgm:pt modelId="{404AB892-DA1D-4A6D-848F-A34905BB6102}" type="sibTrans" cxnId="{D6DFD9B7-2D3C-442D-9C51-A63DAE3F28DC}">
      <dgm:prSet/>
      <dgm:spPr/>
      <dgm:t>
        <a:bodyPr/>
        <a:lstStyle/>
        <a:p>
          <a:endParaRPr lang="pt-PT"/>
        </a:p>
      </dgm:t>
    </dgm:pt>
    <dgm:pt modelId="{7CC64FA6-4B30-4E5A-B9DE-1B1E8A80A89C}">
      <dgm:prSet phldrT="[Texto]" phldr="1"/>
      <dgm:spPr/>
      <dgm:t>
        <a:bodyPr/>
        <a:lstStyle/>
        <a:p>
          <a:endParaRPr lang="pt-PT" dirty="0"/>
        </a:p>
      </dgm:t>
    </dgm:pt>
    <dgm:pt modelId="{DF04DD47-9972-489C-8B3A-CFE2348ABC66}" type="parTrans" cxnId="{FA6D8716-7EE3-4FDC-AEF0-8C12D7A8BA86}">
      <dgm:prSet/>
      <dgm:spPr/>
      <dgm:t>
        <a:bodyPr/>
        <a:lstStyle/>
        <a:p>
          <a:endParaRPr lang="pt-PT"/>
        </a:p>
      </dgm:t>
    </dgm:pt>
    <dgm:pt modelId="{4CEA636C-254B-4210-AE7B-89CA8DB4DB06}" type="sibTrans" cxnId="{FA6D8716-7EE3-4FDC-AEF0-8C12D7A8BA86}">
      <dgm:prSet/>
      <dgm:spPr/>
      <dgm:t>
        <a:bodyPr/>
        <a:lstStyle/>
        <a:p>
          <a:endParaRPr lang="pt-PT"/>
        </a:p>
      </dgm:t>
    </dgm:pt>
    <dgm:pt modelId="{1FA35A20-CF44-4167-9064-A726E30E1E18}">
      <dgm:prSet phldrT="[Texto]"/>
      <dgm:spPr/>
      <dgm:t>
        <a:bodyPr/>
        <a:lstStyle/>
        <a:p>
          <a:r>
            <a:rPr lang="pt-PT" dirty="0" smtClean="0"/>
            <a:t>Organizar</a:t>
          </a:r>
          <a:endParaRPr lang="pt-PT" dirty="0"/>
        </a:p>
      </dgm:t>
    </dgm:pt>
    <dgm:pt modelId="{1BE523D5-2752-49D4-8DF1-228D6DF2A8C6}" type="parTrans" cxnId="{D7AD924A-E739-47BA-9880-F6A65053248A}">
      <dgm:prSet/>
      <dgm:spPr/>
      <dgm:t>
        <a:bodyPr/>
        <a:lstStyle/>
        <a:p>
          <a:endParaRPr lang="pt-PT"/>
        </a:p>
      </dgm:t>
    </dgm:pt>
    <dgm:pt modelId="{97FD33F8-C895-42D2-BF96-AB9E0818ED01}" type="sibTrans" cxnId="{D7AD924A-E739-47BA-9880-F6A65053248A}">
      <dgm:prSet/>
      <dgm:spPr/>
      <dgm:t>
        <a:bodyPr/>
        <a:lstStyle/>
        <a:p>
          <a:endParaRPr lang="pt-PT"/>
        </a:p>
      </dgm:t>
    </dgm:pt>
    <dgm:pt modelId="{39F35BC3-5B71-4B4B-8DA4-96521302156C}">
      <dgm:prSet phldrT="[Texto]" phldr="1"/>
      <dgm:spPr/>
      <dgm:t>
        <a:bodyPr/>
        <a:lstStyle/>
        <a:p>
          <a:endParaRPr lang="pt-PT" dirty="0"/>
        </a:p>
      </dgm:t>
    </dgm:pt>
    <dgm:pt modelId="{0140DD86-07F0-40D1-A4E2-B319E52A1EA5}" type="parTrans" cxnId="{07EAEB52-D54C-4391-80E7-6EAD1D46260E}">
      <dgm:prSet/>
      <dgm:spPr/>
      <dgm:t>
        <a:bodyPr/>
        <a:lstStyle/>
        <a:p>
          <a:endParaRPr lang="pt-PT"/>
        </a:p>
      </dgm:t>
    </dgm:pt>
    <dgm:pt modelId="{26379664-ABD9-496E-95C6-532E3B5ECB88}" type="sibTrans" cxnId="{07EAEB52-D54C-4391-80E7-6EAD1D46260E}">
      <dgm:prSet/>
      <dgm:spPr/>
      <dgm:t>
        <a:bodyPr/>
        <a:lstStyle/>
        <a:p>
          <a:endParaRPr lang="pt-PT"/>
        </a:p>
      </dgm:t>
    </dgm:pt>
    <dgm:pt modelId="{009F7DF7-E65D-4EFB-8ACB-6FF9B91CAB4B}" type="pres">
      <dgm:prSet presAssocID="{D9864BC5-E574-4E22-99BF-19597DC871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D442129-3779-4C22-8714-7DCB57BA545C}" type="pres">
      <dgm:prSet presAssocID="{7B3023CC-A8DB-425C-B1B6-609783B4D44E}" presName="parentText" presStyleLbl="node1" presStyleIdx="0" presStyleCnt="2" custLinFactNeighborX="1172" custLinFactNeighborY="-57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584B7F7-ABCC-4D41-BA69-37270E15A0A1}" type="pres">
      <dgm:prSet presAssocID="{7B3023CC-A8DB-425C-B1B6-609783B4D44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8BA3FA9-0497-4577-A735-1D5DB1AD1CD7}" type="pres">
      <dgm:prSet presAssocID="{1FA35A20-CF44-4167-9064-A726E30E1E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03378D-FA94-47C6-8AA5-3D147EFB8CE6}" type="pres">
      <dgm:prSet presAssocID="{1FA35A20-CF44-4167-9064-A726E30E1E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DAF9887-5B0F-42CC-BEB0-81A53BEFFB74}" type="presOf" srcId="{7B3023CC-A8DB-425C-B1B6-609783B4D44E}" destId="{8D442129-3779-4C22-8714-7DCB57BA545C}" srcOrd="0" destOrd="0" presId="urn:microsoft.com/office/officeart/2005/8/layout/vList2"/>
    <dgm:cxn modelId="{07EAEB52-D54C-4391-80E7-6EAD1D46260E}" srcId="{1FA35A20-CF44-4167-9064-A726E30E1E18}" destId="{39F35BC3-5B71-4B4B-8DA4-96521302156C}" srcOrd="0" destOrd="0" parTransId="{0140DD86-07F0-40D1-A4E2-B319E52A1EA5}" sibTransId="{26379664-ABD9-496E-95C6-532E3B5ECB88}"/>
    <dgm:cxn modelId="{68B13DA0-9EA2-4E0D-A99F-25ED67E4EE0A}" type="presOf" srcId="{7CC64FA6-4B30-4E5A-B9DE-1B1E8A80A89C}" destId="{F584B7F7-ABCC-4D41-BA69-37270E15A0A1}" srcOrd="0" destOrd="0" presId="urn:microsoft.com/office/officeart/2005/8/layout/vList2"/>
    <dgm:cxn modelId="{D7AD924A-E739-47BA-9880-F6A65053248A}" srcId="{D9864BC5-E574-4E22-99BF-19597DC871B0}" destId="{1FA35A20-CF44-4167-9064-A726E30E1E18}" srcOrd="1" destOrd="0" parTransId="{1BE523D5-2752-49D4-8DF1-228D6DF2A8C6}" sibTransId="{97FD33F8-C895-42D2-BF96-AB9E0818ED01}"/>
    <dgm:cxn modelId="{165B7081-56EB-4FB5-9773-F068A669EC03}" type="presOf" srcId="{D9864BC5-E574-4E22-99BF-19597DC871B0}" destId="{009F7DF7-E65D-4EFB-8ACB-6FF9B91CAB4B}" srcOrd="0" destOrd="0" presId="urn:microsoft.com/office/officeart/2005/8/layout/vList2"/>
    <dgm:cxn modelId="{FA6D8716-7EE3-4FDC-AEF0-8C12D7A8BA86}" srcId="{7B3023CC-A8DB-425C-B1B6-609783B4D44E}" destId="{7CC64FA6-4B30-4E5A-B9DE-1B1E8A80A89C}" srcOrd="0" destOrd="0" parTransId="{DF04DD47-9972-489C-8B3A-CFE2348ABC66}" sibTransId="{4CEA636C-254B-4210-AE7B-89CA8DB4DB06}"/>
    <dgm:cxn modelId="{781A3AD1-A69C-4886-8F1D-BCF1239681A0}" type="presOf" srcId="{39F35BC3-5B71-4B4B-8DA4-96521302156C}" destId="{D303378D-FA94-47C6-8AA5-3D147EFB8CE6}" srcOrd="0" destOrd="0" presId="urn:microsoft.com/office/officeart/2005/8/layout/vList2"/>
    <dgm:cxn modelId="{1B6819E7-B8E4-4256-96B7-5CC102361F9E}" type="presOf" srcId="{1FA35A20-CF44-4167-9064-A726E30E1E18}" destId="{28BA3FA9-0497-4577-A735-1D5DB1AD1CD7}" srcOrd="0" destOrd="0" presId="urn:microsoft.com/office/officeart/2005/8/layout/vList2"/>
    <dgm:cxn modelId="{D6DFD9B7-2D3C-442D-9C51-A63DAE3F28DC}" srcId="{D9864BC5-E574-4E22-99BF-19597DC871B0}" destId="{7B3023CC-A8DB-425C-B1B6-609783B4D44E}" srcOrd="0" destOrd="0" parTransId="{258461A1-E330-48B7-93A4-F3B1945C6E27}" sibTransId="{404AB892-DA1D-4A6D-848F-A34905BB6102}"/>
    <dgm:cxn modelId="{C9A5D8E9-4978-4A5D-8A3C-151CA875D244}" type="presParOf" srcId="{009F7DF7-E65D-4EFB-8ACB-6FF9B91CAB4B}" destId="{8D442129-3779-4C22-8714-7DCB57BA545C}" srcOrd="0" destOrd="0" presId="urn:microsoft.com/office/officeart/2005/8/layout/vList2"/>
    <dgm:cxn modelId="{252B2516-21BA-47FA-9ECA-DAC250230D14}" type="presParOf" srcId="{009F7DF7-E65D-4EFB-8ACB-6FF9B91CAB4B}" destId="{F584B7F7-ABCC-4D41-BA69-37270E15A0A1}" srcOrd="1" destOrd="0" presId="urn:microsoft.com/office/officeart/2005/8/layout/vList2"/>
    <dgm:cxn modelId="{5D5AC0BE-A9C6-4C85-9FBC-5B4FE5C65E70}" type="presParOf" srcId="{009F7DF7-E65D-4EFB-8ACB-6FF9B91CAB4B}" destId="{28BA3FA9-0497-4577-A735-1D5DB1AD1CD7}" srcOrd="2" destOrd="0" presId="urn:microsoft.com/office/officeart/2005/8/layout/vList2"/>
    <dgm:cxn modelId="{85004628-FA1C-449A-9238-6B75BDA7882B}" type="presParOf" srcId="{009F7DF7-E65D-4EFB-8ACB-6FF9B91CAB4B}" destId="{D303378D-FA94-47C6-8AA5-3D147EFB8CE6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21A8B-E69C-4083-A295-B0AF607DC2A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A96C469-1045-49B5-8313-2C59420A4B59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ACTIVOS</a:t>
          </a:r>
          <a:endParaRPr lang="pt-PT" dirty="0"/>
        </a:p>
      </dgm:t>
    </dgm:pt>
    <dgm:pt modelId="{346808BC-060E-4340-A9D6-6A7B42FFB06C}" type="parTrans" cxnId="{3DDA6BF0-AEE8-40E3-A401-C956A19AF076}">
      <dgm:prSet/>
      <dgm:spPr/>
      <dgm:t>
        <a:bodyPr/>
        <a:lstStyle/>
        <a:p>
          <a:endParaRPr lang="pt-PT"/>
        </a:p>
      </dgm:t>
    </dgm:pt>
    <dgm:pt modelId="{E07E24E6-D353-4E04-B9FE-14B4AEA98DAF}" type="sibTrans" cxnId="{3DDA6BF0-AEE8-40E3-A401-C956A19AF076}">
      <dgm:prSet/>
      <dgm:spPr/>
      <dgm:t>
        <a:bodyPr/>
        <a:lstStyle/>
        <a:p>
          <a:endParaRPr lang="pt-PT"/>
        </a:p>
      </dgm:t>
    </dgm:pt>
    <dgm:pt modelId="{6C3BC6FA-552F-4AC0-8F0D-799C2CCE21D5}">
      <dgm:prSet phldrT="[Texto]" custT="1"/>
      <dgm:spPr/>
      <dgm:t>
        <a:bodyPr/>
        <a:lstStyle/>
        <a:p>
          <a:r>
            <a:rPr lang="pt-PT" sz="2000" dirty="0" smtClean="0"/>
            <a:t>. Palco</a:t>
          </a:r>
          <a:endParaRPr lang="pt-PT" sz="2000" dirty="0"/>
        </a:p>
      </dgm:t>
    </dgm:pt>
    <dgm:pt modelId="{45C62D13-0F09-484E-ADD2-D5E15AAD9C89}" type="parTrans" cxnId="{23848A84-B012-4E54-99EC-9EC121045430}">
      <dgm:prSet/>
      <dgm:spPr/>
      <dgm:t>
        <a:bodyPr/>
        <a:lstStyle/>
        <a:p>
          <a:endParaRPr lang="pt-PT"/>
        </a:p>
      </dgm:t>
    </dgm:pt>
    <dgm:pt modelId="{0C982798-3C37-4120-AC27-4A55173EFED1}" type="sibTrans" cxnId="{23848A84-B012-4E54-99EC-9EC121045430}">
      <dgm:prSet/>
      <dgm:spPr/>
      <dgm:t>
        <a:bodyPr/>
        <a:lstStyle/>
        <a:p>
          <a:endParaRPr lang="pt-PT"/>
        </a:p>
      </dgm:t>
    </dgm:pt>
    <dgm:pt modelId="{923859B7-3949-484E-AB14-6A22B8B6C7BB}">
      <dgm:prSet phldrT="[Texto]" phldr="1" custT="1"/>
      <dgm:spPr/>
      <dgm:t>
        <a:bodyPr/>
        <a:lstStyle/>
        <a:p>
          <a:endParaRPr lang="pt-PT" sz="2000" dirty="0"/>
        </a:p>
      </dgm:t>
    </dgm:pt>
    <dgm:pt modelId="{E524BFDB-7120-4163-80FC-796809066738}" type="parTrans" cxnId="{9427FDC1-D948-4826-A7EB-226BCABBA03A}">
      <dgm:prSet/>
      <dgm:spPr/>
      <dgm:t>
        <a:bodyPr/>
        <a:lstStyle/>
        <a:p>
          <a:endParaRPr lang="pt-PT"/>
        </a:p>
      </dgm:t>
    </dgm:pt>
    <dgm:pt modelId="{90D80454-14BE-4ADF-90B9-07E90DEEC178}" type="sibTrans" cxnId="{9427FDC1-D948-4826-A7EB-226BCABBA03A}">
      <dgm:prSet/>
      <dgm:spPr/>
      <dgm:t>
        <a:bodyPr/>
        <a:lstStyle/>
        <a:p>
          <a:endParaRPr lang="pt-PT"/>
        </a:p>
      </dgm:t>
    </dgm:pt>
    <dgm:pt modelId="{6B4CECDB-EC7F-41BB-81E9-98301CA0AAA8}">
      <dgm:prSet phldrT="[Texto]"/>
      <dgm:spPr/>
      <dgm:t>
        <a:bodyPr/>
        <a:lstStyle/>
        <a:p>
          <a:r>
            <a:rPr lang="pt-PT" dirty="0" smtClean="0"/>
            <a:t>CONTRAPARTIDAS</a:t>
          </a:r>
          <a:endParaRPr lang="pt-PT" dirty="0"/>
        </a:p>
      </dgm:t>
    </dgm:pt>
    <dgm:pt modelId="{73741F3D-A294-4217-A7BD-D2339A641E95}" type="parTrans" cxnId="{4B353C16-E40F-4B18-A968-74488F75F22E}">
      <dgm:prSet/>
      <dgm:spPr/>
      <dgm:t>
        <a:bodyPr/>
        <a:lstStyle/>
        <a:p>
          <a:endParaRPr lang="pt-PT"/>
        </a:p>
      </dgm:t>
    </dgm:pt>
    <dgm:pt modelId="{E3C71A54-573A-4998-9320-14E6995E8B50}" type="sibTrans" cxnId="{4B353C16-E40F-4B18-A968-74488F75F22E}">
      <dgm:prSet/>
      <dgm:spPr/>
      <dgm:t>
        <a:bodyPr/>
        <a:lstStyle/>
        <a:p>
          <a:endParaRPr lang="pt-PT"/>
        </a:p>
      </dgm:t>
    </dgm:pt>
    <dgm:pt modelId="{9590B940-2992-444C-96D2-24394734666D}">
      <dgm:prSet phldrT="[Texto]" phldr="1"/>
      <dgm:spPr/>
      <dgm:t>
        <a:bodyPr/>
        <a:lstStyle/>
        <a:p>
          <a:endParaRPr lang="pt-PT" dirty="0"/>
        </a:p>
      </dgm:t>
    </dgm:pt>
    <dgm:pt modelId="{99F2FA7D-1E19-4159-AF72-3A621EC3F05E}" type="parTrans" cxnId="{68AF2BB1-5360-4F4E-870F-0D586449F7B7}">
      <dgm:prSet/>
      <dgm:spPr/>
      <dgm:t>
        <a:bodyPr/>
        <a:lstStyle/>
        <a:p>
          <a:endParaRPr lang="pt-PT"/>
        </a:p>
      </dgm:t>
    </dgm:pt>
    <dgm:pt modelId="{811FF8C8-E120-4C7D-91C7-767735FFC36E}" type="sibTrans" cxnId="{68AF2BB1-5360-4F4E-870F-0D586449F7B7}">
      <dgm:prSet/>
      <dgm:spPr/>
      <dgm:t>
        <a:bodyPr/>
        <a:lstStyle/>
        <a:p>
          <a:endParaRPr lang="pt-PT"/>
        </a:p>
      </dgm:t>
    </dgm:pt>
    <dgm:pt modelId="{F3054A80-019A-4A00-9174-EF0F7CAB2FFD}">
      <dgm:prSet phldrT="[Texto]"/>
      <dgm:spPr/>
      <dgm:t>
        <a:bodyPr/>
        <a:lstStyle/>
        <a:p>
          <a:r>
            <a:rPr lang="pt-PT" dirty="0" smtClean="0"/>
            <a:t>. Categoria de patrocinador oficial</a:t>
          </a:r>
          <a:endParaRPr lang="pt-PT" dirty="0"/>
        </a:p>
      </dgm:t>
    </dgm:pt>
    <dgm:pt modelId="{0627A773-DD6F-4407-AC21-77B0F5EBAEA0}" type="parTrans" cxnId="{607342FA-F3ED-419B-A6EF-460EE0197ED6}">
      <dgm:prSet/>
      <dgm:spPr/>
      <dgm:t>
        <a:bodyPr/>
        <a:lstStyle/>
        <a:p>
          <a:endParaRPr lang="pt-PT"/>
        </a:p>
      </dgm:t>
    </dgm:pt>
    <dgm:pt modelId="{929E080E-4E21-45AB-B624-D0650D9A6909}" type="sibTrans" cxnId="{607342FA-F3ED-419B-A6EF-460EE0197ED6}">
      <dgm:prSet/>
      <dgm:spPr/>
      <dgm:t>
        <a:bodyPr/>
        <a:lstStyle/>
        <a:p>
          <a:endParaRPr lang="pt-PT"/>
        </a:p>
      </dgm:t>
    </dgm:pt>
    <dgm:pt modelId="{9FF4D2FF-BB2D-4E48-B791-E7EA98DFEC26}">
      <dgm:prSet custT="1"/>
      <dgm:spPr/>
      <dgm:t>
        <a:bodyPr/>
        <a:lstStyle/>
        <a:p>
          <a:r>
            <a:rPr lang="pt-PT" sz="2000" dirty="0" smtClean="0"/>
            <a:t>. Website</a:t>
          </a:r>
          <a:endParaRPr lang="pt-PT" sz="2000" dirty="0"/>
        </a:p>
      </dgm:t>
    </dgm:pt>
    <dgm:pt modelId="{DECBC136-22E7-4BDF-96E8-4E4127E37F65}" type="parTrans" cxnId="{17EE7BB1-9496-4717-AF2E-43365BB90C1C}">
      <dgm:prSet/>
      <dgm:spPr/>
      <dgm:t>
        <a:bodyPr/>
        <a:lstStyle/>
        <a:p>
          <a:endParaRPr lang="pt-PT"/>
        </a:p>
      </dgm:t>
    </dgm:pt>
    <dgm:pt modelId="{75EC4E30-0A15-410C-B90A-AD10048FE26C}" type="sibTrans" cxnId="{17EE7BB1-9496-4717-AF2E-43365BB90C1C}">
      <dgm:prSet/>
      <dgm:spPr/>
      <dgm:t>
        <a:bodyPr/>
        <a:lstStyle/>
        <a:p>
          <a:endParaRPr lang="pt-PT"/>
        </a:p>
      </dgm:t>
    </dgm:pt>
    <dgm:pt modelId="{1D635C65-BF50-4913-92D6-0C4D056D186E}">
      <dgm:prSet custT="1"/>
      <dgm:spPr/>
      <dgm:t>
        <a:bodyPr/>
        <a:lstStyle/>
        <a:p>
          <a:r>
            <a:rPr lang="pt-PT" sz="2000" dirty="0" smtClean="0"/>
            <a:t>. Folhetos/cartaz</a:t>
          </a:r>
          <a:endParaRPr lang="pt-PT" sz="2000" dirty="0"/>
        </a:p>
      </dgm:t>
    </dgm:pt>
    <dgm:pt modelId="{45862BDF-1B26-403B-B0B3-4127B0439F72}" type="parTrans" cxnId="{24B7476D-5B64-4D49-8F7C-242FAFFDFAC7}">
      <dgm:prSet/>
      <dgm:spPr/>
      <dgm:t>
        <a:bodyPr/>
        <a:lstStyle/>
        <a:p>
          <a:endParaRPr lang="pt-PT"/>
        </a:p>
      </dgm:t>
    </dgm:pt>
    <dgm:pt modelId="{7ADDFB40-F3E3-4BBA-A4AB-1A018B3B3DC6}" type="sibTrans" cxnId="{24B7476D-5B64-4D49-8F7C-242FAFFDFAC7}">
      <dgm:prSet/>
      <dgm:spPr/>
      <dgm:t>
        <a:bodyPr/>
        <a:lstStyle/>
        <a:p>
          <a:endParaRPr lang="pt-PT"/>
        </a:p>
      </dgm:t>
    </dgm:pt>
    <dgm:pt modelId="{739AFD93-48E9-4793-97D5-2001F4560151}">
      <dgm:prSet custT="1"/>
      <dgm:spPr/>
      <dgm:t>
        <a:bodyPr/>
        <a:lstStyle/>
        <a:p>
          <a:r>
            <a:rPr lang="pt-PT" sz="2000" dirty="0" smtClean="0"/>
            <a:t>. Manual do Expositor</a:t>
          </a:r>
          <a:endParaRPr lang="pt-PT" sz="2000" dirty="0"/>
        </a:p>
      </dgm:t>
    </dgm:pt>
    <dgm:pt modelId="{F7ED2031-FDE6-4136-9DEB-EA767FFC2101}" type="parTrans" cxnId="{62EB0F30-7144-4A8F-8163-45CD3894D856}">
      <dgm:prSet/>
      <dgm:spPr/>
      <dgm:t>
        <a:bodyPr/>
        <a:lstStyle/>
        <a:p>
          <a:endParaRPr lang="pt-PT"/>
        </a:p>
      </dgm:t>
    </dgm:pt>
    <dgm:pt modelId="{8976EA34-C8DE-4695-92D2-403277DDF37A}" type="sibTrans" cxnId="{62EB0F30-7144-4A8F-8163-45CD3894D856}">
      <dgm:prSet/>
      <dgm:spPr/>
      <dgm:t>
        <a:bodyPr/>
        <a:lstStyle/>
        <a:p>
          <a:endParaRPr lang="pt-PT"/>
        </a:p>
      </dgm:t>
    </dgm:pt>
    <dgm:pt modelId="{643C3983-8A21-4465-8E80-5422E42F138E}">
      <dgm:prSet custT="1"/>
      <dgm:spPr/>
      <dgm:t>
        <a:bodyPr/>
        <a:lstStyle/>
        <a:p>
          <a:r>
            <a:rPr lang="pt-PT" sz="2000" dirty="0" smtClean="0"/>
            <a:t>. Catálogo Oficial</a:t>
          </a:r>
          <a:endParaRPr lang="pt-PT" sz="2000" dirty="0"/>
        </a:p>
      </dgm:t>
    </dgm:pt>
    <dgm:pt modelId="{BCA1FD7C-7759-4C09-9A4E-B3EF14277B41}" type="parTrans" cxnId="{AC2B7C6D-8873-485F-93C4-A247070F1A17}">
      <dgm:prSet/>
      <dgm:spPr/>
      <dgm:t>
        <a:bodyPr/>
        <a:lstStyle/>
        <a:p>
          <a:endParaRPr lang="pt-PT"/>
        </a:p>
      </dgm:t>
    </dgm:pt>
    <dgm:pt modelId="{ADFBF523-A2BA-4AF3-8A54-AE5354352B4D}" type="sibTrans" cxnId="{AC2B7C6D-8873-485F-93C4-A247070F1A17}">
      <dgm:prSet/>
      <dgm:spPr/>
      <dgm:t>
        <a:bodyPr/>
        <a:lstStyle/>
        <a:p>
          <a:endParaRPr lang="pt-PT"/>
        </a:p>
      </dgm:t>
    </dgm:pt>
    <dgm:pt modelId="{B05FECD3-11B0-4C7C-84E5-7DBCFC38C706}">
      <dgm:prSet custT="1"/>
      <dgm:spPr/>
      <dgm:t>
        <a:bodyPr/>
        <a:lstStyle/>
        <a:p>
          <a:r>
            <a:rPr lang="pt-PT" sz="2000" dirty="0" smtClean="0"/>
            <a:t>. Espaço para feiras/exibições</a:t>
          </a:r>
          <a:endParaRPr lang="pt-PT" sz="2000" dirty="0"/>
        </a:p>
      </dgm:t>
    </dgm:pt>
    <dgm:pt modelId="{10F4B6FA-DBF9-492C-974D-EC16D9E7BA76}" type="parTrans" cxnId="{02AE101B-C6E6-4E58-8785-C2ECADE22982}">
      <dgm:prSet/>
      <dgm:spPr/>
      <dgm:t>
        <a:bodyPr/>
        <a:lstStyle/>
        <a:p>
          <a:endParaRPr lang="pt-PT"/>
        </a:p>
      </dgm:t>
    </dgm:pt>
    <dgm:pt modelId="{284B54FC-5642-4D5E-A66E-44427CD03498}" type="sibTrans" cxnId="{02AE101B-C6E6-4E58-8785-C2ECADE22982}">
      <dgm:prSet/>
      <dgm:spPr/>
      <dgm:t>
        <a:bodyPr/>
        <a:lstStyle/>
        <a:p>
          <a:endParaRPr lang="pt-PT"/>
        </a:p>
      </dgm:t>
    </dgm:pt>
    <dgm:pt modelId="{827D1425-A904-4AB1-9FEC-7E97F8731086}">
      <dgm:prSet/>
      <dgm:spPr/>
      <dgm:t>
        <a:bodyPr/>
        <a:lstStyle/>
        <a:p>
          <a:r>
            <a:rPr lang="pt-PT" dirty="0" smtClean="0"/>
            <a:t>. Exclusividade numa secção/categoria</a:t>
          </a:r>
          <a:endParaRPr lang="pt-PT" dirty="0"/>
        </a:p>
      </dgm:t>
    </dgm:pt>
    <dgm:pt modelId="{FD0A1A58-B124-4D2F-8308-9A23A03073A9}" type="parTrans" cxnId="{AB2DFF97-BD7E-4B65-922E-59DE647CF0C4}">
      <dgm:prSet/>
      <dgm:spPr/>
      <dgm:t>
        <a:bodyPr/>
        <a:lstStyle/>
        <a:p>
          <a:endParaRPr lang="pt-PT"/>
        </a:p>
      </dgm:t>
    </dgm:pt>
    <dgm:pt modelId="{70E26AD0-5190-4B0C-938F-DC66688283EE}" type="sibTrans" cxnId="{AB2DFF97-BD7E-4B65-922E-59DE647CF0C4}">
      <dgm:prSet/>
      <dgm:spPr/>
      <dgm:t>
        <a:bodyPr/>
        <a:lstStyle/>
        <a:p>
          <a:endParaRPr lang="pt-PT"/>
        </a:p>
      </dgm:t>
    </dgm:pt>
    <dgm:pt modelId="{EFD62366-44EB-4E89-B16F-A55237C00090}">
      <dgm:prSet/>
      <dgm:spPr/>
      <dgm:t>
        <a:bodyPr/>
        <a:lstStyle/>
        <a:p>
          <a:r>
            <a:rPr lang="pt-PT" dirty="0" smtClean="0"/>
            <a:t>. Direito de incluir a marca noutras acções</a:t>
          </a:r>
          <a:endParaRPr lang="pt-PT" dirty="0"/>
        </a:p>
      </dgm:t>
    </dgm:pt>
    <dgm:pt modelId="{7C551194-2015-401D-ADBB-0C3A5A47BDB8}" type="parTrans" cxnId="{E970AB37-480A-4D01-8138-1F2C67F87A0A}">
      <dgm:prSet/>
      <dgm:spPr/>
      <dgm:t>
        <a:bodyPr/>
        <a:lstStyle/>
        <a:p>
          <a:endParaRPr lang="pt-PT"/>
        </a:p>
      </dgm:t>
    </dgm:pt>
    <dgm:pt modelId="{BDCB8419-99EB-4214-B3A4-CA6294B7CB3E}" type="sibTrans" cxnId="{E970AB37-480A-4D01-8138-1F2C67F87A0A}">
      <dgm:prSet/>
      <dgm:spPr/>
      <dgm:t>
        <a:bodyPr/>
        <a:lstStyle/>
        <a:p>
          <a:endParaRPr lang="pt-PT"/>
        </a:p>
      </dgm:t>
    </dgm:pt>
    <dgm:pt modelId="{B7323F22-7E31-4475-943F-6F6C61FDFF52}">
      <dgm:prSet/>
      <dgm:spPr/>
      <dgm:t>
        <a:bodyPr/>
        <a:lstStyle/>
        <a:p>
          <a:r>
            <a:rPr lang="pt-PT" dirty="0" smtClean="0"/>
            <a:t>. Identificação do patrocinador no</a:t>
          </a:r>
          <a:endParaRPr lang="pt-PT" dirty="0"/>
        </a:p>
      </dgm:t>
    </dgm:pt>
    <dgm:pt modelId="{F018187E-FD20-4ED8-B0F1-012A7A1BCECA}" type="parTrans" cxnId="{AAAF401A-08BB-45F7-B4D9-CCF4F2A30046}">
      <dgm:prSet/>
      <dgm:spPr/>
      <dgm:t>
        <a:bodyPr/>
        <a:lstStyle/>
        <a:p>
          <a:endParaRPr lang="pt-PT"/>
        </a:p>
      </dgm:t>
    </dgm:pt>
    <dgm:pt modelId="{31984D15-AF20-435F-8641-CE51C5FB70C8}" type="sibTrans" cxnId="{AAAF401A-08BB-45F7-B4D9-CCF4F2A30046}">
      <dgm:prSet/>
      <dgm:spPr/>
      <dgm:t>
        <a:bodyPr/>
        <a:lstStyle/>
        <a:p>
          <a:endParaRPr lang="pt-PT"/>
        </a:p>
      </dgm:t>
    </dgm:pt>
    <dgm:pt modelId="{1D05EF7B-7169-4556-A6DF-1DBECA6E85C0}">
      <dgm:prSet/>
      <dgm:spPr/>
      <dgm:t>
        <a:bodyPr/>
        <a:lstStyle/>
        <a:p>
          <a:r>
            <a:rPr lang="pt-PT" dirty="0" smtClean="0"/>
            <a:t>. Palco</a:t>
          </a:r>
          <a:endParaRPr lang="pt-PT" dirty="0"/>
        </a:p>
      </dgm:t>
    </dgm:pt>
    <dgm:pt modelId="{A9F25172-511B-4419-B3E3-B12A296E8529}" type="parTrans" cxnId="{594E9AF0-9AA5-4449-B612-3994DA09379E}">
      <dgm:prSet/>
      <dgm:spPr/>
      <dgm:t>
        <a:bodyPr/>
        <a:lstStyle/>
        <a:p>
          <a:endParaRPr lang="pt-PT"/>
        </a:p>
      </dgm:t>
    </dgm:pt>
    <dgm:pt modelId="{D59C4130-BAFA-4CEF-8D0A-2274D278B3DF}" type="sibTrans" cxnId="{594E9AF0-9AA5-4449-B612-3994DA09379E}">
      <dgm:prSet/>
      <dgm:spPr/>
      <dgm:t>
        <a:bodyPr/>
        <a:lstStyle/>
        <a:p>
          <a:endParaRPr lang="pt-PT"/>
        </a:p>
      </dgm:t>
    </dgm:pt>
    <dgm:pt modelId="{BAACB90C-4217-4FC7-8554-4E4837963215}">
      <dgm:prSet/>
      <dgm:spPr/>
      <dgm:t>
        <a:bodyPr/>
        <a:lstStyle/>
        <a:p>
          <a:r>
            <a:rPr lang="pt-PT" dirty="0" smtClean="0"/>
            <a:t>. Website</a:t>
          </a:r>
          <a:endParaRPr lang="pt-PT" dirty="0"/>
        </a:p>
      </dgm:t>
    </dgm:pt>
    <dgm:pt modelId="{32B4B25B-8EE8-4285-B269-09A423219E36}" type="parTrans" cxnId="{7331ADDA-C0CD-4F47-A60C-84CB23A7BE2B}">
      <dgm:prSet/>
      <dgm:spPr/>
      <dgm:t>
        <a:bodyPr/>
        <a:lstStyle/>
        <a:p>
          <a:endParaRPr lang="pt-PT"/>
        </a:p>
      </dgm:t>
    </dgm:pt>
    <dgm:pt modelId="{3077FA90-B00D-4538-85ED-85F8C3143371}" type="sibTrans" cxnId="{7331ADDA-C0CD-4F47-A60C-84CB23A7BE2B}">
      <dgm:prSet/>
      <dgm:spPr/>
      <dgm:t>
        <a:bodyPr/>
        <a:lstStyle/>
        <a:p>
          <a:endParaRPr lang="pt-PT"/>
        </a:p>
      </dgm:t>
    </dgm:pt>
    <dgm:pt modelId="{3C396C01-738E-4FA7-A92D-F14294F6C2BC}">
      <dgm:prSet/>
      <dgm:spPr/>
      <dgm:t>
        <a:bodyPr/>
        <a:lstStyle/>
        <a:p>
          <a:r>
            <a:rPr lang="pt-PT" dirty="0" smtClean="0"/>
            <a:t>. Folhetos/cartaz</a:t>
          </a:r>
          <a:endParaRPr lang="pt-PT" dirty="0"/>
        </a:p>
      </dgm:t>
    </dgm:pt>
    <dgm:pt modelId="{1D04771B-BAF3-48E2-B4F3-125165E7E215}" type="parTrans" cxnId="{44464C30-6884-4E66-91CD-FA7C40E32193}">
      <dgm:prSet/>
      <dgm:spPr/>
      <dgm:t>
        <a:bodyPr/>
        <a:lstStyle/>
        <a:p>
          <a:endParaRPr lang="pt-PT"/>
        </a:p>
      </dgm:t>
    </dgm:pt>
    <dgm:pt modelId="{BA09DBEF-3766-41AC-95BA-0D37610CFC5D}" type="sibTrans" cxnId="{44464C30-6884-4E66-91CD-FA7C40E32193}">
      <dgm:prSet/>
      <dgm:spPr/>
      <dgm:t>
        <a:bodyPr/>
        <a:lstStyle/>
        <a:p>
          <a:endParaRPr lang="pt-PT"/>
        </a:p>
      </dgm:t>
    </dgm:pt>
    <dgm:pt modelId="{5605F975-A7FB-447E-904B-F823610DE00B}">
      <dgm:prSet/>
      <dgm:spPr/>
      <dgm:t>
        <a:bodyPr/>
        <a:lstStyle/>
        <a:p>
          <a:r>
            <a:rPr lang="pt-PT" dirty="0" smtClean="0"/>
            <a:t>. Manual do Expositor</a:t>
          </a:r>
          <a:endParaRPr lang="pt-PT" dirty="0"/>
        </a:p>
      </dgm:t>
    </dgm:pt>
    <dgm:pt modelId="{8CC932D8-DF27-4C60-83F2-AECE1D72B2C4}" type="parTrans" cxnId="{185F0D89-8D87-4270-AA51-56B18EC3B9B5}">
      <dgm:prSet/>
      <dgm:spPr/>
      <dgm:t>
        <a:bodyPr/>
        <a:lstStyle/>
        <a:p>
          <a:endParaRPr lang="pt-PT"/>
        </a:p>
      </dgm:t>
    </dgm:pt>
    <dgm:pt modelId="{1A501348-6668-4688-AB40-7E4505634C08}" type="sibTrans" cxnId="{185F0D89-8D87-4270-AA51-56B18EC3B9B5}">
      <dgm:prSet/>
      <dgm:spPr/>
      <dgm:t>
        <a:bodyPr/>
        <a:lstStyle/>
        <a:p>
          <a:endParaRPr lang="pt-PT"/>
        </a:p>
      </dgm:t>
    </dgm:pt>
    <dgm:pt modelId="{01BC149E-DA83-4BB8-84D4-203E8A5740CE}">
      <dgm:prSet/>
      <dgm:spPr/>
      <dgm:t>
        <a:bodyPr/>
        <a:lstStyle/>
        <a:p>
          <a:r>
            <a:rPr lang="pt-PT" dirty="0" smtClean="0"/>
            <a:t>. Catálogo Oficial</a:t>
          </a:r>
          <a:endParaRPr lang="pt-PT" dirty="0"/>
        </a:p>
      </dgm:t>
    </dgm:pt>
    <dgm:pt modelId="{E8586B66-59EF-4880-ACD8-598B9A0093F6}" type="parTrans" cxnId="{EF0BAC8F-AA35-4238-925B-67C63BA5AA6C}">
      <dgm:prSet/>
      <dgm:spPr/>
      <dgm:t>
        <a:bodyPr/>
        <a:lstStyle/>
        <a:p>
          <a:endParaRPr lang="pt-PT"/>
        </a:p>
      </dgm:t>
    </dgm:pt>
    <dgm:pt modelId="{5A987D8B-CA93-4364-875B-E58FAC38BE52}" type="sibTrans" cxnId="{EF0BAC8F-AA35-4238-925B-67C63BA5AA6C}">
      <dgm:prSet/>
      <dgm:spPr/>
      <dgm:t>
        <a:bodyPr/>
        <a:lstStyle/>
        <a:p>
          <a:endParaRPr lang="pt-PT"/>
        </a:p>
      </dgm:t>
    </dgm:pt>
    <dgm:pt modelId="{DB6B8976-1689-4748-9BC7-4EF19E74ADAF}">
      <dgm:prSet/>
      <dgm:spPr/>
      <dgm:t>
        <a:bodyPr/>
        <a:lstStyle/>
        <a:p>
          <a:r>
            <a:rPr lang="pt-PT" dirty="0" smtClean="0"/>
            <a:t>. Espaço para feiras/exibições</a:t>
          </a:r>
          <a:endParaRPr lang="pt-PT" dirty="0"/>
        </a:p>
      </dgm:t>
    </dgm:pt>
    <dgm:pt modelId="{D97C1A67-B327-4596-A86C-A11E12846373}" type="parTrans" cxnId="{4B1319FC-B2B3-4AC5-8212-28047312FA07}">
      <dgm:prSet/>
      <dgm:spPr/>
      <dgm:t>
        <a:bodyPr/>
        <a:lstStyle/>
        <a:p>
          <a:endParaRPr lang="pt-PT"/>
        </a:p>
      </dgm:t>
    </dgm:pt>
    <dgm:pt modelId="{19B75CFD-C0C7-401E-B411-05A9F7966815}" type="sibTrans" cxnId="{4B1319FC-B2B3-4AC5-8212-28047312FA07}">
      <dgm:prSet/>
      <dgm:spPr/>
      <dgm:t>
        <a:bodyPr/>
        <a:lstStyle/>
        <a:p>
          <a:endParaRPr lang="pt-PT"/>
        </a:p>
      </dgm:t>
    </dgm:pt>
    <dgm:pt modelId="{D3AF8A2D-3BF7-4053-995C-351CE34FCDD4}">
      <dgm:prSet/>
      <dgm:spPr/>
      <dgm:t>
        <a:bodyPr/>
        <a:lstStyle/>
        <a:p>
          <a:r>
            <a:rPr lang="pt-PT" dirty="0" smtClean="0"/>
            <a:t>suportes promocionais</a:t>
          </a:r>
          <a:endParaRPr lang="pt-PT" dirty="0"/>
        </a:p>
      </dgm:t>
    </dgm:pt>
    <dgm:pt modelId="{456F69AD-DA51-412B-902F-08FDD48D3500}" type="parTrans" cxnId="{F9B71B32-824D-4C31-9B50-66CFF0CF3A5B}">
      <dgm:prSet/>
      <dgm:spPr/>
      <dgm:t>
        <a:bodyPr/>
        <a:lstStyle/>
        <a:p>
          <a:endParaRPr lang="pt-PT"/>
        </a:p>
      </dgm:t>
    </dgm:pt>
    <dgm:pt modelId="{06DB86CD-B069-4FD7-A0DA-95469955627A}" type="sibTrans" cxnId="{F9B71B32-824D-4C31-9B50-66CFF0CF3A5B}">
      <dgm:prSet/>
      <dgm:spPr/>
      <dgm:t>
        <a:bodyPr/>
        <a:lstStyle/>
        <a:p>
          <a:endParaRPr lang="pt-PT"/>
        </a:p>
      </dgm:t>
    </dgm:pt>
    <dgm:pt modelId="{60619A0B-3D36-4300-8BB3-86F3173BD247}" type="pres">
      <dgm:prSet presAssocID="{66921A8B-E69C-4083-A295-B0AF607DC2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10636E58-AAF4-4895-92DC-8AB2C370F6CA}" type="pres">
      <dgm:prSet presAssocID="{7A96C469-1045-49B5-8313-2C59420A4B59}" presName="linNode" presStyleCnt="0"/>
      <dgm:spPr/>
    </dgm:pt>
    <dgm:pt modelId="{687E0261-7344-4611-B647-F2602BE53869}" type="pres">
      <dgm:prSet presAssocID="{7A96C469-1045-49B5-8313-2C59420A4B5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2E51CA-36AB-413D-AFE2-F31E7BA06023}" type="pres">
      <dgm:prSet presAssocID="{7A96C469-1045-49B5-8313-2C59420A4B5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E59E4D-8E93-4F1A-8414-786E9E82E5F9}" type="pres">
      <dgm:prSet presAssocID="{E07E24E6-D353-4E04-B9FE-14B4AEA98DAF}" presName="spacing" presStyleCnt="0"/>
      <dgm:spPr/>
    </dgm:pt>
    <dgm:pt modelId="{97D362F4-77A0-491B-8B4B-68627695E850}" type="pres">
      <dgm:prSet presAssocID="{6B4CECDB-EC7F-41BB-81E9-98301CA0AAA8}" presName="linNode" presStyleCnt="0"/>
      <dgm:spPr/>
    </dgm:pt>
    <dgm:pt modelId="{12AB6C08-AE73-4393-A8B3-8C9E9A0A934B}" type="pres">
      <dgm:prSet presAssocID="{6B4CECDB-EC7F-41BB-81E9-98301CA0AAA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E20E715-D691-41DA-8542-D6FCE84B1E7C}" type="pres">
      <dgm:prSet presAssocID="{6B4CECDB-EC7F-41BB-81E9-98301CA0AAA8}" presName="childShp" presStyleLbl="bgAccFollowNode1" presStyleIdx="1" presStyleCnt="2" custLinFactNeighborX="15196" custLinFactNeighborY="219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C95B6B6-AD83-4E7B-82E1-D617B9B201AF}" type="presOf" srcId="{1D05EF7B-7169-4556-A6DF-1DBECA6E85C0}" destId="{EE20E715-D691-41DA-8542-D6FCE84B1E7C}" srcOrd="0" destOrd="5" presId="urn:microsoft.com/office/officeart/2005/8/layout/vList6"/>
    <dgm:cxn modelId="{67A3B2CF-68A5-487C-B0A1-6324220DFA4F}" type="presOf" srcId="{3C396C01-738E-4FA7-A92D-F14294F6C2BC}" destId="{EE20E715-D691-41DA-8542-D6FCE84B1E7C}" srcOrd="0" destOrd="7" presId="urn:microsoft.com/office/officeart/2005/8/layout/vList6"/>
    <dgm:cxn modelId="{185F0D89-8D87-4270-AA51-56B18EC3B9B5}" srcId="{6B4CECDB-EC7F-41BB-81E9-98301CA0AAA8}" destId="{5605F975-A7FB-447E-904B-F823610DE00B}" srcOrd="8" destOrd="0" parTransId="{8CC932D8-DF27-4C60-83F2-AECE1D72B2C4}" sibTransId="{1A501348-6668-4688-AB40-7E4505634C08}"/>
    <dgm:cxn modelId="{8C9C3816-0A6E-4B50-813B-0EF8A06255A3}" type="presOf" srcId="{DB6B8976-1689-4748-9BC7-4EF19E74ADAF}" destId="{EE20E715-D691-41DA-8542-D6FCE84B1E7C}" srcOrd="0" destOrd="10" presId="urn:microsoft.com/office/officeart/2005/8/layout/vList6"/>
    <dgm:cxn modelId="{10A92EF8-BB52-4627-9799-FE14D8A5614B}" type="presOf" srcId="{BAACB90C-4217-4FC7-8554-4E4837963215}" destId="{EE20E715-D691-41DA-8542-D6FCE84B1E7C}" srcOrd="0" destOrd="6" presId="urn:microsoft.com/office/officeart/2005/8/layout/vList6"/>
    <dgm:cxn modelId="{4B1319FC-B2B3-4AC5-8212-28047312FA07}" srcId="{6B4CECDB-EC7F-41BB-81E9-98301CA0AAA8}" destId="{DB6B8976-1689-4748-9BC7-4EF19E74ADAF}" srcOrd="10" destOrd="0" parTransId="{D97C1A67-B327-4596-A86C-A11E12846373}" sibTransId="{19B75CFD-C0C7-401E-B411-05A9F7966815}"/>
    <dgm:cxn modelId="{AE96DF4E-91F5-4C14-AAE2-D394E0E488EB}" type="presOf" srcId="{66921A8B-E69C-4083-A295-B0AF607DC2A9}" destId="{60619A0B-3D36-4300-8BB3-86F3173BD247}" srcOrd="0" destOrd="0" presId="urn:microsoft.com/office/officeart/2005/8/layout/vList6"/>
    <dgm:cxn modelId="{372E2716-7A58-4546-B168-DB70B2AF34B5}" type="presOf" srcId="{827D1425-A904-4AB1-9FEC-7E97F8731086}" destId="{EE20E715-D691-41DA-8542-D6FCE84B1E7C}" srcOrd="0" destOrd="2" presId="urn:microsoft.com/office/officeart/2005/8/layout/vList6"/>
    <dgm:cxn modelId="{EF0BAC8F-AA35-4238-925B-67C63BA5AA6C}" srcId="{6B4CECDB-EC7F-41BB-81E9-98301CA0AAA8}" destId="{01BC149E-DA83-4BB8-84D4-203E8A5740CE}" srcOrd="9" destOrd="0" parTransId="{E8586B66-59EF-4880-ACD8-598B9A0093F6}" sibTransId="{5A987D8B-CA93-4364-875B-E58FAC38BE52}"/>
    <dgm:cxn modelId="{712C7DCB-3EAB-495F-8EE4-C5E057DE986D}" type="presOf" srcId="{F3054A80-019A-4A00-9174-EF0F7CAB2FFD}" destId="{EE20E715-D691-41DA-8542-D6FCE84B1E7C}" srcOrd="0" destOrd="1" presId="urn:microsoft.com/office/officeart/2005/8/layout/vList6"/>
    <dgm:cxn modelId="{607342FA-F3ED-419B-A6EF-460EE0197ED6}" srcId="{6B4CECDB-EC7F-41BB-81E9-98301CA0AAA8}" destId="{F3054A80-019A-4A00-9174-EF0F7CAB2FFD}" srcOrd="1" destOrd="0" parTransId="{0627A773-DD6F-4407-AC21-77B0F5EBAEA0}" sibTransId="{929E080E-4E21-45AB-B624-D0650D9A6909}"/>
    <dgm:cxn modelId="{9427FDC1-D948-4826-A7EB-226BCABBA03A}" srcId="{7A96C469-1045-49B5-8313-2C59420A4B59}" destId="{923859B7-3949-484E-AB14-6A22B8B6C7BB}" srcOrd="6" destOrd="0" parTransId="{E524BFDB-7120-4163-80FC-796809066738}" sibTransId="{90D80454-14BE-4ADF-90B9-07E90DEEC178}"/>
    <dgm:cxn modelId="{62EB0F30-7144-4A8F-8163-45CD3894D856}" srcId="{7A96C469-1045-49B5-8313-2C59420A4B59}" destId="{739AFD93-48E9-4793-97D5-2001F4560151}" srcOrd="3" destOrd="0" parTransId="{F7ED2031-FDE6-4136-9DEB-EA767FFC2101}" sibTransId="{8976EA34-C8DE-4695-92D2-403277DDF37A}"/>
    <dgm:cxn modelId="{F9B71B32-824D-4C31-9B50-66CFF0CF3A5B}" srcId="{6B4CECDB-EC7F-41BB-81E9-98301CA0AAA8}" destId="{D3AF8A2D-3BF7-4053-995C-351CE34FCDD4}" srcOrd="11" destOrd="0" parTransId="{456F69AD-DA51-412B-902F-08FDD48D3500}" sibTransId="{06DB86CD-B069-4FD7-A0DA-95469955627A}"/>
    <dgm:cxn modelId="{E981AE60-7BB5-4F81-B9B8-CB24F7FE761F}" type="presOf" srcId="{1D635C65-BF50-4913-92D6-0C4D056D186E}" destId="{FD2E51CA-36AB-413D-AFE2-F31E7BA06023}" srcOrd="0" destOrd="2" presId="urn:microsoft.com/office/officeart/2005/8/layout/vList6"/>
    <dgm:cxn modelId="{AAAF401A-08BB-45F7-B4D9-CCF4F2A30046}" srcId="{6B4CECDB-EC7F-41BB-81E9-98301CA0AAA8}" destId="{B7323F22-7E31-4475-943F-6F6C61FDFF52}" srcOrd="4" destOrd="0" parTransId="{F018187E-FD20-4ED8-B0F1-012A7A1BCECA}" sibTransId="{31984D15-AF20-435F-8641-CE51C5FB70C8}"/>
    <dgm:cxn modelId="{E970AB37-480A-4D01-8138-1F2C67F87A0A}" srcId="{6B4CECDB-EC7F-41BB-81E9-98301CA0AAA8}" destId="{EFD62366-44EB-4E89-B16F-A55237C00090}" srcOrd="3" destOrd="0" parTransId="{7C551194-2015-401D-ADBB-0C3A5A47BDB8}" sibTransId="{BDCB8419-99EB-4214-B3A4-CA6294B7CB3E}"/>
    <dgm:cxn modelId="{AC2B7C6D-8873-485F-93C4-A247070F1A17}" srcId="{7A96C469-1045-49B5-8313-2C59420A4B59}" destId="{643C3983-8A21-4465-8E80-5422E42F138E}" srcOrd="4" destOrd="0" parTransId="{BCA1FD7C-7759-4C09-9A4E-B3EF14277B41}" sibTransId="{ADFBF523-A2BA-4AF3-8A54-AE5354352B4D}"/>
    <dgm:cxn modelId="{3DDA6BF0-AEE8-40E3-A401-C956A19AF076}" srcId="{66921A8B-E69C-4083-A295-B0AF607DC2A9}" destId="{7A96C469-1045-49B5-8313-2C59420A4B59}" srcOrd="0" destOrd="0" parTransId="{346808BC-060E-4340-A9D6-6A7B42FFB06C}" sibTransId="{E07E24E6-D353-4E04-B9FE-14B4AEA98DAF}"/>
    <dgm:cxn modelId="{44464C30-6884-4E66-91CD-FA7C40E32193}" srcId="{6B4CECDB-EC7F-41BB-81E9-98301CA0AAA8}" destId="{3C396C01-738E-4FA7-A92D-F14294F6C2BC}" srcOrd="7" destOrd="0" parTransId="{1D04771B-BAF3-48E2-B4F3-125165E7E215}" sibTransId="{BA09DBEF-3766-41AC-95BA-0D37610CFC5D}"/>
    <dgm:cxn modelId="{AB2DFF97-BD7E-4B65-922E-59DE647CF0C4}" srcId="{6B4CECDB-EC7F-41BB-81E9-98301CA0AAA8}" destId="{827D1425-A904-4AB1-9FEC-7E97F8731086}" srcOrd="2" destOrd="0" parTransId="{FD0A1A58-B124-4D2F-8308-9A23A03073A9}" sibTransId="{70E26AD0-5190-4B0C-938F-DC66688283EE}"/>
    <dgm:cxn modelId="{7E809ECA-5314-40BF-8C84-203849DBD105}" type="presOf" srcId="{7A96C469-1045-49B5-8313-2C59420A4B59}" destId="{687E0261-7344-4611-B647-F2602BE53869}" srcOrd="0" destOrd="0" presId="urn:microsoft.com/office/officeart/2005/8/layout/vList6"/>
    <dgm:cxn modelId="{4B353C16-E40F-4B18-A968-74488F75F22E}" srcId="{66921A8B-E69C-4083-A295-B0AF607DC2A9}" destId="{6B4CECDB-EC7F-41BB-81E9-98301CA0AAA8}" srcOrd="1" destOrd="0" parTransId="{73741F3D-A294-4217-A7BD-D2339A641E95}" sibTransId="{E3C71A54-573A-4998-9320-14E6995E8B50}"/>
    <dgm:cxn modelId="{430E6FFC-11EC-4F7F-A945-9367487FD580}" type="presOf" srcId="{D3AF8A2D-3BF7-4053-995C-351CE34FCDD4}" destId="{EE20E715-D691-41DA-8542-D6FCE84B1E7C}" srcOrd="0" destOrd="11" presId="urn:microsoft.com/office/officeart/2005/8/layout/vList6"/>
    <dgm:cxn modelId="{365687DD-1D5D-4DA1-AB34-38C86637D766}" type="presOf" srcId="{6B4CECDB-EC7F-41BB-81E9-98301CA0AAA8}" destId="{12AB6C08-AE73-4393-A8B3-8C9E9A0A934B}" srcOrd="0" destOrd="0" presId="urn:microsoft.com/office/officeart/2005/8/layout/vList6"/>
    <dgm:cxn modelId="{8AAA6BAE-A6F3-42B8-AC10-6055ABA0A6E0}" type="presOf" srcId="{EFD62366-44EB-4E89-B16F-A55237C00090}" destId="{EE20E715-D691-41DA-8542-D6FCE84B1E7C}" srcOrd="0" destOrd="3" presId="urn:microsoft.com/office/officeart/2005/8/layout/vList6"/>
    <dgm:cxn modelId="{E033779D-4368-4FC6-B7B8-EBDC65BF3F1D}" type="presOf" srcId="{B7323F22-7E31-4475-943F-6F6C61FDFF52}" destId="{EE20E715-D691-41DA-8542-D6FCE84B1E7C}" srcOrd="0" destOrd="4" presId="urn:microsoft.com/office/officeart/2005/8/layout/vList6"/>
    <dgm:cxn modelId="{9053AFBC-A158-4EA2-AD7F-9F4C91C70EE0}" type="presOf" srcId="{643C3983-8A21-4465-8E80-5422E42F138E}" destId="{FD2E51CA-36AB-413D-AFE2-F31E7BA06023}" srcOrd="0" destOrd="4" presId="urn:microsoft.com/office/officeart/2005/8/layout/vList6"/>
    <dgm:cxn modelId="{23848A84-B012-4E54-99EC-9EC121045430}" srcId="{7A96C469-1045-49B5-8313-2C59420A4B59}" destId="{6C3BC6FA-552F-4AC0-8F0D-799C2CCE21D5}" srcOrd="0" destOrd="0" parTransId="{45C62D13-0F09-484E-ADD2-D5E15AAD9C89}" sibTransId="{0C982798-3C37-4120-AC27-4A55173EFED1}"/>
    <dgm:cxn modelId="{68AF2BB1-5360-4F4E-870F-0D586449F7B7}" srcId="{6B4CECDB-EC7F-41BB-81E9-98301CA0AAA8}" destId="{9590B940-2992-444C-96D2-24394734666D}" srcOrd="0" destOrd="0" parTransId="{99F2FA7D-1E19-4159-AF72-3A621EC3F05E}" sibTransId="{811FF8C8-E120-4C7D-91C7-767735FFC36E}"/>
    <dgm:cxn modelId="{02AE101B-C6E6-4E58-8785-C2ECADE22982}" srcId="{7A96C469-1045-49B5-8313-2C59420A4B59}" destId="{B05FECD3-11B0-4C7C-84E5-7DBCFC38C706}" srcOrd="5" destOrd="0" parTransId="{10F4B6FA-DBF9-492C-974D-EC16D9E7BA76}" sibTransId="{284B54FC-5642-4D5E-A66E-44427CD03498}"/>
    <dgm:cxn modelId="{7331ADDA-C0CD-4F47-A60C-84CB23A7BE2B}" srcId="{6B4CECDB-EC7F-41BB-81E9-98301CA0AAA8}" destId="{BAACB90C-4217-4FC7-8554-4E4837963215}" srcOrd="6" destOrd="0" parTransId="{32B4B25B-8EE8-4285-B269-09A423219E36}" sibTransId="{3077FA90-B00D-4538-85ED-85F8C3143371}"/>
    <dgm:cxn modelId="{3BFDFC06-17ED-40B6-ACCB-7AB8BE26B6B1}" type="presOf" srcId="{9590B940-2992-444C-96D2-24394734666D}" destId="{EE20E715-D691-41DA-8542-D6FCE84B1E7C}" srcOrd="0" destOrd="0" presId="urn:microsoft.com/office/officeart/2005/8/layout/vList6"/>
    <dgm:cxn modelId="{038ED5BA-2351-4B7D-A22B-FE231B145E0A}" type="presOf" srcId="{B05FECD3-11B0-4C7C-84E5-7DBCFC38C706}" destId="{FD2E51CA-36AB-413D-AFE2-F31E7BA06023}" srcOrd="0" destOrd="5" presId="urn:microsoft.com/office/officeart/2005/8/layout/vList6"/>
    <dgm:cxn modelId="{D294BBCE-9E54-44B1-B127-79B8A926D072}" type="presOf" srcId="{923859B7-3949-484E-AB14-6A22B8B6C7BB}" destId="{FD2E51CA-36AB-413D-AFE2-F31E7BA06023}" srcOrd="0" destOrd="6" presId="urn:microsoft.com/office/officeart/2005/8/layout/vList6"/>
    <dgm:cxn modelId="{75CD1A6B-381B-42DF-B128-0E9C6375E9AF}" type="presOf" srcId="{5605F975-A7FB-447E-904B-F823610DE00B}" destId="{EE20E715-D691-41DA-8542-D6FCE84B1E7C}" srcOrd="0" destOrd="8" presId="urn:microsoft.com/office/officeart/2005/8/layout/vList6"/>
    <dgm:cxn modelId="{594E9AF0-9AA5-4449-B612-3994DA09379E}" srcId="{6B4CECDB-EC7F-41BB-81E9-98301CA0AAA8}" destId="{1D05EF7B-7169-4556-A6DF-1DBECA6E85C0}" srcOrd="5" destOrd="0" parTransId="{A9F25172-511B-4419-B3E3-B12A296E8529}" sibTransId="{D59C4130-BAFA-4CEF-8D0A-2274D278B3DF}"/>
    <dgm:cxn modelId="{076648A6-AFDC-4D64-BDF9-292F5B08B481}" type="presOf" srcId="{9FF4D2FF-BB2D-4E48-B791-E7EA98DFEC26}" destId="{FD2E51CA-36AB-413D-AFE2-F31E7BA06023}" srcOrd="0" destOrd="1" presId="urn:microsoft.com/office/officeart/2005/8/layout/vList6"/>
    <dgm:cxn modelId="{17EE7BB1-9496-4717-AF2E-43365BB90C1C}" srcId="{7A96C469-1045-49B5-8313-2C59420A4B59}" destId="{9FF4D2FF-BB2D-4E48-B791-E7EA98DFEC26}" srcOrd="1" destOrd="0" parTransId="{DECBC136-22E7-4BDF-96E8-4E4127E37F65}" sibTransId="{75EC4E30-0A15-410C-B90A-AD10048FE26C}"/>
    <dgm:cxn modelId="{F768C221-9A81-435A-8936-E4B3FA13EBC9}" type="presOf" srcId="{01BC149E-DA83-4BB8-84D4-203E8A5740CE}" destId="{EE20E715-D691-41DA-8542-D6FCE84B1E7C}" srcOrd="0" destOrd="9" presId="urn:microsoft.com/office/officeart/2005/8/layout/vList6"/>
    <dgm:cxn modelId="{7243D8E4-37A5-4F07-82E9-8C8A1D1AE474}" type="presOf" srcId="{739AFD93-48E9-4793-97D5-2001F4560151}" destId="{FD2E51CA-36AB-413D-AFE2-F31E7BA06023}" srcOrd="0" destOrd="3" presId="urn:microsoft.com/office/officeart/2005/8/layout/vList6"/>
    <dgm:cxn modelId="{24B7476D-5B64-4D49-8F7C-242FAFFDFAC7}" srcId="{7A96C469-1045-49B5-8313-2C59420A4B59}" destId="{1D635C65-BF50-4913-92D6-0C4D056D186E}" srcOrd="2" destOrd="0" parTransId="{45862BDF-1B26-403B-B0B3-4127B0439F72}" sibTransId="{7ADDFB40-F3E3-4BBA-A4AB-1A018B3B3DC6}"/>
    <dgm:cxn modelId="{835499E6-1C10-49D4-9B9C-777D559F1AA0}" type="presOf" srcId="{6C3BC6FA-552F-4AC0-8F0D-799C2CCE21D5}" destId="{FD2E51CA-36AB-413D-AFE2-F31E7BA06023}" srcOrd="0" destOrd="0" presId="urn:microsoft.com/office/officeart/2005/8/layout/vList6"/>
    <dgm:cxn modelId="{81256A5F-8A63-49D7-83D9-A5B59F34A2F8}" type="presParOf" srcId="{60619A0B-3D36-4300-8BB3-86F3173BD247}" destId="{10636E58-AAF4-4895-92DC-8AB2C370F6CA}" srcOrd="0" destOrd="0" presId="urn:microsoft.com/office/officeart/2005/8/layout/vList6"/>
    <dgm:cxn modelId="{BAB6D229-35FF-4ABB-AF85-3C7CE6479993}" type="presParOf" srcId="{10636E58-AAF4-4895-92DC-8AB2C370F6CA}" destId="{687E0261-7344-4611-B647-F2602BE53869}" srcOrd="0" destOrd="0" presId="urn:microsoft.com/office/officeart/2005/8/layout/vList6"/>
    <dgm:cxn modelId="{751A226E-B399-4287-9298-1E6005F7C17E}" type="presParOf" srcId="{10636E58-AAF4-4895-92DC-8AB2C370F6CA}" destId="{FD2E51CA-36AB-413D-AFE2-F31E7BA06023}" srcOrd="1" destOrd="0" presId="urn:microsoft.com/office/officeart/2005/8/layout/vList6"/>
    <dgm:cxn modelId="{57470F24-9D9D-4E9D-A915-4C00C417A630}" type="presParOf" srcId="{60619A0B-3D36-4300-8BB3-86F3173BD247}" destId="{3DE59E4D-8E93-4F1A-8414-786E9E82E5F9}" srcOrd="1" destOrd="0" presId="urn:microsoft.com/office/officeart/2005/8/layout/vList6"/>
    <dgm:cxn modelId="{96A82E95-AC80-43B9-8F71-B07B002544F4}" type="presParOf" srcId="{60619A0B-3D36-4300-8BB3-86F3173BD247}" destId="{97D362F4-77A0-491B-8B4B-68627695E850}" srcOrd="2" destOrd="0" presId="urn:microsoft.com/office/officeart/2005/8/layout/vList6"/>
    <dgm:cxn modelId="{1EEF1075-30B6-4893-8FF5-12E16998AFF9}" type="presParOf" srcId="{97D362F4-77A0-491B-8B4B-68627695E850}" destId="{12AB6C08-AE73-4393-A8B3-8C9E9A0A934B}" srcOrd="0" destOrd="0" presId="urn:microsoft.com/office/officeart/2005/8/layout/vList6"/>
    <dgm:cxn modelId="{32282469-9531-4FFA-B63B-9720BA353A02}" type="presParOf" srcId="{97D362F4-77A0-491B-8B4B-68627695E850}" destId="{EE20E715-D691-41DA-8542-D6FCE84B1E7C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72FB2-9E42-4029-A68D-F32DFEEC8CD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A308A0F-5706-401E-A96E-DDB8FF239CF3}">
      <dgm:prSet phldrT="[Texto]" custT="1"/>
      <dgm:spPr/>
      <dgm:t>
        <a:bodyPr/>
        <a:lstStyle/>
        <a:p>
          <a:r>
            <a:rPr lang="pt-PT" sz="2800" b="1" dirty="0" smtClean="0"/>
            <a:t>Protecção de </a:t>
          </a:r>
          <a:r>
            <a:rPr lang="pt-PT" sz="2800" b="1" dirty="0" err="1" smtClean="0"/>
            <a:t>VIPs</a:t>
          </a:r>
          <a:endParaRPr lang="pt-PT" sz="2800" b="1" dirty="0"/>
        </a:p>
      </dgm:t>
    </dgm:pt>
    <dgm:pt modelId="{82D80B3B-4670-4792-AFE5-376D712AA708}" type="parTrans" cxnId="{3EB0897C-7D0B-4031-9802-DFFA0C42D61D}">
      <dgm:prSet/>
      <dgm:spPr/>
      <dgm:t>
        <a:bodyPr/>
        <a:lstStyle/>
        <a:p>
          <a:endParaRPr lang="pt-PT"/>
        </a:p>
      </dgm:t>
    </dgm:pt>
    <dgm:pt modelId="{F4A82059-8E6D-4CAC-8C7E-A18278A6A07E}" type="sibTrans" cxnId="{3EB0897C-7D0B-4031-9802-DFFA0C42D61D}">
      <dgm:prSet/>
      <dgm:spPr/>
      <dgm:t>
        <a:bodyPr/>
        <a:lstStyle/>
        <a:p>
          <a:endParaRPr lang="pt-PT"/>
        </a:p>
      </dgm:t>
    </dgm:pt>
    <dgm:pt modelId="{1E86C7DE-68D0-4915-B2C1-B5137741EF25}">
      <dgm:prSet phldrT="[Texto]" custT="1"/>
      <dgm:spPr/>
      <dgm:t>
        <a:bodyPr/>
        <a:lstStyle/>
        <a:p>
          <a:r>
            <a:rPr lang="pt-PT" sz="2800" b="1" dirty="0" smtClean="0"/>
            <a:t>Protecção de instalações e equipamento</a:t>
          </a:r>
          <a:endParaRPr lang="pt-PT" sz="2800" b="1" dirty="0"/>
        </a:p>
      </dgm:t>
    </dgm:pt>
    <dgm:pt modelId="{62E9E7A3-A054-46C4-B215-0FF832383C67}" type="parTrans" cxnId="{AA5FFFAE-B560-4058-A795-28A78AD7DBA4}">
      <dgm:prSet/>
      <dgm:spPr/>
      <dgm:t>
        <a:bodyPr/>
        <a:lstStyle/>
        <a:p>
          <a:endParaRPr lang="pt-PT"/>
        </a:p>
      </dgm:t>
    </dgm:pt>
    <dgm:pt modelId="{C3DDEE78-42BA-4A8D-B4B1-A5E9E8417BE3}" type="sibTrans" cxnId="{AA5FFFAE-B560-4058-A795-28A78AD7DBA4}">
      <dgm:prSet/>
      <dgm:spPr/>
      <dgm:t>
        <a:bodyPr/>
        <a:lstStyle/>
        <a:p>
          <a:endParaRPr lang="pt-PT"/>
        </a:p>
      </dgm:t>
    </dgm:pt>
    <dgm:pt modelId="{8BB9F4ED-E174-4216-AAE9-6B53A9C024D3}">
      <dgm:prSet phldrT="[Texto]" custT="1"/>
      <dgm:spPr/>
      <dgm:t>
        <a:bodyPr/>
        <a:lstStyle/>
        <a:p>
          <a:r>
            <a:rPr lang="pt-PT" sz="2800" b="1" dirty="0" smtClean="0"/>
            <a:t>Controlo e redução de conflitos</a:t>
          </a:r>
          <a:endParaRPr lang="pt-PT" sz="2800" b="1" dirty="0"/>
        </a:p>
      </dgm:t>
    </dgm:pt>
    <dgm:pt modelId="{DF4DFA44-9CB9-4514-95D0-2378CA964E73}" type="parTrans" cxnId="{16B19AB7-ADB8-4C11-8BD1-2EE694D47AC0}">
      <dgm:prSet/>
      <dgm:spPr/>
      <dgm:t>
        <a:bodyPr/>
        <a:lstStyle/>
        <a:p>
          <a:endParaRPr lang="pt-PT"/>
        </a:p>
      </dgm:t>
    </dgm:pt>
    <dgm:pt modelId="{CCE3EB2F-3412-42E8-9687-3E2C43122D8E}" type="sibTrans" cxnId="{16B19AB7-ADB8-4C11-8BD1-2EE694D47AC0}">
      <dgm:prSet/>
      <dgm:spPr/>
      <dgm:t>
        <a:bodyPr/>
        <a:lstStyle/>
        <a:p>
          <a:endParaRPr lang="pt-PT"/>
        </a:p>
      </dgm:t>
    </dgm:pt>
    <dgm:pt modelId="{71045DD9-D19D-4E62-A662-0868BAC2BFA1}" type="pres">
      <dgm:prSet presAssocID="{92E72FB2-9E42-4029-A68D-F32DFEEC8C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0916F9A-ED0A-460D-92C0-939B5F9BDB39}" type="pres">
      <dgm:prSet presAssocID="{7A308A0F-5706-401E-A96E-DDB8FF239CF3}" presName="parentLin" presStyleCnt="0"/>
      <dgm:spPr/>
    </dgm:pt>
    <dgm:pt modelId="{EBD4B07B-4209-440F-BB83-96E017E03E79}" type="pres">
      <dgm:prSet presAssocID="{7A308A0F-5706-401E-A96E-DDB8FF239CF3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547C7D55-51DE-4F1B-8D75-A6E03091BA51}" type="pres">
      <dgm:prSet presAssocID="{7A308A0F-5706-401E-A96E-DDB8FF239CF3}" presName="parentText" presStyleLbl="node1" presStyleIdx="0" presStyleCnt="3" custScaleX="102010" custScaleY="16820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2E63BE-411C-49F1-9DAE-181B7ECCADBC}" type="pres">
      <dgm:prSet presAssocID="{7A308A0F-5706-401E-A96E-DDB8FF239CF3}" presName="negativeSpace" presStyleCnt="0"/>
      <dgm:spPr/>
    </dgm:pt>
    <dgm:pt modelId="{2AF1466D-A1D6-46C3-B09E-897FE1F9DD22}" type="pres">
      <dgm:prSet presAssocID="{7A308A0F-5706-401E-A96E-DDB8FF239CF3}" presName="childText" presStyleLbl="conFgAcc1" presStyleIdx="0" presStyleCnt="3">
        <dgm:presLayoutVars>
          <dgm:bulletEnabled val="1"/>
        </dgm:presLayoutVars>
      </dgm:prSet>
      <dgm:spPr/>
    </dgm:pt>
    <dgm:pt modelId="{E31289E4-13F7-48C3-9199-C986FDB2AA3B}" type="pres">
      <dgm:prSet presAssocID="{F4A82059-8E6D-4CAC-8C7E-A18278A6A07E}" presName="spaceBetweenRectangles" presStyleCnt="0"/>
      <dgm:spPr/>
    </dgm:pt>
    <dgm:pt modelId="{70692E18-63E6-4F8D-A141-BDD71A87A8A3}" type="pres">
      <dgm:prSet presAssocID="{1E86C7DE-68D0-4915-B2C1-B5137741EF25}" presName="parentLin" presStyleCnt="0"/>
      <dgm:spPr/>
    </dgm:pt>
    <dgm:pt modelId="{2EF68AEF-485B-4316-8398-427AE735732C}" type="pres">
      <dgm:prSet presAssocID="{1E86C7DE-68D0-4915-B2C1-B5137741EF25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874ABC9E-25A5-46EE-8C3D-C305ADCFB1C5}" type="pres">
      <dgm:prSet presAssocID="{1E86C7DE-68D0-4915-B2C1-B5137741EF25}" presName="parentText" presStyleLbl="node1" presStyleIdx="1" presStyleCnt="3" custScaleX="102010" custScaleY="15909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61BA885-25C1-4E76-BC25-C7775199A341}" type="pres">
      <dgm:prSet presAssocID="{1E86C7DE-68D0-4915-B2C1-B5137741EF25}" presName="negativeSpace" presStyleCnt="0"/>
      <dgm:spPr/>
    </dgm:pt>
    <dgm:pt modelId="{E12B2C68-D041-4422-9524-9C11C436B70A}" type="pres">
      <dgm:prSet presAssocID="{1E86C7DE-68D0-4915-B2C1-B5137741EF25}" presName="childText" presStyleLbl="conFgAcc1" presStyleIdx="1" presStyleCnt="3">
        <dgm:presLayoutVars>
          <dgm:bulletEnabled val="1"/>
        </dgm:presLayoutVars>
      </dgm:prSet>
      <dgm:spPr/>
    </dgm:pt>
    <dgm:pt modelId="{2AFA67ED-8CDC-490D-861D-7272C18DE4D0}" type="pres">
      <dgm:prSet presAssocID="{C3DDEE78-42BA-4A8D-B4B1-A5E9E8417BE3}" presName="spaceBetweenRectangles" presStyleCnt="0"/>
      <dgm:spPr/>
    </dgm:pt>
    <dgm:pt modelId="{FFC72CCF-3FAA-4AEA-8B8D-F1ECEFD1D9A9}" type="pres">
      <dgm:prSet presAssocID="{8BB9F4ED-E174-4216-AAE9-6B53A9C024D3}" presName="parentLin" presStyleCnt="0"/>
      <dgm:spPr/>
    </dgm:pt>
    <dgm:pt modelId="{D23770FA-010B-47F2-9C06-B226360CDA2F}" type="pres">
      <dgm:prSet presAssocID="{8BB9F4ED-E174-4216-AAE9-6B53A9C024D3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EFBA5406-2194-4534-BA3E-AC3B927F4C83}" type="pres">
      <dgm:prSet presAssocID="{8BB9F4ED-E174-4216-AAE9-6B53A9C024D3}" presName="parentText" presStyleLbl="node1" presStyleIdx="2" presStyleCnt="3" custScaleX="100672" custScaleY="15725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088F915-9B58-40EF-A9D1-711D02CE1CFE}" type="pres">
      <dgm:prSet presAssocID="{8BB9F4ED-E174-4216-AAE9-6B53A9C024D3}" presName="negativeSpace" presStyleCnt="0"/>
      <dgm:spPr/>
    </dgm:pt>
    <dgm:pt modelId="{376AB5BA-3007-4DC2-90D2-B92FC0A01C0D}" type="pres">
      <dgm:prSet presAssocID="{8BB9F4ED-E174-4216-AAE9-6B53A9C024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32F721-D401-4317-B733-7E50CD2BDD8D}" type="presOf" srcId="{92E72FB2-9E42-4029-A68D-F32DFEEC8CDB}" destId="{71045DD9-D19D-4E62-A662-0868BAC2BFA1}" srcOrd="0" destOrd="0" presId="urn:microsoft.com/office/officeart/2005/8/layout/list1"/>
    <dgm:cxn modelId="{16B19AB7-ADB8-4C11-8BD1-2EE694D47AC0}" srcId="{92E72FB2-9E42-4029-A68D-F32DFEEC8CDB}" destId="{8BB9F4ED-E174-4216-AAE9-6B53A9C024D3}" srcOrd="2" destOrd="0" parTransId="{DF4DFA44-9CB9-4514-95D0-2378CA964E73}" sibTransId="{CCE3EB2F-3412-42E8-9687-3E2C43122D8E}"/>
    <dgm:cxn modelId="{F53D8AE0-6FA5-41C6-BC22-E7F04A062B3E}" type="presOf" srcId="{8BB9F4ED-E174-4216-AAE9-6B53A9C024D3}" destId="{D23770FA-010B-47F2-9C06-B226360CDA2F}" srcOrd="0" destOrd="0" presId="urn:microsoft.com/office/officeart/2005/8/layout/list1"/>
    <dgm:cxn modelId="{0D202A8B-EB24-48D5-8B9D-C7FBEB3467A3}" type="presOf" srcId="{7A308A0F-5706-401E-A96E-DDB8FF239CF3}" destId="{547C7D55-51DE-4F1B-8D75-A6E03091BA51}" srcOrd="1" destOrd="0" presId="urn:microsoft.com/office/officeart/2005/8/layout/list1"/>
    <dgm:cxn modelId="{7C930961-D444-4E5F-9410-FB646C21F99F}" type="presOf" srcId="{8BB9F4ED-E174-4216-AAE9-6B53A9C024D3}" destId="{EFBA5406-2194-4534-BA3E-AC3B927F4C83}" srcOrd="1" destOrd="0" presId="urn:microsoft.com/office/officeart/2005/8/layout/list1"/>
    <dgm:cxn modelId="{AA5FFFAE-B560-4058-A795-28A78AD7DBA4}" srcId="{92E72FB2-9E42-4029-A68D-F32DFEEC8CDB}" destId="{1E86C7DE-68D0-4915-B2C1-B5137741EF25}" srcOrd="1" destOrd="0" parTransId="{62E9E7A3-A054-46C4-B215-0FF832383C67}" sibTransId="{C3DDEE78-42BA-4A8D-B4B1-A5E9E8417BE3}"/>
    <dgm:cxn modelId="{CB1286A2-89AF-4342-A56B-8A7D3E69747A}" type="presOf" srcId="{7A308A0F-5706-401E-A96E-DDB8FF239CF3}" destId="{EBD4B07B-4209-440F-BB83-96E017E03E79}" srcOrd="0" destOrd="0" presId="urn:microsoft.com/office/officeart/2005/8/layout/list1"/>
    <dgm:cxn modelId="{3EB0897C-7D0B-4031-9802-DFFA0C42D61D}" srcId="{92E72FB2-9E42-4029-A68D-F32DFEEC8CDB}" destId="{7A308A0F-5706-401E-A96E-DDB8FF239CF3}" srcOrd="0" destOrd="0" parTransId="{82D80B3B-4670-4792-AFE5-376D712AA708}" sibTransId="{F4A82059-8E6D-4CAC-8C7E-A18278A6A07E}"/>
    <dgm:cxn modelId="{96546D12-02C2-4B79-AFB6-C6DF519849ED}" type="presOf" srcId="{1E86C7DE-68D0-4915-B2C1-B5137741EF25}" destId="{2EF68AEF-485B-4316-8398-427AE735732C}" srcOrd="0" destOrd="0" presId="urn:microsoft.com/office/officeart/2005/8/layout/list1"/>
    <dgm:cxn modelId="{499583E3-4500-4BDF-9535-04323D20E847}" type="presOf" srcId="{1E86C7DE-68D0-4915-B2C1-B5137741EF25}" destId="{874ABC9E-25A5-46EE-8C3D-C305ADCFB1C5}" srcOrd="1" destOrd="0" presId="urn:microsoft.com/office/officeart/2005/8/layout/list1"/>
    <dgm:cxn modelId="{098326D0-24E3-42FE-944B-5E728D8FB3ED}" type="presParOf" srcId="{71045DD9-D19D-4E62-A662-0868BAC2BFA1}" destId="{40916F9A-ED0A-460D-92C0-939B5F9BDB39}" srcOrd="0" destOrd="0" presId="urn:microsoft.com/office/officeart/2005/8/layout/list1"/>
    <dgm:cxn modelId="{24E95F38-C47B-452F-87CC-7842FACCEEFA}" type="presParOf" srcId="{40916F9A-ED0A-460D-92C0-939B5F9BDB39}" destId="{EBD4B07B-4209-440F-BB83-96E017E03E79}" srcOrd="0" destOrd="0" presId="urn:microsoft.com/office/officeart/2005/8/layout/list1"/>
    <dgm:cxn modelId="{05B176E7-7803-4639-8606-21AD071F9D5D}" type="presParOf" srcId="{40916F9A-ED0A-460D-92C0-939B5F9BDB39}" destId="{547C7D55-51DE-4F1B-8D75-A6E03091BA51}" srcOrd="1" destOrd="0" presId="urn:microsoft.com/office/officeart/2005/8/layout/list1"/>
    <dgm:cxn modelId="{2E82B1F2-89F8-4774-93F9-88A30328A968}" type="presParOf" srcId="{71045DD9-D19D-4E62-A662-0868BAC2BFA1}" destId="{242E63BE-411C-49F1-9DAE-181B7ECCADBC}" srcOrd="1" destOrd="0" presId="urn:microsoft.com/office/officeart/2005/8/layout/list1"/>
    <dgm:cxn modelId="{A7AA54D0-DC5E-4246-A351-7E6FA1B3901B}" type="presParOf" srcId="{71045DD9-D19D-4E62-A662-0868BAC2BFA1}" destId="{2AF1466D-A1D6-46C3-B09E-897FE1F9DD22}" srcOrd="2" destOrd="0" presId="urn:microsoft.com/office/officeart/2005/8/layout/list1"/>
    <dgm:cxn modelId="{DFBDE394-2814-4295-AFD6-D4E342C5B16C}" type="presParOf" srcId="{71045DD9-D19D-4E62-A662-0868BAC2BFA1}" destId="{E31289E4-13F7-48C3-9199-C986FDB2AA3B}" srcOrd="3" destOrd="0" presId="urn:microsoft.com/office/officeart/2005/8/layout/list1"/>
    <dgm:cxn modelId="{9507B055-80BE-4E7B-98FF-2114C80AFB47}" type="presParOf" srcId="{71045DD9-D19D-4E62-A662-0868BAC2BFA1}" destId="{70692E18-63E6-4F8D-A141-BDD71A87A8A3}" srcOrd="4" destOrd="0" presId="urn:microsoft.com/office/officeart/2005/8/layout/list1"/>
    <dgm:cxn modelId="{D53705CE-49D6-45A0-B430-A3904536D78B}" type="presParOf" srcId="{70692E18-63E6-4F8D-A141-BDD71A87A8A3}" destId="{2EF68AEF-485B-4316-8398-427AE735732C}" srcOrd="0" destOrd="0" presId="urn:microsoft.com/office/officeart/2005/8/layout/list1"/>
    <dgm:cxn modelId="{3DF12BDB-E6A4-40E5-985A-A07A18817BBA}" type="presParOf" srcId="{70692E18-63E6-4F8D-A141-BDD71A87A8A3}" destId="{874ABC9E-25A5-46EE-8C3D-C305ADCFB1C5}" srcOrd="1" destOrd="0" presId="urn:microsoft.com/office/officeart/2005/8/layout/list1"/>
    <dgm:cxn modelId="{26589D75-A95D-41F0-ABCC-2508C261152E}" type="presParOf" srcId="{71045DD9-D19D-4E62-A662-0868BAC2BFA1}" destId="{861BA885-25C1-4E76-BC25-C7775199A341}" srcOrd="5" destOrd="0" presId="urn:microsoft.com/office/officeart/2005/8/layout/list1"/>
    <dgm:cxn modelId="{19C168F8-11EB-489A-930E-4D1098CDD7C3}" type="presParOf" srcId="{71045DD9-D19D-4E62-A662-0868BAC2BFA1}" destId="{E12B2C68-D041-4422-9524-9C11C436B70A}" srcOrd="6" destOrd="0" presId="urn:microsoft.com/office/officeart/2005/8/layout/list1"/>
    <dgm:cxn modelId="{2C3E436E-AD47-436A-933F-82064C9E2BBE}" type="presParOf" srcId="{71045DD9-D19D-4E62-A662-0868BAC2BFA1}" destId="{2AFA67ED-8CDC-490D-861D-7272C18DE4D0}" srcOrd="7" destOrd="0" presId="urn:microsoft.com/office/officeart/2005/8/layout/list1"/>
    <dgm:cxn modelId="{434BB689-AE5D-4DE0-B3D2-719B501A50E9}" type="presParOf" srcId="{71045DD9-D19D-4E62-A662-0868BAC2BFA1}" destId="{FFC72CCF-3FAA-4AEA-8B8D-F1ECEFD1D9A9}" srcOrd="8" destOrd="0" presId="urn:microsoft.com/office/officeart/2005/8/layout/list1"/>
    <dgm:cxn modelId="{2B8636C8-150B-4AFC-9188-F7BDC0A955BC}" type="presParOf" srcId="{FFC72CCF-3FAA-4AEA-8B8D-F1ECEFD1D9A9}" destId="{D23770FA-010B-47F2-9C06-B226360CDA2F}" srcOrd="0" destOrd="0" presId="urn:microsoft.com/office/officeart/2005/8/layout/list1"/>
    <dgm:cxn modelId="{DF212E8E-B706-4B67-BC31-195E45D92F06}" type="presParOf" srcId="{FFC72CCF-3FAA-4AEA-8B8D-F1ECEFD1D9A9}" destId="{EFBA5406-2194-4534-BA3E-AC3B927F4C83}" srcOrd="1" destOrd="0" presId="urn:microsoft.com/office/officeart/2005/8/layout/list1"/>
    <dgm:cxn modelId="{9495CE88-522D-47D2-8912-E5582E5EE26D}" type="presParOf" srcId="{71045DD9-D19D-4E62-A662-0868BAC2BFA1}" destId="{2088F915-9B58-40EF-A9D1-711D02CE1CFE}" srcOrd="9" destOrd="0" presId="urn:microsoft.com/office/officeart/2005/8/layout/list1"/>
    <dgm:cxn modelId="{8C8BBA58-ADF1-4D44-82D2-0005691C7FF5}" type="presParOf" srcId="{71045DD9-D19D-4E62-A662-0868BAC2BFA1}" destId="{376AB5BA-3007-4DC2-90D2-B92FC0A01C0D}" srcOrd="10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1487A1-956E-4CED-AAC3-2F30DD5A287D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5B781C62-698F-4F59-BE08-C40E2BBA5C08}">
      <dgm:prSet phldrT="[Texto]"/>
      <dgm:spPr/>
      <dgm:t>
        <a:bodyPr/>
        <a:lstStyle/>
        <a:p>
          <a:r>
            <a:rPr lang="pt-PT" dirty="0" smtClean="0"/>
            <a:t>Pré-Evento</a:t>
          </a:r>
          <a:endParaRPr lang="pt-PT" dirty="0"/>
        </a:p>
      </dgm:t>
    </dgm:pt>
    <dgm:pt modelId="{306CC47F-87EE-4B96-8721-6A8C8F030B98}" type="parTrans" cxnId="{E0B77666-0C74-4784-A9C3-E1EE968234C3}">
      <dgm:prSet/>
      <dgm:spPr/>
      <dgm:t>
        <a:bodyPr/>
        <a:lstStyle/>
        <a:p>
          <a:endParaRPr lang="pt-PT"/>
        </a:p>
      </dgm:t>
    </dgm:pt>
    <dgm:pt modelId="{33D8975A-2BB9-4723-8181-BFDB73237AC8}" type="sibTrans" cxnId="{E0B77666-0C74-4784-A9C3-E1EE968234C3}">
      <dgm:prSet/>
      <dgm:spPr/>
      <dgm:t>
        <a:bodyPr/>
        <a:lstStyle/>
        <a:p>
          <a:endParaRPr lang="pt-PT"/>
        </a:p>
      </dgm:t>
    </dgm:pt>
    <dgm:pt modelId="{DEA7DE02-897B-4D02-BCE7-EBA49489E5D5}">
      <dgm:prSet phldrT="[Texto]"/>
      <dgm:spPr/>
      <dgm:t>
        <a:bodyPr/>
        <a:lstStyle/>
        <a:p>
          <a:r>
            <a:rPr lang="pt-PT" dirty="0" err="1" smtClean="0"/>
            <a:t>Durante-Evento</a:t>
          </a:r>
          <a:endParaRPr lang="pt-PT" dirty="0"/>
        </a:p>
      </dgm:t>
    </dgm:pt>
    <dgm:pt modelId="{A6425062-053A-456D-B61B-3F390D758AAA}" type="parTrans" cxnId="{C4750AEF-A41B-4C5C-B632-5651DFCCB1E1}">
      <dgm:prSet/>
      <dgm:spPr/>
      <dgm:t>
        <a:bodyPr/>
        <a:lstStyle/>
        <a:p>
          <a:endParaRPr lang="pt-PT"/>
        </a:p>
      </dgm:t>
    </dgm:pt>
    <dgm:pt modelId="{0D8EF104-14C0-4069-8CE4-A87E64837791}" type="sibTrans" cxnId="{C4750AEF-A41B-4C5C-B632-5651DFCCB1E1}">
      <dgm:prSet/>
      <dgm:spPr/>
      <dgm:t>
        <a:bodyPr/>
        <a:lstStyle/>
        <a:p>
          <a:endParaRPr lang="pt-PT"/>
        </a:p>
      </dgm:t>
    </dgm:pt>
    <dgm:pt modelId="{3A135D9F-F3ED-4EC9-8A30-06A92152455B}">
      <dgm:prSet phldrT="[Texto]"/>
      <dgm:spPr/>
      <dgm:t>
        <a:bodyPr/>
        <a:lstStyle/>
        <a:p>
          <a:r>
            <a:rPr lang="pt-PT" dirty="0" smtClean="0"/>
            <a:t>Pós-Evento</a:t>
          </a:r>
          <a:endParaRPr lang="pt-PT" dirty="0"/>
        </a:p>
      </dgm:t>
    </dgm:pt>
    <dgm:pt modelId="{6028B4C8-13CE-4234-B4CE-B38BC7EAE7E8}" type="parTrans" cxnId="{29B1DD6A-2502-43B8-8DE2-D3882C39C105}">
      <dgm:prSet/>
      <dgm:spPr/>
      <dgm:t>
        <a:bodyPr/>
        <a:lstStyle/>
        <a:p>
          <a:endParaRPr lang="pt-PT"/>
        </a:p>
      </dgm:t>
    </dgm:pt>
    <dgm:pt modelId="{7621DD22-3AE5-4760-A779-D58052D65070}" type="sibTrans" cxnId="{29B1DD6A-2502-43B8-8DE2-D3882C39C105}">
      <dgm:prSet/>
      <dgm:spPr/>
      <dgm:t>
        <a:bodyPr/>
        <a:lstStyle/>
        <a:p>
          <a:endParaRPr lang="pt-PT"/>
        </a:p>
      </dgm:t>
    </dgm:pt>
    <dgm:pt modelId="{9939328C-2F37-4D60-A1E0-0061994F1A05}">
      <dgm:prSet phldrT="[Texto]"/>
      <dgm:spPr/>
      <dgm:t>
        <a:bodyPr/>
        <a:lstStyle/>
        <a:p>
          <a:r>
            <a:rPr lang="pt-PT" dirty="0" smtClean="0"/>
            <a:t>EVENTO</a:t>
          </a:r>
          <a:endParaRPr lang="pt-PT" dirty="0"/>
        </a:p>
      </dgm:t>
    </dgm:pt>
    <dgm:pt modelId="{027CF12D-4B28-458A-A0D5-10646453AF9A}" type="parTrans" cxnId="{A6479245-49C1-4334-86AB-0B505E05F9F4}">
      <dgm:prSet/>
      <dgm:spPr/>
      <dgm:t>
        <a:bodyPr/>
        <a:lstStyle/>
        <a:p>
          <a:endParaRPr lang="pt-PT"/>
        </a:p>
      </dgm:t>
    </dgm:pt>
    <dgm:pt modelId="{71E96DDA-E523-4892-A4E0-DC465D9F80B5}" type="sibTrans" cxnId="{A6479245-49C1-4334-86AB-0B505E05F9F4}">
      <dgm:prSet/>
      <dgm:spPr/>
      <dgm:t>
        <a:bodyPr/>
        <a:lstStyle/>
        <a:p>
          <a:endParaRPr lang="pt-PT"/>
        </a:p>
      </dgm:t>
    </dgm:pt>
    <dgm:pt modelId="{CE8E81A5-F763-4620-8B4D-B33935F3CC2C}">
      <dgm:prSet phldrT="[Texto]"/>
      <dgm:spPr/>
      <dgm:t>
        <a:bodyPr/>
        <a:lstStyle/>
        <a:p>
          <a:endParaRPr lang="pt-PT"/>
        </a:p>
      </dgm:t>
    </dgm:pt>
    <dgm:pt modelId="{070544B2-F0D9-4279-8AD0-408C8A43580D}" type="parTrans" cxnId="{2143681E-9FAC-4375-B7E0-84082712A3CD}">
      <dgm:prSet/>
      <dgm:spPr/>
      <dgm:t>
        <a:bodyPr/>
        <a:lstStyle/>
        <a:p>
          <a:endParaRPr lang="pt-PT"/>
        </a:p>
      </dgm:t>
    </dgm:pt>
    <dgm:pt modelId="{4C2E7B0F-DD8D-4A86-9AF8-93092C0242C4}" type="sibTrans" cxnId="{2143681E-9FAC-4375-B7E0-84082712A3CD}">
      <dgm:prSet/>
      <dgm:spPr/>
      <dgm:t>
        <a:bodyPr/>
        <a:lstStyle/>
        <a:p>
          <a:endParaRPr lang="pt-PT"/>
        </a:p>
      </dgm:t>
    </dgm:pt>
    <dgm:pt modelId="{99A4DAFF-CB20-4A5F-B1BD-D95B93218A0E}" type="pres">
      <dgm:prSet presAssocID="{EC1487A1-956E-4CED-AAC3-2F30DD5A287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7F3BA3E-596C-4B68-A6D6-42269282F5A2}" type="pres">
      <dgm:prSet presAssocID="{EC1487A1-956E-4CED-AAC3-2F30DD5A287D}" presName="ellipse" presStyleLbl="trBgShp" presStyleIdx="0" presStyleCnt="1"/>
      <dgm:spPr/>
    </dgm:pt>
    <dgm:pt modelId="{8537EFBB-597F-4894-B7D6-23E1D1ECE65A}" type="pres">
      <dgm:prSet presAssocID="{EC1487A1-956E-4CED-AAC3-2F30DD5A287D}" presName="arrow1" presStyleLbl="fgShp" presStyleIdx="0" presStyleCnt="1"/>
      <dgm:spPr/>
    </dgm:pt>
    <dgm:pt modelId="{3678AF1E-DC69-4FF0-9118-F5857F4BED0C}" type="pres">
      <dgm:prSet presAssocID="{EC1487A1-956E-4CED-AAC3-2F30DD5A287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1F720DB-2BC7-4B66-9982-CD7E3CDDDC66}" type="pres">
      <dgm:prSet presAssocID="{DEA7DE02-897B-4D02-BCE7-EBA49489E5D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12DD53-5E3F-4017-A3A4-5AF2DAAC534F}" type="pres">
      <dgm:prSet presAssocID="{3A135D9F-F3ED-4EC9-8A30-06A92152455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3AEBA3-D5F0-4908-8F9F-373529A4FDA3}" type="pres">
      <dgm:prSet presAssocID="{9939328C-2F37-4D60-A1E0-0061994F1A0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FA32C9-497B-4DC5-8D98-C3E1D9748400}" type="pres">
      <dgm:prSet presAssocID="{EC1487A1-956E-4CED-AAC3-2F30DD5A287D}" presName="funnel" presStyleLbl="trAlignAcc1" presStyleIdx="0" presStyleCnt="1" custLinFactNeighborX="2500" custLinFactNeighborY="1786"/>
      <dgm:spPr/>
    </dgm:pt>
  </dgm:ptLst>
  <dgm:cxnLst>
    <dgm:cxn modelId="{010B4B13-A501-4CBC-A626-E8733A3523E2}" type="presOf" srcId="{9939328C-2F37-4D60-A1E0-0061994F1A05}" destId="{3678AF1E-DC69-4FF0-9118-F5857F4BED0C}" srcOrd="0" destOrd="0" presId="urn:microsoft.com/office/officeart/2005/8/layout/funnel1"/>
    <dgm:cxn modelId="{732B959E-9DB0-417F-B90F-9EF6017B34F8}" type="presOf" srcId="{5B781C62-698F-4F59-BE08-C40E2BBA5C08}" destId="{EC3AEBA3-D5F0-4908-8F9F-373529A4FDA3}" srcOrd="0" destOrd="0" presId="urn:microsoft.com/office/officeart/2005/8/layout/funnel1"/>
    <dgm:cxn modelId="{E0B77666-0C74-4784-A9C3-E1EE968234C3}" srcId="{EC1487A1-956E-4CED-AAC3-2F30DD5A287D}" destId="{5B781C62-698F-4F59-BE08-C40E2BBA5C08}" srcOrd="0" destOrd="0" parTransId="{306CC47F-87EE-4B96-8721-6A8C8F030B98}" sibTransId="{33D8975A-2BB9-4723-8181-BFDB73237AC8}"/>
    <dgm:cxn modelId="{C4750AEF-A41B-4C5C-B632-5651DFCCB1E1}" srcId="{EC1487A1-956E-4CED-AAC3-2F30DD5A287D}" destId="{DEA7DE02-897B-4D02-BCE7-EBA49489E5D5}" srcOrd="1" destOrd="0" parTransId="{A6425062-053A-456D-B61B-3F390D758AAA}" sibTransId="{0D8EF104-14C0-4069-8CE4-A87E64837791}"/>
    <dgm:cxn modelId="{910A2E3A-E813-4476-8B52-730E353A2E0E}" type="presOf" srcId="{EC1487A1-956E-4CED-AAC3-2F30DD5A287D}" destId="{99A4DAFF-CB20-4A5F-B1BD-D95B93218A0E}" srcOrd="0" destOrd="0" presId="urn:microsoft.com/office/officeart/2005/8/layout/funnel1"/>
    <dgm:cxn modelId="{A6479245-49C1-4334-86AB-0B505E05F9F4}" srcId="{EC1487A1-956E-4CED-AAC3-2F30DD5A287D}" destId="{9939328C-2F37-4D60-A1E0-0061994F1A05}" srcOrd="3" destOrd="0" parTransId="{027CF12D-4B28-458A-A0D5-10646453AF9A}" sibTransId="{71E96DDA-E523-4892-A4E0-DC465D9F80B5}"/>
    <dgm:cxn modelId="{29B1DD6A-2502-43B8-8DE2-D3882C39C105}" srcId="{EC1487A1-956E-4CED-AAC3-2F30DD5A287D}" destId="{3A135D9F-F3ED-4EC9-8A30-06A92152455B}" srcOrd="2" destOrd="0" parTransId="{6028B4C8-13CE-4234-B4CE-B38BC7EAE7E8}" sibTransId="{7621DD22-3AE5-4760-A779-D58052D65070}"/>
    <dgm:cxn modelId="{2143681E-9FAC-4375-B7E0-84082712A3CD}" srcId="{EC1487A1-956E-4CED-AAC3-2F30DD5A287D}" destId="{CE8E81A5-F763-4620-8B4D-B33935F3CC2C}" srcOrd="4" destOrd="0" parTransId="{070544B2-F0D9-4279-8AD0-408C8A43580D}" sibTransId="{4C2E7B0F-DD8D-4A86-9AF8-93092C0242C4}"/>
    <dgm:cxn modelId="{0F6DF3FA-CBD6-4068-B818-538F1377BEDC}" type="presOf" srcId="{3A135D9F-F3ED-4EC9-8A30-06A92152455B}" destId="{61F720DB-2BC7-4B66-9982-CD7E3CDDDC66}" srcOrd="0" destOrd="0" presId="urn:microsoft.com/office/officeart/2005/8/layout/funnel1"/>
    <dgm:cxn modelId="{0B3DFBC1-6B9B-4D4E-9111-5D05E1A5E1D0}" type="presOf" srcId="{DEA7DE02-897B-4D02-BCE7-EBA49489E5D5}" destId="{9A12DD53-5E3F-4017-A3A4-5AF2DAAC534F}" srcOrd="0" destOrd="0" presId="urn:microsoft.com/office/officeart/2005/8/layout/funnel1"/>
    <dgm:cxn modelId="{B0395047-F3A0-415D-A360-BBF172430B3C}" type="presParOf" srcId="{99A4DAFF-CB20-4A5F-B1BD-D95B93218A0E}" destId="{27F3BA3E-596C-4B68-A6D6-42269282F5A2}" srcOrd="0" destOrd="0" presId="urn:microsoft.com/office/officeart/2005/8/layout/funnel1"/>
    <dgm:cxn modelId="{FEA8681D-85FC-4F98-A204-066591D30D02}" type="presParOf" srcId="{99A4DAFF-CB20-4A5F-B1BD-D95B93218A0E}" destId="{8537EFBB-597F-4894-B7D6-23E1D1ECE65A}" srcOrd="1" destOrd="0" presId="urn:microsoft.com/office/officeart/2005/8/layout/funnel1"/>
    <dgm:cxn modelId="{2A0D6D22-7162-43A7-B0C1-FC8FE4603797}" type="presParOf" srcId="{99A4DAFF-CB20-4A5F-B1BD-D95B93218A0E}" destId="{3678AF1E-DC69-4FF0-9118-F5857F4BED0C}" srcOrd="2" destOrd="0" presId="urn:microsoft.com/office/officeart/2005/8/layout/funnel1"/>
    <dgm:cxn modelId="{E1C07552-9511-4CAB-998B-8DD2B1F4A9F6}" type="presParOf" srcId="{99A4DAFF-CB20-4A5F-B1BD-D95B93218A0E}" destId="{61F720DB-2BC7-4B66-9982-CD7E3CDDDC66}" srcOrd="3" destOrd="0" presId="urn:microsoft.com/office/officeart/2005/8/layout/funnel1"/>
    <dgm:cxn modelId="{C81CC73F-B33B-4E68-A6E7-66A4A814D426}" type="presParOf" srcId="{99A4DAFF-CB20-4A5F-B1BD-D95B93218A0E}" destId="{9A12DD53-5E3F-4017-A3A4-5AF2DAAC534F}" srcOrd="4" destOrd="0" presId="urn:microsoft.com/office/officeart/2005/8/layout/funnel1"/>
    <dgm:cxn modelId="{93FC216D-8285-4FD0-BFBF-4EE27DC69512}" type="presParOf" srcId="{99A4DAFF-CB20-4A5F-B1BD-D95B93218A0E}" destId="{EC3AEBA3-D5F0-4908-8F9F-373529A4FDA3}" srcOrd="5" destOrd="0" presId="urn:microsoft.com/office/officeart/2005/8/layout/funnel1"/>
    <dgm:cxn modelId="{B989A211-58C1-49FE-93E5-88311197BCFF}" type="presParOf" srcId="{99A4DAFF-CB20-4A5F-B1BD-D95B93218A0E}" destId="{E3FA32C9-497B-4DC5-8D98-C3E1D9748400}" srcOrd="6" destOrd="0" presId="urn:microsoft.com/office/officeart/2005/8/layout/funnel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DBC6A9-FFE1-424F-9019-F2D2ED9BC3AE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3F37A3DB-D8BB-4DD9-B746-F2E3D8571B4C}">
      <dgm:prSet phldrT="[Texto]" custT="1"/>
      <dgm:spPr/>
      <dgm:t>
        <a:bodyPr/>
        <a:lstStyle/>
        <a:p>
          <a:r>
            <a:rPr lang="pt-PT" sz="2000" b="1" dirty="0" smtClean="0"/>
            <a:t>Planear um evento</a:t>
          </a:r>
          <a:endParaRPr lang="pt-PT" sz="1700" dirty="0"/>
        </a:p>
      </dgm:t>
    </dgm:pt>
    <dgm:pt modelId="{C88030B1-DF4D-475B-A2B2-613C7A6FF190}" type="parTrans" cxnId="{40DAD281-6EC1-4A10-B3EB-886B6B9709C6}">
      <dgm:prSet/>
      <dgm:spPr/>
      <dgm:t>
        <a:bodyPr/>
        <a:lstStyle/>
        <a:p>
          <a:endParaRPr lang="pt-PT"/>
        </a:p>
      </dgm:t>
    </dgm:pt>
    <dgm:pt modelId="{21BE5AAB-BD39-43D9-B011-CC3C578BFA78}" type="sibTrans" cxnId="{40DAD281-6EC1-4A10-B3EB-886B6B9709C6}">
      <dgm:prSet/>
      <dgm:spPr/>
      <dgm:t>
        <a:bodyPr/>
        <a:lstStyle/>
        <a:p>
          <a:endParaRPr lang="pt-PT"/>
        </a:p>
      </dgm:t>
    </dgm:pt>
    <dgm:pt modelId="{DC5456E5-19AB-4D8F-B89C-0F19262A4AD1}">
      <dgm:prSet phldrT="[Texto]"/>
      <dgm:spPr/>
      <dgm:t>
        <a:bodyPr/>
        <a:lstStyle/>
        <a:p>
          <a:r>
            <a:rPr lang="pt-PT" dirty="0" smtClean="0"/>
            <a:t>Duas perspectivas</a:t>
          </a:r>
          <a:endParaRPr lang="pt-PT" dirty="0"/>
        </a:p>
      </dgm:t>
    </dgm:pt>
    <dgm:pt modelId="{26DDEE55-8CC0-4CB6-9EFB-ED4853F261CA}" type="parTrans" cxnId="{4BEB8208-12BE-406C-ACC8-DB2F3BC3E318}">
      <dgm:prSet/>
      <dgm:spPr/>
      <dgm:t>
        <a:bodyPr/>
        <a:lstStyle/>
        <a:p>
          <a:endParaRPr lang="pt-PT"/>
        </a:p>
      </dgm:t>
    </dgm:pt>
    <dgm:pt modelId="{6FBBC900-D396-48F1-801D-4762A6F47D3E}" type="sibTrans" cxnId="{4BEB8208-12BE-406C-ACC8-DB2F3BC3E318}">
      <dgm:prSet/>
      <dgm:spPr/>
      <dgm:t>
        <a:bodyPr/>
        <a:lstStyle/>
        <a:p>
          <a:endParaRPr lang="pt-PT"/>
        </a:p>
      </dgm:t>
    </dgm:pt>
    <dgm:pt modelId="{B893FF5F-4E51-4E01-B961-08EB8EB2BEAD}">
      <dgm:prSet phldrT="[Texto]"/>
      <dgm:spPr/>
      <dgm:t>
        <a:bodyPr/>
        <a:lstStyle/>
        <a:p>
          <a:r>
            <a:rPr lang="pt-PT" dirty="0" smtClean="0"/>
            <a:t>Macro</a:t>
          </a:r>
          <a:endParaRPr lang="pt-PT" dirty="0"/>
        </a:p>
      </dgm:t>
    </dgm:pt>
    <dgm:pt modelId="{CB67B36E-8213-411A-A10D-BDCD6F1EF8A0}" type="parTrans" cxnId="{0BEAF623-E44D-4A5D-88B4-12FCC0C36D30}">
      <dgm:prSet/>
      <dgm:spPr/>
      <dgm:t>
        <a:bodyPr/>
        <a:lstStyle/>
        <a:p>
          <a:endParaRPr lang="pt-PT"/>
        </a:p>
      </dgm:t>
    </dgm:pt>
    <dgm:pt modelId="{CB19BF08-56F9-46C6-B12D-8FBB7B28EB6A}" type="sibTrans" cxnId="{0BEAF623-E44D-4A5D-88B4-12FCC0C36D30}">
      <dgm:prSet/>
      <dgm:spPr/>
      <dgm:t>
        <a:bodyPr/>
        <a:lstStyle/>
        <a:p>
          <a:endParaRPr lang="pt-PT"/>
        </a:p>
      </dgm:t>
    </dgm:pt>
    <dgm:pt modelId="{C99BDD27-82F7-4428-8C69-BEF9DB846B5E}">
      <dgm:prSet phldrT="[Texto]"/>
      <dgm:spPr/>
      <dgm:t>
        <a:bodyPr/>
        <a:lstStyle/>
        <a:p>
          <a:r>
            <a:rPr lang="pt-PT" dirty="0" smtClean="0"/>
            <a:t>Perspectiva estratégica</a:t>
          </a:r>
          <a:endParaRPr lang="pt-PT" dirty="0"/>
        </a:p>
      </dgm:t>
    </dgm:pt>
    <dgm:pt modelId="{369C798C-CED4-4EF6-B98A-F9867E494138}" type="parTrans" cxnId="{9EAA5B9A-F013-48B2-994F-176F580FF11A}">
      <dgm:prSet/>
      <dgm:spPr/>
      <dgm:t>
        <a:bodyPr/>
        <a:lstStyle/>
        <a:p>
          <a:endParaRPr lang="pt-PT"/>
        </a:p>
      </dgm:t>
    </dgm:pt>
    <dgm:pt modelId="{33B038C2-E8AE-4089-8E89-F39E678C164D}" type="sibTrans" cxnId="{9EAA5B9A-F013-48B2-994F-176F580FF11A}">
      <dgm:prSet/>
      <dgm:spPr/>
      <dgm:t>
        <a:bodyPr/>
        <a:lstStyle/>
        <a:p>
          <a:endParaRPr lang="pt-PT"/>
        </a:p>
      </dgm:t>
    </dgm:pt>
    <dgm:pt modelId="{128356DE-D783-4C14-AFBF-5FF66D3CDEFD}">
      <dgm:prSet phldrT="[Texto]"/>
      <dgm:spPr/>
      <dgm:t>
        <a:bodyPr/>
        <a:lstStyle/>
        <a:p>
          <a:r>
            <a:rPr lang="pt-PT" dirty="0" smtClean="0"/>
            <a:t>Micro</a:t>
          </a:r>
          <a:endParaRPr lang="pt-PT" dirty="0"/>
        </a:p>
      </dgm:t>
    </dgm:pt>
    <dgm:pt modelId="{B35E009E-D719-45C8-B14D-412676183CD0}" type="parTrans" cxnId="{604059D9-8864-4821-97CD-0019676FA478}">
      <dgm:prSet/>
      <dgm:spPr/>
      <dgm:t>
        <a:bodyPr/>
        <a:lstStyle/>
        <a:p>
          <a:endParaRPr lang="pt-PT"/>
        </a:p>
      </dgm:t>
    </dgm:pt>
    <dgm:pt modelId="{C45BD9CD-6D90-4485-85FC-9B8D1E0A7283}" type="sibTrans" cxnId="{604059D9-8864-4821-97CD-0019676FA478}">
      <dgm:prSet/>
      <dgm:spPr/>
      <dgm:t>
        <a:bodyPr/>
        <a:lstStyle/>
        <a:p>
          <a:endParaRPr lang="pt-PT"/>
        </a:p>
      </dgm:t>
    </dgm:pt>
    <dgm:pt modelId="{9F6CA313-B7F5-4838-BF4C-D26DAECEA24F}">
      <dgm:prSet phldrT="[Texto]"/>
      <dgm:spPr/>
      <dgm:t>
        <a:bodyPr/>
        <a:lstStyle/>
        <a:p>
          <a:r>
            <a:rPr lang="pt-PT" dirty="0" smtClean="0"/>
            <a:t>Plano do evento</a:t>
          </a:r>
          <a:endParaRPr lang="pt-PT" dirty="0"/>
        </a:p>
      </dgm:t>
    </dgm:pt>
    <dgm:pt modelId="{7AB54CF4-BF13-4C84-94F3-4598031469D3}" type="parTrans" cxnId="{0DCCCA1E-DA16-4C3B-A45D-E0F5C27DB328}">
      <dgm:prSet/>
      <dgm:spPr/>
      <dgm:t>
        <a:bodyPr/>
        <a:lstStyle/>
        <a:p>
          <a:endParaRPr lang="pt-PT"/>
        </a:p>
      </dgm:t>
    </dgm:pt>
    <dgm:pt modelId="{6C96DB83-1B82-486C-A283-092BD4E52BF8}" type="sibTrans" cxnId="{0DCCCA1E-DA16-4C3B-A45D-E0F5C27DB328}">
      <dgm:prSet/>
      <dgm:spPr/>
      <dgm:t>
        <a:bodyPr/>
        <a:lstStyle/>
        <a:p>
          <a:endParaRPr lang="pt-PT"/>
        </a:p>
      </dgm:t>
    </dgm:pt>
    <dgm:pt modelId="{2BE60C09-1C0E-45E5-AE97-F6DF2D3CB6E1}" type="pres">
      <dgm:prSet presAssocID="{89DBC6A9-FFE1-424F-9019-F2D2ED9BC3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00CBA85-5C9E-4737-A0B9-BF77402DAC40}" type="pres">
      <dgm:prSet presAssocID="{3F37A3DB-D8BB-4DD9-B746-F2E3D8571B4C}" presName="composite" presStyleCnt="0"/>
      <dgm:spPr/>
    </dgm:pt>
    <dgm:pt modelId="{F07A39CF-EB3D-46B4-881E-B58ECB539F79}" type="pres">
      <dgm:prSet presAssocID="{3F37A3DB-D8BB-4DD9-B746-F2E3D8571B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2EC867-00ED-4426-84E2-5C610042CD10}" type="pres">
      <dgm:prSet presAssocID="{3F37A3DB-D8BB-4DD9-B746-F2E3D8571B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4662EC-DBCE-45F0-9EF6-26BDC50870E8}" type="pres">
      <dgm:prSet presAssocID="{21BE5AAB-BD39-43D9-B011-CC3C578BFA78}" presName="sp" presStyleCnt="0"/>
      <dgm:spPr/>
    </dgm:pt>
    <dgm:pt modelId="{33A9D328-6D67-4866-B178-AA00B862CE2A}" type="pres">
      <dgm:prSet presAssocID="{B893FF5F-4E51-4E01-B961-08EB8EB2BEAD}" presName="composite" presStyleCnt="0"/>
      <dgm:spPr/>
    </dgm:pt>
    <dgm:pt modelId="{AACBBAE3-94A5-4A57-95AA-E77D0A74B8A9}" type="pres">
      <dgm:prSet presAssocID="{B893FF5F-4E51-4E01-B961-08EB8EB2BE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739314-39F6-467A-84C5-839570124DFB}" type="pres">
      <dgm:prSet presAssocID="{B893FF5F-4E51-4E01-B961-08EB8EB2BEA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9B2868-A830-4EDC-BC9F-CC9E85160F0A}" type="pres">
      <dgm:prSet presAssocID="{CB19BF08-56F9-46C6-B12D-8FBB7B28EB6A}" presName="sp" presStyleCnt="0"/>
      <dgm:spPr/>
    </dgm:pt>
    <dgm:pt modelId="{89701DA0-99EA-4CDA-9C46-A8BF98D7FCD3}" type="pres">
      <dgm:prSet presAssocID="{128356DE-D783-4C14-AFBF-5FF66D3CDEFD}" presName="composite" presStyleCnt="0"/>
      <dgm:spPr/>
    </dgm:pt>
    <dgm:pt modelId="{849BC4C2-872C-41E7-926E-5F3C8BE362A4}" type="pres">
      <dgm:prSet presAssocID="{128356DE-D783-4C14-AFBF-5FF66D3CDE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8761BE-77AF-4F17-B65A-65710EE89CBB}" type="pres">
      <dgm:prSet presAssocID="{128356DE-D783-4C14-AFBF-5FF66D3CDEF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BEAF623-E44D-4A5D-88B4-12FCC0C36D30}" srcId="{89DBC6A9-FFE1-424F-9019-F2D2ED9BC3AE}" destId="{B893FF5F-4E51-4E01-B961-08EB8EB2BEAD}" srcOrd="1" destOrd="0" parTransId="{CB67B36E-8213-411A-A10D-BDCD6F1EF8A0}" sibTransId="{CB19BF08-56F9-46C6-B12D-8FBB7B28EB6A}"/>
    <dgm:cxn modelId="{F3B3186D-D456-471C-9CB6-6D8BFBF06449}" type="presOf" srcId="{89DBC6A9-FFE1-424F-9019-F2D2ED9BC3AE}" destId="{2BE60C09-1C0E-45E5-AE97-F6DF2D3CB6E1}" srcOrd="0" destOrd="0" presId="urn:microsoft.com/office/officeart/2005/8/layout/chevron2"/>
    <dgm:cxn modelId="{4BEB8208-12BE-406C-ACC8-DB2F3BC3E318}" srcId="{3F37A3DB-D8BB-4DD9-B746-F2E3D8571B4C}" destId="{DC5456E5-19AB-4D8F-B89C-0F19262A4AD1}" srcOrd="0" destOrd="0" parTransId="{26DDEE55-8CC0-4CB6-9EFB-ED4853F261CA}" sibTransId="{6FBBC900-D396-48F1-801D-4762A6F47D3E}"/>
    <dgm:cxn modelId="{61E0B954-B95E-4050-BB53-77A366C1B441}" type="presOf" srcId="{C99BDD27-82F7-4428-8C69-BEF9DB846B5E}" destId="{5F739314-39F6-467A-84C5-839570124DFB}" srcOrd="0" destOrd="0" presId="urn:microsoft.com/office/officeart/2005/8/layout/chevron2"/>
    <dgm:cxn modelId="{B14ACF25-C91B-4146-B261-296B2DC00141}" type="presOf" srcId="{9F6CA313-B7F5-4838-BF4C-D26DAECEA24F}" destId="{E48761BE-77AF-4F17-B65A-65710EE89CBB}" srcOrd="0" destOrd="0" presId="urn:microsoft.com/office/officeart/2005/8/layout/chevron2"/>
    <dgm:cxn modelId="{6BFD61D2-0D79-4DB1-A69C-9C81412DAB0F}" type="presOf" srcId="{128356DE-D783-4C14-AFBF-5FF66D3CDEFD}" destId="{849BC4C2-872C-41E7-926E-5F3C8BE362A4}" srcOrd="0" destOrd="0" presId="urn:microsoft.com/office/officeart/2005/8/layout/chevron2"/>
    <dgm:cxn modelId="{40DAD281-6EC1-4A10-B3EB-886B6B9709C6}" srcId="{89DBC6A9-FFE1-424F-9019-F2D2ED9BC3AE}" destId="{3F37A3DB-D8BB-4DD9-B746-F2E3D8571B4C}" srcOrd="0" destOrd="0" parTransId="{C88030B1-DF4D-475B-A2B2-613C7A6FF190}" sibTransId="{21BE5AAB-BD39-43D9-B011-CC3C578BFA78}"/>
    <dgm:cxn modelId="{9EAA5B9A-F013-48B2-994F-176F580FF11A}" srcId="{B893FF5F-4E51-4E01-B961-08EB8EB2BEAD}" destId="{C99BDD27-82F7-4428-8C69-BEF9DB846B5E}" srcOrd="0" destOrd="0" parTransId="{369C798C-CED4-4EF6-B98A-F9867E494138}" sibTransId="{33B038C2-E8AE-4089-8E89-F39E678C164D}"/>
    <dgm:cxn modelId="{E3C4E8D3-D165-4A74-9DCE-D4241DDDE47D}" type="presOf" srcId="{DC5456E5-19AB-4D8F-B89C-0F19262A4AD1}" destId="{A32EC867-00ED-4426-84E2-5C610042CD10}" srcOrd="0" destOrd="0" presId="urn:microsoft.com/office/officeart/2005/8/layout/chevron2"/>
    <dgm:cxn modelId="{0DCCCA1E-DA16-4C3B-A45D-E0F5C27DB328}" srcId="{128356DE-D783-4C14-AFBF-5FF66D3CDEFD}" destId="{9F6CA313-B7F5-4838-BF4C-D26DAECEA24F}" srcOrd="0" destOrd="0" parTransId="{7AB54CF4-BF13-4C84-94F3-4598031469D3}" sibTransId="{6C96DB83-1B82-486C-A283-092BD4E52BF8}"/>
    <dgm:cxn modelId="{604059D9-8864-4821-97CD-0019676FA478}" srcId="{89DBC6A9-FFE1-424F-9019-F2D2ED9BC3AE}" destId="{128356DE-D783-4C14-AFBF-5FF66D3CDEFD}" srcOrd="2" destOrd="0" parTransId="{B35E009E-D719-45C8-B14D-412676183CD0}" sibTransId="{C45BD9CD-6D90-4485-85FC-9B8D1E0A7283}"/>
    <dgm:cxn modelId="{2AAD850B-442C-4AEA-865E-903EFBA410DC}" type="presOf" srcId="{3F37A3DB-D8BB-4DD9-B746-F2E3D8571B4C}" destId="{F07A39CF-EB3D-46B4-881E-B58ECB539F79}" srcOrd="0" destOrd="0" presId="urn:microsoft.com/office/officeart/2005/8/layout/chevron2"/>
    <dgm:cxn modelId="{27CF52AA-7283-4519-8F61-5DF023D9B91D}" type="presOf" srcId="{B893FF5F-4E51-4E01-B961-08EB8EB2BEAD}" destId="{AACBBAE3-94A5-4A57-95AA-E77D0A74B8A9}" srcOrd="0" destOrd="0" presId="urn:microsoft.com/office/officeart/2005/8/layout/chevron2"/>
    <dgm:cxn modelId="{83683EEE-0DEE-43FF-91EC-A12E0F430810}" type="presParOf" srcId="{2BE60C09-1C0E-45E5-AE97-F6DF2D3CB6E1}" destId="{200CBA85-5C9E-4737-A0B9-BF77402DAC40}" srcOrd="0" destOrd="0" presId="urn:microsoft.com/office/officeart/2005/8/layout/chevron2"/>
    <dgm:cxn modelId="{3CDA31ED-EAF9-4E6C-B605-75EB92A4B4F3}" type="presParOf" srcId="{200CBA85-5C9E-4737-A0B9-BF77402DAC40}" destId="{F07A39CF-EB3D-46B4-881E-B58ECB539F79}" srcOrd="0" destOrd="0" presId="urn:microsoft.com/office/officeart/2005/8/layout/chevron2"/>
    <dgm:cxn modelId="{67EEF361-F858-473B-A7BA-2851D17A6DDD}" type="presParOf" srcId="{200CBA85-5C9E-4737-A0B9-BF77402DAC40}" destId="{A32EC867-00ED-4426-84E2-5C610042CD10}" srcOrd="1" destOrd="0" presId="urn:microsoft.com/office/officeart/2005/8/layout/chevron2"/>
    <dgm:cxn modelId="{A65DB150-FF55-4ABB-98C5-79DC22B7CBC2}" type="presParOf" srcId="{2BE60C09-1C0E-45E5-AE97-F6DF2D3CB6E1}" destId="{C64662EC-DBCE-45F0-9EF6-26BDC50870E8}" srcOrd="1" destOrd="0" presId="urn:microsoft.com/office/officeart/2005/8/layout/chevron2"/>
    <dgm:cxn modelId="{02FDE458-610C-40AD-A3BA-E350FAE99B27}" type="presParOf" srcId="{2BE60C09-1C0E-45E5-AE97-F6DF2D3CB6E1}" destId="{33A9D328-6D67-4866-B178-AA00B862CE2A}" srcOrd="2" destOrd="0" presId="urn:microsoft.com/office/officeart/2005/8/layout/chevron2"/>
    <dgm:cxn modelId="{16B8F379-5466-4918-B886-D9749702963F}" type="presParOf" srcId="{33A9D328-6D67-4866-B178-AA00B862CE2A}" destId="{AACBBAE3-94A5-4A57-95AA-E77D0A74B8A9}" srcOrd="0" destOrd="0" presId="urn:microsoft.com/office/officeart/2005/8/layout/chevron2"/>
    <dgm:cxn modelId="{0A18E75C-20B0-4721-97FD-D0C1AE9F6997}" type="presParOf" srcId="{33A9D328-6D67-4866-B178-AA00B862CE2A}" destId="{5F739314-39F6-467A-84C5-839570124DFB}" srcOrd="1" destOrd="0" presId="urn:microsoft.com/office/officeart/2005/8/layout/chevron2"/>
    <dgm:cxn modelId="{C9B69C60-3136-4C4F-8AD4-DEA26D77037C}" type="presParOf" srcId="{2BE60C09-1C0E-45E5-AE97-F6DF2D3CB6E1}" destId="{2E9B2868-A830-4EDC-BC9F-CC9E85160F0A}" srcOrd="3" destOrd="0" presId="urn:microsoft.com/office/officeart/2005/8/layout/chevron2"/>
    <dgm:cxn modelId="{02666FB8-03E0-4571-AA42-190DD20F8C4B}" type="presParOf" srcId="{2BE60C09-1C0E-45E5-AE97-F6DF2D3CB6E1}" destId="{89701DA0-99EA-4CDA-9C46-A8BF98D7FCD3}" srcOrd="4" destOrd="0" presId="urn:microsoft.com/office/officeart/2005/8/layout/chevron2"/>
    <dgm:cxn modelId="{A8EDBEDB-1B31-49D9-B5B6-ACB7A04AC621}" type="presParOf" srcId="{89701DA0-99EA-4CDA-9C46-A8BF98D7FCD3}" destId="{849BC4C2-872C-41E7-926E-5F3C8BE362A4}" srcOrd="0" destOrd="0" presId="urn:microsoft.com/office/officeart/2005/8/layout/chevron2"/>
    <dgm:cxn modelId="{5CB0AED5-F0FE-4ABC-B687-D041A08C530C}" type="presParOf" srcId="{89701DA0-99EA-4CDA-9C46-A8BF98D7FCD3}" destId="{E48761BE-77AF-4F17-B65A-65710EE89CB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A7757-DE17-CC4A-A2D3-4ED04A72B922}" type="datetimeFigureOut">
              <a:rPr lang="pt-PT" smtClean="0"/>
              <a:pPr/>
              <a:t>02-04-2009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BB492-8728-DD48-BCEE-95FEC0C3083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0582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0115" name="Rectangle 205826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2468" name="Rectangle 20582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9" name="Notes Placeholder 20582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90118" name="Rectangle 20582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831" name="Slide Number Placeholder 20583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A94A3B-43B9-4878-8249-8FBAF4EDFD0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207872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7B0CC63-DA71-4DD5-8E48-687AD091AD8D}" type="slidenum">
              <a:rPr lang="pt-PT" smtClean="0"/>
              <a:pPr/>
              <a:t>1</a:t>
            </a:fld>
            <a:endParaRPr lang="pt-PT" smtClean="0"/>
          </a:p>
        </p:txBody>
      </p:sp>
      <p:sp>
        <p:nvSpPr>
          <p:cNvPr id="63491" name="Rectangle 20787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63492" name="Rectangle 20787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26521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CC01E6A-C90D-40B2-AFD6-D39822D47C2D}" type="slidenum">
              <a:rPr lang="pt-PT" smtClean="0"/>
              <a:pPr/>
              <a:t>14</a:t>
            </a:fld>
            <a:endParaRPr lang="pt-PT" smtClean="0"/>
          </a:p>
        </p:txBody>
      </p:sp>
      <p:sp>
        <p:nvSpPr>
          <p:cNvPr id="92163" name="Rectangle 2652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92164" name="Rectangle 265218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26521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CC01E6A-C90D-40B2-AFD6-D39822D47C2D}" type="slidenum">
              <a:rPr lang="pt-PT" smtClean="0"/>
              <a:pPr/>
              <a:t>15</a:t>
            </a:fld>
            <a:endParaRPr lang="pt-PT" smtClean="0"/>
          </a:p>
        </p:txBody>
      </p:sp>
      <p:sp>
        <p:nvSpPr>
          <p:cNvPr id="92163" name="Rectangle 2652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92164" name="Rectangle 265218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26521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CC01E6A-C90D-40B2-AFD6-D39822D47C2D}" type="slidenum">
              <a:rPr lang="pt-PT" smtClean="0"/>
              <a:pPr/>
              <a:t>16</a:t>
            </a:fld>
            <a:endParaRPr lang="pt-PT" smtClean="0"/>
          </a:p>
        </p:txBody>
      </p:sp>
      <p:sp>
        <p:nvSpPr>
          <p:cNvPr id="92163" name="Rectangle 2652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92164" name="Rectangle 265218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269312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E7931FD-D2EF-4F98-901C-5250E71BB596}" type="slidenum">
              <a:rPr lang="pt-PT" smtClean="0"/>
              <a:pPr/>
              <a:t>22</a:t>
            </a:fld>
            <a:endParaRPr lang="pt-PT" smtClean="0"/>
          </a:p>
        </p:txBody>
      </p:sp>
      <p:sp>
        <p:nvSpPr>
          <p:cNvPr id="93187" name="Rectangle 26931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93188" name="Rectangle 269314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289792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783DA37-89A2-45E5-9800-83464BD553ED}" type="slidenum">
              <a:rPr lang="pt-PT" smtClean="0"/>
              <a:pPr/>
              <a:t>23</a:t>
            </a:fld>
            <a:endParaRPr lang="pt-PT" smtClean="0"/>
          </a:p>
        </p:txBody>
      </p:sp>
      <p:sp>
        <p:nvSpPr>
          <p:cNvPr id="101379" name="Rectangle 28979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101380" name="Rectangle 289794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29184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2B5BF0-6F99-46A1-9A20-C27472EE575A}" type="slidenum">
              <a:rPr lang="pt-PT" smtClean="0"/>
              <a:pPr/>
              <a:t>24</a:t>
            </a:fld>
            <a:endParaRPr lang="pt-PT" smtClean="0"/>
          </a:p>
        </p:txBody>
      </p:sp>
      <p:sp>
        <p:nvSpPr>
          <p:cNvPr id="102403" name="Rectangle 29184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102404" name="Rectangle 291842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29388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08AD6B7-CD85-4EA2-A904-0A7C3EC82821}" type="slidenum">
              <a:rPr lang="pt-PT" smtClean="0"/>
              <a:pPr/>
              <a:t>25</a:t>
            </a:fld>
            <a:endParaRPr lang="pt-PT" smtClean="0"/>
          </a:p>
        </p:txBody>
      </p:sp>
      <p:sp>
        <p:nvSpPr>
          <p:cNvPr id="103427" name="Rectangle 29388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103428" name="Rectangle 293890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29593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EA3523F-0DB0-4EE2-B915-9F0650C63168}" type="slidenum">
              <a:rPr lang="pt-PT" smtClean="0"/>
              <a:pPr/>
              <a:t>26</a:t>
            </a:fld>
            <a:endParaRPr lang="pt-PT" smtClean="0"/>
          </a:p>
        </p:txBody>
      </p:sp>
      <p:sp>
        <p:nvSpPr>
          <p:cNvPr id="104451" name="Rectangle 29593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104452" name="Rectangle 295938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29593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EA3523F-0DB0-4EE2-B915-9F0650C63168}" type="slidenum">
              <a:rPr lang="pt-PT" smtClean="0"/>
              <a:pPr/>
              <a:t>27</a:t>
            </a:fld>
            <a:endParaRPr lang="pt-PT" smtClean="0"/>
          </a:p>
        </p:txBody>
      </p:sp>
      <p:sp>
        <p:nvSpPr>
          <p:cNvPr id="104451" name="Rectangle 29593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104452" name="Rectangle 295938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27136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0CE3118-0B46-4C88-B295-EAE897EE5013}" type="slidenum">
              <a:rPr lang="pt-PT" smtClean="0"/>
              <a:pPr/>
              <a:t>28</a:t>
            </a:fld>
            <a:endParaRPr lang="pt-PT" smtClean="0"/>
          </a:p>
        </p:txBody>
      </p:sp>
      <p:sp>
        <p:nvSpPr>
          <p:cNvPr id="94211" name="Rectangle 27136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94212" name="Rectangle 271362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0992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F82160C-EEDE-4FB9-A55E-6B40AF523A25}" type="slidenum">
              <a:rPr lang="pt-PT" smtClean="0"/>
              <a:pPr/>
              <a:t>2</a:t>
            </a:fld>
            <a:endParaRPr lang="pt-PT" smtClean="0"/>
          </a:p>
        </p:txBody>
      </p:sp>
      <p:sp>
        <p:nvSpPr>
          <p:cNvPr id="64515" name="Rectangle 20992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64516" name="Rectangle 209922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27340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1CA4037-2A41-41F7-8CE1-20DCC2D8E783}" type="slidenum">
              <a:rPr lang="pt-PT" smtClean="0"/>
              <a:pPr/>
              <a:t>35</a:t>
            </a:fld>
            <a:endParaRPr lang="pt-PT" smtClean="0"/>
          </a:p>
        </p:txBody>
      </p:sp>
      <p:sp>
        <p:nvSpPr>
          <p:cNvPr id="95235" name="Rectangle 27340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95236" name="Rectangle 273410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21196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EB6F427-2CEC-4841-AE2E-83311C121383}" type="slidenum">
              <a:rPr lang="pt-PT" smtClean="0"/>
              <a:pPr/>
              <a:t>3</a:t>
            </a:fld>
            <a:endParaRPr lang="pt-PT" smtClean="0"/>
          </a:p>
        </p:txBody>
      </p:sp>
      <p:sp>
        <p:nvSpPr>
          <p:cNvPr id="65539" name="Rectangle 21196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65540" name="Rectangle 211970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21401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FF7B2D6-2E7B-4850-9460-543F7D41C26A}" type="slidenum">
              <a:rPr lang="pt-PT" smtClean="0"/>
              <a:pPr/>
              <a:t>5</a:t>
            </a:fld>
            <a:endParaRPr lang="pt-PT" smtClean="0"/>
          </a:p>
        </p:txBody>
      </p:sp>
      <p:sp>
        <p:nvSpPr>
          <p:cNvPr id="66563" name="Rectangle 2140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66564" name="Rectangle 214018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21606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A848E-178F-4793-B7ED-01DD8D03242B}" type="slidenum">
              <a:rPr lang="pt-PT" smtClean="0"/>
              <a:pPr/>
              <a:t>9</a:t>
            </a:fld>
            <a:endParaRPr lang="pt-PT" smtClean="0"/>
          </a:p>
        </p:txBody>
      </p:sp>
      <p:sp>
        <p:nvSpPr>
          <p:cNvPr id="67587" name="Rectangle 2160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67588" name="Rectangle 216066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21606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A848E-178F-4793-B7ED-01DD8D03242B}" type="slidenum">
              <a:rPr lang="pt-PT" smtClean="0"/>
              <a:pPr/>
              <a:t>10</a:t>
            </a:fld>
            <a:endParaRPr lang="pt-PT" smtClean="0"/>
          </a:p>
        </p:txBody>
      </p:sp>
      <p:sp>
        <p:nvSpPr>
          <p:cNvPr id="67587" name="Rectangle 2160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67588" name="Rectangle 216066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21606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A848E-178F-4793-B7ED-01DD8D03242B}" type="slidenum">
              <a:rPr lang="pt-PT" smtClean="0"/>
              <a:pPr/>
              <a:t>11</a:t>
            </a:fld>
            <a:endParaRPr lang="pt-PT" smtClean="0"/>
          </a:p>
        </p:txBody>
      </p:sp>
      <p:sp>
        <p:nvSpPr>
          <p:cNvPr id="67587" name="Rectangle 2160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67588" name="Rectangle 216066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21606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A848E-178F-4793-B7ED-01DD8D03242B}" type="slidenum">
              <a:rPr lang="pt-PT" smtClean="0"/>
              <a:pPr/>
              <a:t>12</a:t>
            </a:fld>
            <a:endParaRPr lang="pt-PT" smtClean="0"/>
          </a:p>
        </p:txBody>
      </p:sp>
      <p:sp>
        <p:nvSpPr>
          <p:cNvPr id="67587" name="Rectangle 2160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67588" name="Rectangle 216066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26521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CC01E6A-C90D-40B2-AFD6-D39822D47C2D}" type="slidenum">
              <a:rPr lang="pt-PT" smtClean="0"/>
              <a:pPr/>
              <a:t>13</a:t>
            </a:fld>
            <a:endParaRPr lang="pt-PT" smtClean="0"/>
          </a:p>
        </p:txBody>
      </p:sp>
      <p:sp>
        <p:nvSpPr>
          <p:cNvPr id="92163" name="Rectangle 26521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92164" name="Rectangle 265218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pt-PT" sz="900" b="1" u="sng" smtClean="0"/>
              <a:t>FORMAÇÃO PROFISSIONAL CONTÍNUA</a:t>
            </a:r>
            <a:endParaRPr lang="pt-PT" smtClean="0">
              <a:latin typeface="Calibri" pitchFamily="34" charset="0"/>
            </a:endParaRPr>
          </a:p>
          <a:p>
            <a:pPr eaLnBrk="1" hangingPunct="1"/>
            <a:r>
              <a:rPr lang="pt-PT" sz="900" smtClean="0"/>
              <a:t>Formação subsequente à formação profissional inicial, que acompanha o indivíduo ao longo da sua vida profissional e que visa adaptá-los às mudanças tecnológicas e técnicas, a favorecer a sua promoção profissional, bem como a permitir a sua contribuição para a melhoria da qualidade e do nível de emprego</a:t>
            </a:r>
          </a:p>
          <a:p>
            <a:pPr eaLnBrk="1" hangingPunct="1"/>
            <a:endParaRPr lang="pt-PT" sz="900" smtClean="0"/>
          </a:p>
          <a:p>
            <a:pPr algn="ctr" eaLnBrk="1" hangingPunct="1"/>
            <a:r>
              <a:rPr lang="pt-PT" sz="900" b="1" u="sng" smtClean="0"/>
              <a:t>APERFEIÇOAMENTO</a:t>
            </a:r>
          </a:p>
          <a:p>
            <a:pPr eaLnBrk="1" hangingPunct="1"/>
            <a:r>
              <a:rPr lang="pt-PT" sz="900" smtClean="0"/>
              <a:t>Aumentar ou manter o desempenho profissional dos activos, através da aquisição e melhoria de competências profissionais e sociais, no âmbito da profissão exercida</a:t>
            </a:r>
          </a:p>
          <a:p>
            <a:pPr algn="ctr" eaLnBrk="1" hangingPunct="1"/>
            <a:r>
              <a:rPr lang="pt-PT" sz="900" b="1" u="sng" smtClean="0"/>
              <a:t>ESPECIALIZAÇÃO </a:t>
            </a:r>
          </a:p>
          <a:p>
            <a:pPr eaLnBrk="1" hangingPunct="1"/>
            <a:r>
              <a:rPr lang="pt-PT" sz="900" smtClean="0"/>
              <a:t>Reforçar, desenvolver e aprofundar práticas, atitudes e comportamentos ou conhecimentos adquiridos durante a formação profissional de base ou inicial, necessários ao melhor desempenho das tarefas profissionais específicas</a:t>
            </a:r>
          </a:p>
          <a:p>
            <a:pPr algn="ctr" eaLnBrk="1" hangingPunct="1"/>
            <a:r>
              <a:rPr lang="pt-PT" sz="900" b="1" u="sng" smtClean="0"/>
              <a:t>RECONVERSÃO </a:t>
            </a:r>
          </a:p>
          <a:p>
            <a:pPr eaLnBrk="1" hangingPunct="1"/>
            <a:r>
              <a:rPr lang="pt-PT" sz="900" smtClean="0"/>
              <a:t>Habilitar pessoas para mudarem de profissão, ou seja, dar-lhes uma qualificação diferente para exercerem uma nova actividade profissional</a:t>
            </a:r>
          </a:p>
          <a:p>
            <a:pPr algn="ctr" eaLnBrk="1" hangingPunct="1"/>
            <a:r>
              <a:rPr lang="pt-PT" sz="900" b="1" u="sng" smtClean="0"/>
              <a:t>ACTUALIZAÇÃO</a:t>
            </a:r>
          </a:p>
          <a:p>
            <a:pPr eaLnBrk="1" hangingPunct="1"/>
            <a:r>
              <a:rPr lang="pt-PT" sz="900" smtClean="0"/>
              <a:t>Actualizar ou desenvolver novos conhecimentos, práticas, atitudes e comportamentos dentro da mesma profissão devido, nomeadamente, aos progressos científicos e tecnológicos. </a:t>
            </a:r>
          </a:p>
          <a:p>
            <a:pPr algn="ctr" eaLnBrk="1" hangingPunct="1"/>
            <a:r>
              <a:rPr lang="pt-PT" sz="900" b="1" u="sng" smtClean="0"/>
              <a:t>PROMOÇÃO</a:t>
            </a:r>
          </a:p>
          <a:p>
            <a:pPr eaLnBrk="1" hangingPunct="1"/>
            <a:r>
              <a:rPr lang="pt-PT" sz="900" smtClean="0"/>
              <a:t>Elevar o nível de qualificação no escalonamento hierárquico profissional</a:t>
            </a:r>
          </a:p>
          <a:p>
            <a:pPr algn="ctr" eaLnBrk="1" hangingPunct="1"/>
            <a:r>
              <a:rPr lang="pt-PT" sz="900" b="1" u="sng" smtClean="0"/>
              <a:t>REABILITAÇÃO</a:t>
            </a:r>
          </a:p>
          <a:p>
            <a:pPr eaLnBrk="1" hangingPunct="1"/>
            <a:r>
              <a:rPr lang="pt-PT" sz="900" smtClean="0"/>
              <a:t>Preparar as pessoas com deficiências para uma profissão, nova ou não, ajustada às suas aptidões e capacidades físicas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261FC-C291-4D9F-B79B-8E3A68C59F16}" type="slidenum">
              <a:rPr lang="pt-PT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5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925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25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4B50-5972-4E2B-A80F-50B9FD5E9B99}" type="slidenum">
              <a:rPr lang="pt-PT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296150" cy="1416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1676400"/>
            <a:ext cx="72231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1925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25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25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93C1-F5F7-49FC-B946-4D6EF0C5CAAF}" type="slidenum">
              <a:rPr lang="pt-PT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2521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60350"/>
            <a:ext cx="7296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1925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25" y="1714500"/>
            <a:ext cx="7223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de texto do modelo global</a:t>
            </a:r>
            <a:endParaRPr lang="pt-PT" smtClean="0"/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1029" name="Rectangle 1925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1925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2526" name="Slide Number Placeholder 1925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8803B8-1C3E-4118-92D1-5836C9AFBECE}" type="slidenum">
              <a:rPr lang="pt-PT"/>
              <a:pPr>
                <a:defRPr/>
              </a:pPr>
              <a:t>‹nº›</a:t>
            </a:fld>
            <a:endParaRPr lang="en-GB"/>
          </a:p>
        </p:txBody>
      </p:sp>
      <p:pic>
        <p:nvPicPr>
          <p:cNvPr id="11" name="Imagem 10" descr="area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655864">
            <a:off x="21959" y="5327939"/>
            <a:ext cx="1890241" cy="831706"/>
          </a:xfrm>
          <a:prstGeom prst="ellipse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</p:sldLayoutIdLst>
  <p:transition spd="med">
    <p:random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eaLnBrk="0" fontAlgn="base" hangingPunct="0">
        <a:spcBef>
          <a:spcPct val="0"/>
        </a:spcBef>
        <a:spcAft>
          <a:spcPct val="0"/>
        </a:spcAft>
        <a:defRPr sz="4000">
          <a:solidFill>
            <a:schemeClr val="tx2">
              <a:alpha val="100000"/>
            </a:schemeClr>
          </a:solidFill>
          <a:latin typeface="Arial Black"/>
        </a:defRPr>
      </a:lvl6pPr>
      <a:lvl7pPr marL="914400" algn="ctr" eaLnBrk="0" fontAlgn="base" hangingPunct="0">
        <a:spcBef>
          <a:spcPct val="0"/>
        </a:spcBef>
        <a:spcAft>
          <a:spcPct val="0"/>
        </a:spcAft>
        <a:defRPr sz="4000">
          <a:solidFill>
            <a:schemeClr val="tx2">
              <a:alpha val="100000"/>
            </a:schemeClr>
          </a:solidFill>
          <a:latin typeface="Arial Black"/>
        </a:defRPr>
      </a:lvl7pPr>
      <a:lvl8pPr marL="1371600" algn="ctr" eaLnBrk="0" fontAlgn="base" hangingPunct="0">
        <a:spcBef>
          <a:spcPct val="0"/>
        </a:spcBef>
        <a:spcAft>
          <a:spcPct val="0"/>
        </a:spcAft>
        <a:defRPr sz="4000">
          <a:solidFill>
            <a:schemeClr val="tx2">
              <a:alpha val="100000"/>
            </a:schemeClr>
          </a:solidFill>
          <a:latin typeface="Arial Black"/>
        </a:defRPr>
      </a:lvl8pPr>
      <a:lvl9pPr marL="1828800" algn="ctr" eaLnBrk="0" fontAlgn="base" hangingPunct="0">
        <a:spcBef>
          <a:spcPct val="0"/>
        </a:spcBef>
        <a:spcAft>
          <a:spcPct val="0"/>
        </a:spcAft>
        <a:defRPr sz="4000">
          <a:solidFill>
            <a:schemeClr val="tx2">
              <a:alpha val="100000"/>
            </a:schemeClr>
          </a:solidFill>
          <a:latin typeface="Arial Black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p.pt/index.php?option=com_events&amp;Itemid=247" TargetMode="Externa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fp.pt/index.php?option=com_content&amp;view=article&amp;id=521:auditorios-ufp&amp;catid=47:comunicacao&amp;Itemid=97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06848"/>
          <p:cNvSpPr>
            <a:spLocks noChangeArrowheads="1"/>
          </p:cNvSpPr>
          <p:nvPr/>
        </p:nvSpPr>
        <p:spPr bwMode="auto">
          <a:xfrm>
            <a:off x="357158" y="0"/>
            <a:ext cx="8429652" cy="64940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algn="ctr" eaLnBrk="0" hangingPunct="0">
              <a:defRPr/>
            </a:pPr>
            <a:endParaRPr lang="pt-PT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r>
              <a:rPr lang="pt-P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Gestão de Eventos</a:t>
            </a:r>
            <a:endParaRPr lang="pt-PT" sz="5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sz="3200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b="1" dirty="0" smtClean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r>
              <a:rPr lang="pt-PT" sz="2400" b="1" dirty="0" smtClean="0">
                <a:solidFill>
                  <a:schemeClr val="tx1">
                    <a:lumMod val="9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10 de Março </a:t>
            </a:r>
            <a:r>
              <a:rPr lang="pt-PT" sz="2400" b="1" smtClean="0">
                <a:solidFill>
                  <a:schemeClr val="tx1">
                    <a:lumMod val="9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a 2 de Maio</a:t>
            </a:r>
            <a:endParaRPr lang="pt-PT" sz="2400" b="1" dirty="0" smtClean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endParaRPr lang="pt-PT" sz="24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r>
              <a:rPr lang="pt-PT" sz="24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60000" endA="900" endPos="60000" dist="60007" dir="5400000" sy="-100000" algn="bl" rotWithShape="0"/>
                </a:effectLst>
              </a:rPr>
              <a:t>Acção N.º </a:t>
            </a:r>
            <a:r>
              <a:rPr lang="pt-PT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60000" endA="900" endPos="60000" dist="60007" dir="5400000" sy="-100000" algn="bl" rotWithShape="0"/>
                </a:effectLst>
              </a:rPr>
              <a:t>2</a:t>
            </a:r>
          </a:p>
          <a:p>
            <a:pPr algn="ctr" eaLnBrk="0" hangingPunct="0">
              <a:defRPr/>
            </a:pPr>
            <a:endParaRPr lang="pt-PT" sz="2400" b="1" i="1" dirty="0" smtClean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 eaLnBrk="0" hangingPunct="0">
              <a:defRPr/>
            </a:pPr>
            <a:r>
              <a:rPr lang="pt-PT" sz="2400" b="1" dirty="0" smtClean="0">
                <a:solidFill>
                  <a:schemeClr val="tx1">
                    <a:lumMod val="9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Viseu</a:t>
            </a:r>
            <a:endParaRPr lang="pt-PT" b="1" dirty="0" smtClean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pt-PT" sz="3200" b="1" dirty="0">
              <a:solidFill>
                <a:schemeClr val="tx1">
                  <a:lumMod val="9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15041"/>
          <p:cNvSpPr txBox="1">
            <a:spLocks noChangeArrowheads="1"/>
          </p:cNvSpPr>
          <p:nvPr/>
        </p:nvSpPr>
        <p:spPr bwMode="auto">
          <a:xfrm>
            <a:off x="357158" y="1285860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pt-PT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Revolução Industrial</a:t>
            </a:r>
          </a:p>
          <a:p>
            <a:pPr lvl="0"/>
            <a:endParaRPr lang="pt-PT" sz="3600" b="1" dirty="0" smtClean="0"/>
          </a:p>
          <a:p>
            <a:pPr lvl="0"/>
            <a:r>
              <a:rPr lang="pt-PT" sz="3600" dirty="0" smtClean="0"/>
              <a:t>Intensificam a organização dos eventos técnicos/científicos: mesas redondas, congressos, painéis e outros.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36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defRPr/>
            </a:pPr>
            <a:endParaRPr lang="pt-PT" sz="2400" b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defRPr/>
            </a:pPr>
            <a:endParaRPr lang="pt-PT" sz="2400" b="1" dirty="0">
              <a:solidFill>
                <a:srgbClr val="FFFFCC"/>
              </a:solidFill>
              <a:sym typeface="Webdings" pitchFamily="18" charset="2"/>
            </a:endParaRPr>
          </a:p>
          <a:p>
            <a:pPr marL="342900" indent="-342900">
              <a:defRPr/>
            </a:pPr>
            <a:endParaRPr lang="pt-PT" sz="2400" b="1" dirty="0">
              <a:solidFill>
                <a:srgbClr val="FFFFCC"/>
              </a:solidFill>
            </a:endParaRPr>
          </a:p>
        </p:txBody>
      </p:sp>
      <p:sp>
        <p:nvSpPr>
          <p:cNvPr id="4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/>
                <a:solidFill>
                  <a:schemeClr val="accent3"/>
                </a:solidFill>
              </a:rPr>
              <a:t>História dos Eventos</a:t>
            </a:r>
            <a:endParaRPr lang="pt-PT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0898" name="Picture 2" descr="http://estudandodireito.com.br/capa08maio2008_congresso_faete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643314"/>
            <a:ext cx="2184650" cy="2911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www.toonman.com.pt/images/outros/seguran%C3%A7a-epis1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2902764" cy="37862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5" name="Explosão 1 4"/>
          <p:cNvSpPr/>
          <p:nvPr/>
        </p:nvSpPr>
        <p:spPr>
          <a:xfrm>
            <a:off x="2071670" y="642918"/>
            <a:ext cx="7286644" cy="52864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286116" y="21431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b="1" dirty="0" smtClean="0">
                <a:solidFill>
                  <a:schemeClr val="lt1"/>
                </a:solidFill>
                <a:latin typeface="+mn-lt"/>
              </a:rPr>
              <a:t>Antes do início do evento, deverá também a organização estabelecer um programa de acção que controle e reduza o impacte das multidões sobre o uso das infra-estruturas através de processos de vigilância e de sensibilização para uma utilização sustentável e cuidada.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8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1524000" y="1214422"/>
          <a:ext cx="69056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5" name="Nuvem 4"/>
          <p:cNvSpPr/>
          <p:nvPr/>
        </p:nvSpPr>
        <p:spPr>
          <a:xfrm>
            <a:off x="1000100" y="928670"/>
            <a:ext cx="7643866" cy="4286280"/>
          </a:xfrm>
          <a:prstGeom prst="cloud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/>
              <a:t>A redução de riscos e danos é uma das principais preocupações de quem organiza eventos.</a:t>
            </a:r>
          </a:p>
          <a:p>
            <a:r>
              <a:rPr lang="pt-PT" sz="2000" b="1" dirty="0" smtClean="0"/>
              <a:t>O controlo de um elevado número de pessoas concentradas num espaço é efectivamente uma tarefa muito complexa e obriga à estruturação de planos específicos que respondam a um diversificado tipo de situações extraordinárias, que incluem: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071538" y="1071546"/>
            <a:ext cx="2786082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PT" sz="2400" b="1" dirty="0" smtClean="0"/>
              <a:t>PROTECÇÃO DE </a:t>
            </a:r>
            <a:r>
              <a:rPr lang="pt-PT" sz="2400" b="1" dirty="0" err="1" smtClean="0"/>
              <a:t>VIPs</a:t>
            </a:r>
            <a:endParaRPr lang="pt-PT" sz="2400" dirty="0"/>
          </a:p>
        </p:txBody>
      </p:sp>
      <p:sp>
        <p:nvSpPr>
          <p:cNvPr id="7" name="Arredondar Rectângulo de Canto Diagonal 6"/>
          <p:cNvSpPr/>
          <p:nvPr/>
        </p:nvSpPr>
        <p:spPr>
          <a:xfrm>
            <a:off x="1357290" y="1857364"/>
            <a:ext cx="6429420" cy="34290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400" b="1" dirty="0" smtClean="0"/>
              <a:t>Quando se trata da recepção e acompanhamento de </a:t>
            </a:r>
            <a:r>
              <a:rPr lang="pt-PT" sz="2400" b="1" dirty="0" err="1" smtClean="0"/>
              <a:t>VIPs</a:t>
            </a:r>
            <a:r>
              <a:rPr lang="pt-PT" sz="2400" b="1" dirty="0" smtClean="0"/>
              <a:t>, consideram-se um conjunto de factores especiais. Todo o programa de acolhimento e acompanhamento de </a:t>
            </a:r>
            <a:r>
              <a:rPr lang="pt-PT" sz="2400" b="1" dirty="0" err="1" smtClean="0"/>
              <a:t>VIPs</a:t>
            </a:r>
            <a:r>
              <a:rPr lang="pt-PT" sz="2400" b="1" dirty="0" smtClean="0"/>
              <a:t> deverá estar planeado, contemplando esse planeamento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071538" y="1071546"/>
            <a:ext cx="2786082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PT" sz="2400" b="1" dirty="0" smtClean="0"/>
              <a:t>PROTECÇÃO DE </a:t>
            </a:r>
            <a:r>
              <a:rPr lang="pt-PT" sz="2400" b="1" dirty="0" err="1" smtClean="0"/>
              <a:t>VIPs</a:t>
            </a:r>
            <a:endParaRPr lang="pt-PT" sz="2400" dirty="0"/>
          </a:p>
        </p:txBody>
      </p:sp>
      <p:sp>
        <p:nvSpPr>
          <p:cNvPr id="5" name="Rectângulo 4"/>
          <p:cNvSpPr/>
          <p:nvPr/>
        </p:nvSpPr>
        <p:spPr>
          <a:xfrm>
            <a:off x="1000100" y="2071678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 O horário de chegada e partida do VIP, contemplando o momento a partir do qual a sua viatura se encontra estacionada no parqueamento reservado até ao momento em que a viatura sai desse parqueamento;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400" dirty="0" smtClean="0"/>
              <a:t>O circuito a seguir pelo VIP dentro do espaço do evento;</a:t>
            </a:r>
            <a:endParaRPr lang="pt-PT" sz="2400" dirty="0" smtClean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071538" y="1071546"/>
            <a:ext cx="2786082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PT" sz="2400" b="1" dirty="0" smtClean="0"/>
              <a:t>PROTECÇÃO DE </a:t>
            </a:r>
            <a:r>
              <a:rPr lang="pt-PT" sz="2400" b="1" dirty="0" err="1" smtClean="0"/>
              <a:t>VIPs</a:t>
            </a:r>
            <a:endParaRPr lang="pt-PT" sz="2400" dirty="0"/>
          </a:p>
        </p:txBody>
      </p:sp>
      <p:sp>
        <p:nvSpPr>
          <p:cNvPr id="5" name="Rectângulo 4"/>
          <p:cNvSpPr/>
          <p:nvPr/>
        </p:nvSpPr>
        <p:spPr>
          <a:xfrm>
            <a:off x="1500166" y="1785926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 </a:t>
            </a:r>
            <a:r>
              <a:rPr lang="pt-PT" sz="2400" dirty="0" smtClean="0"/>
              <a:t>A recepção no parqueamento e acompanhamento até ao evento por parte dos responsáveis por esse acompanhamento;</a:t>
            </a:r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400" dirty="0" smtClean="0"/>
              <a:t>As paragens a fazer e o tempo de paragem de cada paragem;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400" dirty="0" smtClean="0"/>
              <a:t>Quem irá fazer o acompanhamento do VIP;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400" dirty="0" smtClean="0"/>
              <a:t>Quantos elementos de segurança estão destacado para a escolta.</a:t>
            </a:r>
            <a:endParaRPr lang="pt-PT" sz="2400" dirty="0" smtClean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071538" y="1071546"/>
            <a:ext cx="4714908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PT" sz="2400" b="1" dirty="0" smtClean="0"/>
              <a:t>PROTECÇÃO DE INSTALAÇÕES E EQUIPAMENTO</a:t>
            </a:r>
            <a:endParaRPr lang="pt-PT" sz="2400" dirty="0"/>
          </a:p>
        </p:txBody>
      </p:sp>
      <p:sp>
        <p:nvSpPr>
          <p:cNvPr id="7" name="Arredondar Rectângulo de Canto Diagonal 6"/>
          <p:cNvSpPr/>
          <p:nvPr/>
        </p:nvSpPr>
        <p:spPr>
          <a:xfrm>
            <a:off x="1571604" y="2071678"/>
            <a:ext cx="6858048" cy="407196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400" dirty="0" smtClean="0"/>
              <a:t>É também necessário elaborar planos de protecção dos equipamentos e expositores contra roubo ou danos. Por exemplo, se houver equipamentos ou obras de arte em exposição, é necessário protegê-los com guardas ou através de sistemas de segurança electrónica. Mesmo com sistemas deste tipo, são necessárias medidas de monitorização da segurança (</a:t>
            </a:r>
            <a:r>
              <a:rPr lang="pt-PT" sz="2400" dirty="0" err="1" smtClean="0"/>
              <a:t>ex.utilizando</a:t>
            </a:r>
            <a:r>
              <a:rPr lang="pt-PT" sz="2400" dirty="0" smtClean="0"/>
              <a:t> câmaras de vídeo) e de reacção em caso de violação da segurança.</a:t>
            </a:r>
            <a:endParaRPr lang="pt-PT" sz="2400" b="1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071538" y="1071546"/>
            <a:ext cx="4714908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pt-PT" sz="2400" b="1" dirty="0" smtClean="0"/>
              <a:t>CONTROLO E REDUÇÃO DE CONFLITOS</a:t>
            </a:r>
            <a:endParaRPr lang="pt-PT" sz="2400" dirty="0"/>
          </a:p>
        </p:txBody>
      </p:sp>
      <p:sp>
        <p:nvSpPr>
          <p:cNvPr id="7" name="Arredondar Rectângulo de Canto Diagonal 6"/>
          <p:cNvSpPr/>
          <p:nvPr/>
        </p:nvSpPr>
        <p:spPr>
          <a:xfrm>
            <a:off x="1571604" y="2071678"/>
            <a:ext cx="6357982" cy="371477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400" dirty="0" smtClean="0"/>
              <a:t>Uma das prioridades ao nível da protecção de pessoas e bens tem a ver com a redução de</a:t>
            </a:r>
          </a:p>
          <a:p>
            <a:r>
              <a:rPr lang="pt-PT" sz="2400" dirty="0" smtClean="0"/>
              <a:t>conflitos. É sabido que a concentração de um elevado número de pessoas num determinado</a:t>
            </a:r>
          </a:p>
          <a:p>
            <a:r>
              <a:rPr lang="pt-PT" sz="2400" dirty="0" smtClean="0"/>
              <a:t>espaço é um factor gerador de muita ansiedade e tensão pelo que facilmente se geram conflitos e oportunidades para roubos ou danos.</a:t>
            </a:r>
            <a:endParaRPr lang="pt-PT" sz="2400" b="1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071538" y="1071546"/>
            <a:ext cx="4714908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pt-PT" sz="2400" b="1" dirty="0" smtClean="0"/>
              <a:t>CONTROLO E REDUÇÃO DE CONFLITOS</a:t>
            </a:r>
            <a:endParaRPr lang="pt-PT" sz="2400" dirty="0"/>
          </a:p>
        </p:txBody>
      </p:sp>
      <p:sp>
        <p:nvSpPr>
          <p:cNvPr id="7" name="Arredondar Rectângulo de Canto Diagonal 6"/>
          <p:cNvSpPr/>
          <p:nvPr/>
        </p:nvSpPr>
        <p:spPr>
          <a:xfrm>
            <a:off x="1571604" y="2071678"/>
            <a:ext cx="6357982" cy="371477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400" dirty="0" smtClean="0"/>
              <a:t>Nessa circunstância torna-se necessário</a:t>
            </a:r>
          </a:p>
          <a:p>
            <a:r>
              <a:rPr lang="pt-PT" sz="2400" dirty="0" smtClean="0"/>
              <a:t>criar um conjunto de mecanismos que controlem os factores que tendencialmente são geradores de conflito (prevenção do conflito) e estabelecer um conjunto de linhas de orientação e de acção na eventualidade de surgirem conflitos (redução e extinção do</a:t>
            </a:r>
          </a:p>
          <a:p>
            <a:r>
              <a:rPr lang="pt-PT" sz="2400" dirty="0" smtClean="0"/>
              <a:t>conflito).</a:t>
            </a:r>
            <a:endParaRPr lang="pt-PT" sz="2400" b="1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Emergência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500166" y="1285860"/>
            <a:ext cx="4970207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pt-PT" sz="2400" dirty="0" smtClean="0">
                <a:solidFill>
                  <a:schemeClr val="dk1"/>
                </a:solidFill>
                <a:latin typeface="+mn-lt"/>
              </a:rPr>
              <a:t>Razões para a Elaboração de um Plano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428728" y="1928802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+mn-lt"/>
              </a:rPr>
              <a:t> Identifica os riscos e permite minimizar os seus efeitos;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+mn-lt"/>
              </a:rPr>
              <a:t> Estabelece cenários de acidentes para os riscos identificados;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+mn-lt"/>
              </a:rPr>
              <a:t> Define princípios, normas e regras de actuação face aos cenários possíveis;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+mn-lt"/>
              </a:rPr>
              <a:t> Organiza os meios e prevê missões para cada um dos intervenientes;</a:t>
            </a:r>
          </a:p>
          <a:p>
            <a:r>
              <a:rPr lang="pt-PT" sz="24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15041"/>
          <p:cNvSpPr txBox="1">
            <a:spLocks noChangeArrowheads="1"/>
          </p:cNvSpPr>
          <p:nvPr/>
        </p:nvSpPr>
        <p:spPr bwMode="auto">
          <a:xfrm>
            <a:off x="357158" y="1142984"/>
            <a:ext cx="84296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endParaRPr lang="pt-PT" sz="24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buBlip>
                <a:blip r:embed="rId3"/>
              </a:buBlip>
              <a:defRPr/>
            </a:pPr>
            <a:r>
              <a:rPr lang="pt-PT" sz="3600" dirty="0" smtClean="0"/>
              <a:t>É um acontecimento planeado, que ocorre num dado tempo e lugar; 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36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buBlip>
                <a:blip r:embed="rId3"/>
              </a:buBlip>
              <a:defRPr/>
            </a:pPr>
            <a:r>
              <a:rPr lang="pt-PT" sz="3600" dirty="0" smtClean="0"/>
              <a:t>Visa promover a relação organização anfitriã e o público de interesse;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36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defRPr/>
            </a:pPr>
            <a:endParaRPr lang="pt-PT" sz="2400" b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defRPr/>
            </a:pPr>
            <a:endParaRPr lang="pt-PT" sz="2400" b="1" dirty="0">
              <a:solidFill>
                <a:srgbClr val="FFFFCC"/>
              </a:solidFill>
              <a:sym typeface="Webdings" pitchFamily="18" charset="2"/>
            </a:endParaRPr>
          </a:p>
          <a:p>
            <a:pPr marL="342900" indent="-342900">
              <a:defRPr/>
            </a:pPr>
            <a:endParaRPr lang="pt-PT" sz="2400" b="1" dirty="0">
              <a:solidFill>
                <a:srgbClr val="FFFFCC"/>
              </a:solidFill>
            </a:endParaRPr>
          </a:p>
        </p:txBody>
      </p:sp>
      <p:sp>
        <p:nvSpPr>
          <p:cNvPr id="4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GESTÃO DE EVENTOS</a:t>
            </a:r>
            <a:endParaRPr lang="pt-P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62466" name="Picture 2" descr="http://www.hokevent.com/images/hok_event/Illu_ev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256"/>
            <a:ext cx="3000364" cy="2400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Emergência e Prevenção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500166" y="1285860"/>
            <a:ext cx="4970207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pt-PT" sz="2400" dirty="0" smtClean="0">
                <a:solidFill>
                  <a:schemeClr val="dk1"/>
                </a:solidFill>
                <a:latin typeface="+mn-lt"/>
              </a:rPr>
              <a:t>Razões para a Elaboração de um Plano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428728" y="1928802"/>
            <a:ext cx="6572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+mn-lt"/>
              </a:rPr>
              <a:t>Permite desencadear acções oportunas para limitar as consequências do sinistro;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+mn-lt"/>
              </a:rPr>
              <a:t> Evita confusões, erros e a duplicação de actuações;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+mn-lt"/>
              </a:rPr>
              <a:t> Prevê e organiza antecipadamente a intervenção e a evacuação;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+mn-lt"/>
              </a:rPr>
              <a:t> Permite treinar procedimentos que poderão ser testados através de exercícios.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Emergência e Prevenção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7"/>
            <a:ext cx="6500858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Emergência e Prevenção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000100" y="1000108"/>
            <a:ext cx="7225376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pt-PT" sz="2400" b="1" dirty="0" smtClean="0"/>
              <a:t>OBJECTIVOS DO PLANO DE PREVENÇÃO / EMERGÊNCIA</a:t>
            </a:r>
            <a:endParaRPr lang="pt-PT" sz="2400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214414" y="1714488"/>
            <a:ext cx="64294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Dotar a escola de um nível de Segurança eficaz;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Limitar as consequências de um acidente;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Sensibilizar para a necessidade de conhecer e </a:t>
            </a:r>
            <a:r>
              <a:rPr lang="pt-PT" sz="2400" dirty="0" err="1" smtClean="0"/>
              <a:t>rotinar</a:t>
            </a:r>
            <a:r>
              <a:rPr lang="pt-PT" sz="2400" dirty="0" smtClean="0"/>
              <a:t> procedimentos de autoprotecção</a:t>
            </a:r>
          </a:p>
          <a:p>
            <a:r>
              <a:rPr lang="pt-PT" sz="2400" dirty="0" smtClean="0"/>
              <a:t>adoptar, por parte dos envolvidos no acidente;</a:t>
            </a: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Co-responsabilizar toda a população escolar no cumprimento das normas de</a:t>
            </a:r>
          </a:p>
          <a:p>
            <a:r>
              <a:rPr lang="pt-PT" sz="2400" dirty="0" smtClean="0"/>
              <a:t>segurança;</a:t>
            </a:r>
          </a:p>
          <a:p>
            <a:endParaRPr lang="pt-PT" sz="2400" dirty="0" smtClean="0">
              <a:latin typeface="+mn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357290" y="1643050"/>
            <a:ext cx="2746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OBJECTIVOS GERAIS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Emergência e Prevenção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000100" y="1000108"/>
            <a:ext cx="7225376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pt-PT" sz="2400" b="1" dirty="0" smtClean="0"/>
              <a:t>OBJECTIVOS DO PLANO DE PREVENÇÃO / EMERGÊNCIA</a:t>
            </a:r>
            <a:endParaRPr lang="pt-PT" sz="2400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357290" y="2071678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Preparar e organizar os meios humanos e materiais existentes, para garantir a salvaguarda de pessoas e bens, em caso de ocorrência de uma situação perigosa.</a:t>
            </a:r>
            <a:endParaRPr lang="pt-PT" sz="2400" dirty="0" smtClean="0">
              <a:latin typeface="+mn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357290" y="1643050"/>
            <a:ext cx="2746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OBJECTIVOS GERAIS</a:t>
            </a:r>
          </a:p>
        </p:txBody>
      </p:sp>
      <p:pic>
        <p:nvPicPr>
          <p:cNvPr id="1026" name="Picture 2" descr="http://www.prosinal.com.br/placas%20emergencia%20Sheet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3357586" cy="25181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Emergência e Prevenção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000100" y="1000108"/>
            <a:ext cx="7225376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pt-PT" sz="2400" b="1" dirty="0" smtClean="0"/>
              <a:t>OBJECTIVOS DO PLANO DE PREVENÇÃO / EMERGÊNCIA</a:t>
            </a:r>
            <a:endParaRPr lang="pt-PT" sz="2400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357290" y="1643050"/>
            <a:ext cx="3400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OBJECTIVOS ESPECÍFICOS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071538" y="2143116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 Conhecimento real e pormenorizado das condições e Segurança do local do evento;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Correcção pelos organizadores/gestores, das carências e situações disfuncionais detectadas;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Sensibilização, organização e treino dos meios humanos internos, tendo em vista a situação de emergência;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Emergência e Prevenção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000100" y="1000108"/>
            <a:ext cx="7225376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pt-PT" sz="2400" b="1" dirty="0" smtClean="0"/>
              <a:t>OBJECTIVOS DO PLANO DE PREVENÇÃO / EMERGÊNCIA</a:t>
            </a:r>
            <a:endParaRPr lang="pt-PT" sz="2400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357290" y="1643050"/>
            <a:ext cx="3400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OBJECTIVOS ESPECÍFICOS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071538" y="2143116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 Maximização das possibilidades de resposta dos meios da primeira intervenção;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 Elaboração do Plano de Evacuação (parcial ou total) das instalações;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 Elaboração do Plano de Intervenção.</a:t>
            </a:r>
          </a:p>
          <a:p>
            <a:endParaRPr lang="pt-PT" sz="24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1285852" y="1071546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2877454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dirty="0" smtClean="0"/>
              <a:t>1ª Fase : Pré – evento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785786" y="2357430"/>
            <a:ext cx="70723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Fase de planeamento e estrutura do evento. Existem dois tipos de factores estruturais: os comuns que têm que ser pensados para qualquer tipo de evento e os factores específicos que diferem de evento para evento, de acordo com as suas características.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3473323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dirty="0" smtClean="0"/>
              <a:t>2ª Fase : Durante – evento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071506" y="2000240"/>
            <a:ext cx="807249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Esta é uma das fases mais críticas de um evento, na medida em que surgem situações de crise a que o organizador tem que dar uma resposta rápida e eficaz, sob pena de o evento se tornar um fracasso. </a:t>
            </a:r>
            <a:br>
              <a:rPr lang="pt-PT" sz="2400" dirty="0" smtClean="0"/>
            </a:br>
            <a:r>
              <a:rPr lang="pt-PT" sz="2400" dirty="0" smtClean="0"/>
              <a:t>Existem dois tipos de factores: os ponderáveis que englobam todas as situações que no deviam de ocorrer durante o evento mas para as quais o profissional de eventos pensou previamente em soluções e os imponderáveis que se referem a situações no previstas e por isso de difícil controlo, daí se recorrer muitas vezes aos improviso. </a:t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2896177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dirty="0" smtClean="0"/>
              <a:t>3ª Fase : Pós – evento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785786" y="2357430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Diz-se que “os últimos só sempre os primeiros”... Apesar de ser a última, esta fase tem um papel muito importante na organização de um evento já que permite determinar o seu sucesso ou fracasso e dirigir uma palavra de apreço a todos quantos colaboraram para a realização do mesmo. </a:t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15041"/>
          <p:cNvSpPr txBox="1">
            <a:spLocks noChangeArrowheads="1"/>
          </p:cNvSpPr>
          <p:nvPr/>
        </p:nvSpPr>
        <p:spPr bwMode="auto">
          <a:xfrm>
            <a:off x="500034" y="785794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3"/>
              </a:buBlip>
              <a:defRPr/>
            </a:pPr>
            <a:endParaRPr lang="pt-PT" sz="24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buBlip>
                <a:blip r:embed="rId3"/>
              </a:buBlip>
              <a:defRPr/>
            </a:pPr>
            <a:r>
              <a:rPr lang="pt-PT" sz="3200" dirty="0" smtClean="0"/>
              <a:t>Têm um ou mais objectivos: conviver, festejar, envolver, agradecer, partilhar, formar, motivar, fidelizar, apresentar, inaugurar, etc. 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32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buBlip>
                <a:blip r:embed="rId3"/>
              </a:buBlip>
              <a:defRPr/>
            </a:pPr>
            <a:r>
              <a:rPr lang="pt-PT" sz="3200" dirty="0" smtClean="0"/>
              <a:t>Pretendem mostrar uma face mais humana da organização que se preocupa com causas sociais universais. Isto proporciona-lhe notoriedade e respeito por parte dos clientes.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3200" b="1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defRPr/>
            </a:pPr>
            <a:endParaRPr lang="pt-PT" sz="2400" b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defRPr/>
            </a:pPr>
            <a:endParaRPr lang="pt-PT" sz="2400" b="1" dirty="0">
              <a:solidFill>
                <a:srgbClr val="FFFFCC"/>
              </a:solidFill>
              <a:sym typeface="Webdings" pitchFamily="18" charset="2"/>
            </a:endParaRPr>
          </a:p>
          <a:p>
            <a:pPr marL="342900" indent="-342900">
              <a:defRPr/>
            </a:pPr>
            <a:endParaRPr lang="pt-PT" sz="2400" b="1" dirty="0">
              <a:solidFill>
                <a:srgbClr val="FFFFCC"/>
              </a:solidFill>
            </a:endParaRPr>
          </a:p>
        </p:txBody>
      </p:sp>
      <p:sp>
        <p:nvSpPr>
          <p:cNvPr id="4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GESTÃO DE EVENTOS</a:t>
            </a:r>
            <a:endParaRPr lang="pt-P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78850" name="Picture 2" descr="http://www.griffithobservatory.org/buildingfiles/buildingimages/event_horiz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214950"/>
            <a:ext cx="2143108" cy="1428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5364930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1ª Fase :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Pré-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Evento-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dirty="0" smtClean="0"/>
              <a:t>Factores Estruturais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642910" y="2071678"/>
            <a:ext cx="231736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sz="2400" dirty="0" smtClean="0"/>
              <a:t>Factores Comuns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2714620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/>
              <a:t>Produto, tema, local, data, programa,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/>
              <a:t>Identificar e analisar participantes, estratégias de comunicação, recursos dos participantes, (financeiros, humanos, materiais...)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5364930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1ª Fase :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Pré-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Evento-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dirty="0" smtClean="0"/>
              <a:t>Factores Estruturais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85786" y="2500306"/>
            <a:ext cx="266425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sz="2400" dirty="0" smtClean="0"/>
              <a:t>Factores Específicos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3214686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400" dirty="0" smtClean="0"/>
              <a:t>Banda de música, brindes, </a:t>
            </a:r>
            <a:br>
              <a:rPr lang="pt-PT" sz="2400" dirty="0" smtClean="0"/>
            </a:br>
            <a:r>
              <a:rPr lang="pt-PT" sz="2400" dirty="0" smtClean="0"/>
              <a:t>retroprojector, palhaços, slides, </a:t>
            </a:r>
          </a:p>
          <a:p>
            <a:r>
              <a:rPr lang="pt-PT" sz="2400" dirty="0" smtClean="0"/>
              <a:t>recepção, transporte, actividades </a:t>
            </a:r>
            <a:br>
              <a:rPr lang="pt-PT" sz="2400" dirty="0" smtClean="0"/>
            </a:br>
            <a:r>
              <a:rPr lang="pt-PT" sz="2400" dirty="0" smtClean="0"/>
              <a:t>socioculturais, recursos audiovisuais...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6233566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2ª Fase :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Durante-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Evento-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dirty="0" smtClean="0"/>
              <a:t>Factores </a:t>
            </a:r>
            <a:r>
              <a:rPr lang="pt-PT" sz="2400" dirty="0" err="1" smtClean="0"/>
              <a:t>Conjucturais</a:t>
            </a:r>
            <a:endParaRPr lang="pt-PT" sz="2400" dirty="0" smtClean="0"/>
          </a:p>
        </p:txBody>
      </p:sp>
      <p:sp>
        <p:nvSpPr>
          <p:cNvPr id="7" name="Rectângulo 6"/>
          <p:cNvSpPr/>
          <p:nvPr/>
        </p:nvSpPr>
        <p:spPr>
          <a:xfrm>
            <a:off x="785786" y="2500306"/>
            <a:ext cx="203292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sz="2400" dirty="0" smtClean="0"/>
              <a:t>Imponderáveis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3214686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400" dirty="0" smtClean="0"/>
              <a:t>Greves de transporte, distúrbios sociais, acidentes de viação, falecimento de pessoas envolvidas no evento...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6233566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2ª Fase :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Durante-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Evento-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dirty="0" smtClean="0"/>
              <a:t>Factores </a:t>
            </a:r>
            <a:r>
              <a:rPr lang="pt-PT" sz="2400" dirty="0" err="1" smtClean="0"/>
              <a:t>Conjucturais</a:t>
            </a:r>
            <a:endParaRPr lang="pt-PT" sz="2400" dirty="0" smtClean="0"/>
          </a:p>
        </p:txBody>
      </p:sp>
      <p:sp>
        <p:nvSpPr>
          <p:cNvPr id="7" name="Rectângulo 6"/>
          <p:cNvSpPr/>
          <p:nvPr/>
        </p:nvSpPr>
        <p:spPr>
          <a:xfrm>
            <a:off x="785786" y="2500306"/>
            <a:ext cx="170136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sz="2400" dirty="0" smtClean="0"/>
              <a:t>Ponderáveis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3214686"/>
            <a:ext cx="7000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400" dirty="0" smtClean="0"/>
              <a:t>Lista de eventuais materiais e serviços, </a:t>
            </a:r>
          </a:p>
          <a:p>
            <a:r>
              <a:rPr lang="pt-PT" sz="2400" dirty="0" smtClean="0"/>
              <a:t>como por exemplo: caixa de primeiros socorros, lâmpadas retroprojector, pilhas, caixa de costura...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Fases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6747103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3ª Fase :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Pós-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b="1" dirty="0" err="1" smtClean="0">
                <a:solidFill>
                  <a:schemeClr val="accent6">
                    <a:lumMod val="50000"/>
                  </a:schemeClr>
                </a:solidFill>
              </a:rPr>
              <a:t>Evento-</a:t>
            </a: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dirty="0" smtClean="0"/>
              <a:t>Balanço e comunicações finais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85786" y="2285992"/>
            <a:ext cx="285449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sz="2400" dirty="0" smtClean="0"/>
              <a:t>Acções a desenvolver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Produto, tema, local, data, programa, </a:t>
            </a:r>
            <a:endParaRPr kumimoji="0" lang="pt-PT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Identificar e analisar participantes, estratégias de comunicação, recursos dos participantes, (financeiros, humanos, materiais...)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2928934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400" dirty="0" smtClean="0"/>
              <a:t>Certificados, questionários de avaliação, cartas de agradecimento, relatório final</a:t>
            </a:r>
          </a:p>
        </p:txBody>
      </p:sp>
      <p:sp>
        <p:nvSpPr>
          <p:cNvPr id="8" name="Rectângulo 7"/>
          <p:cNvSpPr/>
          <p:nvPr/>
        </p:nvSpPr>
        <p:spPr>
          <a:xfrm>
            <a:off x="857224" y="3857628"/>
            <a:ext cx="2883097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sz="2400" dirty="0" smtClean="0"/>
              <a:t>Elementos a Recolher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500166" y="4500570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Conclusões finais, n.º de participantes, </a:t>
            </a:r>
            <a:br>
              <a:rPr lang="pt-PT" sz="2400" dirty="0" smtClean="0"/>
            </a:br>
            <a:r>
              <a:rPr lang="pt-PT" sz="2400" dirty="0" smtClean="0"/>
              <a:t>volume de negócios, apoio dos media, </a:t>
            </a:r>
            <a:br>
              <a:rPr lang="pt-PT" sz="2400" dirty="0" smtClean="0"/>
            </a:br>
            <a:r>
              <a:rPr lang="pt-PT" sz="2400" dirty="0" smtClean="0"/>
              <a:t>motivação futuros eventos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Importância do Planeamento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1357290" y="1285860"/>
          <a:ext cx="678661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214414" y="214290"/>
            <a:ext cx="7237411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Marketing de Eventos/Perspectiva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estratégica de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928662" y="1500174"/>
            <a:ext cx="67151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2400" dirty="0" smtClean="0"/>
              <a:t>Porque razão é necessário o marketing na organização e gestão de um evento?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071538" y="2571744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A utilização dos princípios e ferramentas do marketing</a:t>
            </a:r>
          </a:p>
          <a:p>
            <a:r>
              <a:rPr lang="pt-PT" sz="2400" dirty="0" smtClean="0">
                <a:solidFill>
                  <a:schemeClr val="lt1"/>
                </a:solidFill>
                <a:latin typeface="+mn-lt"/>
              </a:rPr>
              <a:t>transmite SEGURANÇA na tomada de decisões;</a:t>
            </a:r>
          </a:p>
          <a:p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Transmite CONFIANÇA aos patrocinadores, logo, há maior probabilidade de obter patrocínio;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Maior probabilidade de SUCESSO do evento</a:t>
            </a:r>
          </a:p>
          <a:p>
            <a:endParaRPr lang="pt-PT" sz="2400" dirty="0" smtClean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214414" y="214290"/>
            <a:ext cx="7237411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Marketing de Eventos/Perspectiva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estratégica de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928662" y="1500174"/>
            <a:ext cx="67151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2400" dirty="0" smtClean="0"/>
              <a:t>Porque razão é necessário o marketing na organização e gestão de um evento?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000100" y="2714620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Avaliação mais cuidada e minuciosa no sentido de uma MELHORIA CONTÍNUA;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pt-PT" sz="2400" dirty="0" smtClean="0">
              <a:solidFill>
                <a:schemeClr val="lt1"/>
              </a:solidFill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Ser o ALVO DE ESCOLHA dos consumidores dado o excesso de concorrência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214414" y="214290"/>
            <a:ext cx="7237411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Marketing de Eventos/Perspectiva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estratégica de eventos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928662" y="1285860"/>
            <a:ext cx="71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/>
              <a:t>Qualquer organização de evento é uma actividade de</a:t>
            </a:r>
          </a:p>
          <a:p>
            <a:r>
              <a:rPr lang="pt-PT" sz="2400" dirty="0" smtClean="0"/>
              <a:t>marketing, ou seja, implica um processo estratégico;</a:t>
            </a: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/>
              <a:t>Avaliar as necessidades do mercado/público para definição do evento;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/>
              <a:t>Análise da situação externa (programação, mercados,</a:t>
            </a:r>
          </a:p>
          <a:p>
            <a:r>
              <a:rPr lang="pt-PT" sz="2400" dirty="0" smtClean="0"/>
              <a:t>concorrência, preços, condições políticas) e interna (recursos humanos, financeiros, relação com fornecedores e entidades locais, gestão de patrocínios). Exemplos?</a:t>
            </a:r>
            <a:endParaRPr lang="pt-PT" sz="2400" dirty="0" smtClean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214414" y="214290"/>
            <a:ext cx="7237411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Marketing de Eventos/Perspectiva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estratégica de eventos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928662" y="1714488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/>
              <a:t>Identificar opções estratégicas: crescimento, consolidação, contenção, combinação;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2400" dirty="0" smtClean="0"/>
              <a:t>Escolher a melhor estratégia de produto, preço,</a:t>
            </a:r>
          </a:p>
          <a:p>
            <a:r>
              <a:rPr lang="pt-PT" sz="2400" dirty="0" smtClean="0"/>
              <a:t>comunicação e distribuição</a:t>
            </a:r>
          </a:p>
        </p:txBody>
      </p:sp>
      <p:pic>
        <p:nvPicPr>
          <p:cNvPr id="26626" name="Picture 2" descr="http://desligar.blogs.sapo.pt/arquivo/o%20poder%20do%20mark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6867" y="3643314"/>
            <a:ext cx="3241195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66242" name="TextBox 266241"/>
          <p:cNvSpPr txBox="1">
            <a:spLocks noChangeArrowheads="1"/>
          </p:cNvSpPr>
          <p:nvPr/>
        </p:nvSpPr>
        <p:spPr bwMode="auto">
          <a:xfrm>
            <a:off x="1692275" y="1125538"/>
            <a:ext cx="7200900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pt-PT" sz="2400" b="1" i="1" dirty="0" smtClean="0"/>
              <a:t>	</a:t>
            </a:r>
            <a:endParaRPr lang="pt-PT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Ondulado 5"/>
          <p:cNvSpPr/>
          <p:nvPr/>
        </p:nvSpPr>
        <p:spPr>
          <a:xfrm>
            <a:off x="500034" y="857232"/>
            <a:ext cx="8143932" cy="3714776"/>
          </a:xfrm>
          <a:prstGeom prst="wav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00034" y="1643050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“Um </a:t>
            </a:r>
            <a:r>
              <a:rPr lang="pt-PT" sz="2800" b="1" dirty="0" smtClean="0"/>
              <a:t>Evento</a:t>
            </a:r>
            <a:r>
              <a:rPr lang="pt-PT" sz="2800" dirty="0" smtClean="0"/>
              <a:t> é um acontecimento </a:t>
            </a:r>
            <a:r>
              <a:rPr lang="pt-PT" sz="2800" b="1" dirty="0" smtClean="0"/>
              <a:t>planeado</a:t>
            </a:r>
            <a:r>
              <a:rPr lang="pt-PT" sz="2800" dirty="0" smtClean="0"/>
              <a:t>, que ocorre num dado </a:t>
            </a:r>
            <a:r>
              <a:rPr lang="pt-PT" sz="2800" b="1" dirty="0" smtClean="0"/>
              <a:t>tempo</a:t>
            </a:r>
            <a:r>
              <a:rPr lang="pt-PT" sz="2800" dirty="0" smtClean="0"/>
              <a:t> e </a:t>
            </a:r>
            <a:r>
              <a:rPr lang="pt-PT" sz="2800" b="1" dirty="0" smtClean="0"/>
              <a:t>lugar</a:t>
            </a:r>
            <a:r>
              <a:rPr lang="pt-PT" sz="2800" dirty="0" smtClean="0"/>
              <a:t>, que visa promover a </a:t>
            </a:r>
            <a:r>
              <a:rPr lang="pt-PT" sz="2800" b="1" dirty="0" smtClean="0"/>
              <a:t>relação</a:t>
            </a:r>
            <a:r>
              <a:rPr lang="pt-PT" sz="2800" dirty="0" smtClean="0"/>
              <a:t> </a:t>
            </a:r>
            <a:r>
              <a:rPr lang="pt-PT" sz="2800" b="1" dirty="0" smtClean="0"/>
              <a:t>organização anfitriã e o público</a:t>
            </a:r>
            <a:r>
              <a:rPr lang="pt-PT" sz="2800" dirty="0" smtClean="0"/>
              <a:t> de interesse, com vista ao alcance de determinados </a:t>
            </a:r>
            <a:r>
              <a:rPr lang="pt-PT" sz="2800" b="1" dirty="0" smtClean="0"/>
              <a:t>objectivos</a:t>
            </a:r>
            <a:r>
              <a:rPr lang="pt-PT" sz="2800" dirty="0" smtClean="0"/>
              <a:t>”</a:t>
            </a:r>
          </a:p>
          <a:p>
            <a:r>
              <a:rPr lang="pt-PT" sz="2800" dirty="0" smtClean="0"/>
              <a:t>							 </a:t>
            </a:r>
            <a:r>
              <a:rPr lang="pt-PT" dirty="0" smtClean="0"/>
              <a:t>Ana Santiago</a:t>
            </a:r>
            <a:endParaRPr lang="pt-PT" sz="2800" dirty="0" smtClean="0"/>
          </a:p>
          <a:p>
            <a:endParaRPr lang="pt-PT" sz="2000" dirty="0"/>
          </a:p>
        </p:txBody>
      </p:sp>
      <p:pic>
        <p:nvPicPr>
          <p:cNvPr id="8" name="Imagem 7" descr="GestaEv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683452"/>
            <a:ext cx="2633101" cy="198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6" grpId="0" animBg="1"/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214414" y="214290"/>
            <a:ext cx="7237411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de eventos: etapas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214414" y="1142984"/>
            <a:ext cx="605415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dirty="0" smtClean="0"/>
              <a:t>Qual é o circuito do processo de planeamento?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071538" y="2143116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Proposta de</a:t>
            </a:r>
          </a:p>
          <a:p>
            <a:r>
              <a:rPr lang="pt-PT" sz="2400" dirty="0" smtClean="0"/>
              <a:t>Evento</a:t>
            </a:r>
          </a:p>
        </p:txBody>
      </p:sp>
      <p:sp>
        <p:nvSpPr>
          <p:cNvPr id="7" name="Rectângulo 6"/>
          <p:cNvSpPr/>
          <p:nvPr/>
        </p:nvSpPr>
        <p:spPr>
          <a:xfrm>
            <a:off x="3428992" y="2143116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Estudo de</a:t>
            </a:r>
          </a:p>
          <a:p>
            <a:r>
              <a:rPr lang="pt-PT" sz="2400" dirty="0" smtClean="0"/>
              <a:t>viabilidade</a:t>
            </a:r>
          </a:p>
        </p:txBody>
      </p:sp>
      <p:sp>
        <p:nvSpPr>
          <p:cNvPr id="8" name="Rectângulo 7"/>
          <p:cNvSpPr/>
          <p:nvPr/>
        </p:nvSpPr>
        <p:spPr>
          <a:xfrm>
            <a:off x="5857884" y="2143116"/>
            <a:ext cx="157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Metas e</a:t>
            </a:r>
          </a:p>
          <a:p>
            <a:r>
              <a:rPr lang="pt-PT" sz="2400" dirty="0" smtClean="0"/>
              <a:t>objectivos</a:t>
            </a:r>
          </a:p>
        </p:txBody>
      </p:sp>
      <p:sp>
        <p:nvSpPr>
          <p:cNvPr id="9" name="Rectângulo 8"/>
          <p:cNvSpPr/>
          <p:nvPr/>
        </p:nvSpPr>
        <p:spPr>
          <a:xfrm>
            <a:off x="5715008" y="3571876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Necessidades de</a:t>
            </a:r>
          </a:p>
          <a:p>
            <a:r>
              <a:rPr lang="pt-PT" sz="2400" dirty="0" smtClean="0"/>
              <a:t>implementação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2928926" y="3571876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Plano de</a:t>
            </a:r>
          </a:p>
          <a:p>
            <a:r>
              <a:rPr lang="pt-PT" sz="2400" dirty="0" smtClean="0"/>
              <a:t>implementação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2857488" y="5929330"/>
            <a:ext cx="1875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/>
              <a:t>Prática futura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2857488" y="4714884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Acompanhamento</a:t>
            </a:r>
          </a:p>
          <a:p>
            <a:r>
              <a:rPr lang="pt-PT" sz="2400" dirty="0" smtClean="0"/>
              <a:t>e avaliação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6500826" y="2928934"/>
            <a:ext cx="428628" cy="64294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>
            <a:off x="2643174" y="2428868"/>
            <a:ext cx="714380" cy="3571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>
            <a:off x="5000628" y="2428868"/>
            <a:ext cx="714380" cy="3571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esquerda 17"/>
          <p:cNvSpPr/>
          <p:nvPr/>
        </p:nvSpPr>
        <p:spPr>
          <a:xfrm>
            <a:off x="4786314" y="3643314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8"/>
          <p:cNvSpPr/>
          <p:nvPr/>
        </p:nvSpPr>
        <p:spPr>
          <a:xfrm>
            <a:off x="3643306" y="4429132"/>
            <a:ext cx="500066" cy="4286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 para baixo 19"/>
          <p:cNvSpPr/>
          <p:nvPr/>
        </p:nvSpPr>
        <p:spPr>
          <a:xfrm>
            <a:off x="3643306" y="5572140"/>
            <a:ext cx="500066" cy="4286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4735142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1ª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Objectivos e Público alvo</a:t>
            </a:r>
            <a:endParaRPr lang="pt-PT" sz="2400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714348" y="2143116"/>
            <a:ext cx="807249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Definir de forma clara e precisa o objectivo;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Controlar a amplitude que se quer atingir;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Exemplos de objectivos: </a:t>
            </a:r>
          </a:p>
          <a:p>
            <a:r>
              <a:rPr lang="pt-PT" sz="2400" dirty="0" smtClean="0"/>
              <a:t>                                  Lançamento de novo produto/marca</a:t>
            </a:r>
          </a:p>
          <a:p>
            <a:r>
              <a:rPr lang="pt-PT" sz="2400" dirty="0" smtClean="0"/>
              <a:t>                                  Reunião de pessoas/discussão de temas</a:t>
            </a:r>
          </a:p>
          <a:p>
            <a:r>
              <a:rPr lang="pt-PT" sz="2400" dirty="0" smtClean="0"/>
              <a:t>                                  Apresentação institucional da empresa</a:t>
            </a:r>
          </a:p>
          <a:p>
            <a:r>
              <a:rPr lang="pt-PT" sz="2400" dirty="0" smtClean="0"/>
              <a:t>                                  Promoção de empresa/produto/marca</a:t>
            </a:r>
          </a:p>
          <a:p>
            <a:r>
              <a:rPr lang="pt-PT" sz="2400" dirty="0" smtClean="0"/>
              <a:t>-                                 Divulgação de uma região/destino </a:t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4735142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1ª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Objectivos e Público alvo</a:t>
            </a:r>
            <a:endParaRPr lang="pt-PT" sz="2400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714348" y="2143116"/>
            <a:ext cx="807249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Identificar e seleccionar o público de interesse;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Identificar os segmentos e áreas geográficas de onde</a:t>
            </a:r>
          </a:p>
          <a:p>
            <a:r>
              <a:rPr lang="pt-PT" sz="2400" dirty="0" smtClean="0"/>
              <a:t>Provêm;</a:t>
            </a: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Perceber as suas necessidades, interesses e expectativas;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Definir o número de pessoas a atingir</a:t>
            </a:r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4735142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1ª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Objectivos e Público alvo</a:t>
            </a:r>
            <a:endParaRPr lang="pt-PT" sz="2400" dirty="0" smtClean="0"/>
          </a:p>
        </p:txBody>
      </p:sp>
      <p:sp>
        <p:nvSpPr>
          <p:cNvPr id="7" name="Chamada em forma de nuvem 6"/>
          <p:cNvSpPr/>
          <p:nvPr/>
        </p:nvSpPr>
        <p:spPr>
          <a:xfrm>
            <a:off x="1071538" y="1785926"/>
            <a:ext cx="7429552" cy="39290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A identificação e conhecimento do público-alvo torna todas as decisões de planeamento do evento mais claras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7074309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2º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Verificar e analisar o orçamento </a:t>
            </a:r>
            <a:r>
              <a:rPr lang="pt-PT" sz="2400" b="1" dirty="0" err="1" smtClean="0"/>
              <a:t>disponivel</a:t>
            </a:r>
            <a:r>
              <a:rPr lang="pt-PT" sz="2400" b="1" dirty="0" smtClean="0"/>
              <a:t>:</a:t>
            </a:r>
            <a:endParaRPr lang="pt-PT" sz="2400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714348" y="2214555"/>
            <a:ext cx="81439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Verificar e analisar o orçamento disponível 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Estabelecer um orçamento básico e definir o grau de</a:t>
            </a:r>
          </a:p>
          <a:p>
            <a:r>
              <a:rPr lang="pt-PT" sz="2400" dirty="0" smtClean="0"/>
              <a:t>Flexibilidade;</a:t>
            </a: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Esta etapa deve anteceder todas as opções e acções</a:t>
            </a:r>
          </a:p>
          <a:p>
            <a:r>
              <a:rPr lang="pt-PT" sz="2400" dirty="0" smtClean="0"/>
              <a:t>estratégicas</a:t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7074309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2º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Verificar e analisar o orçamento </a:t>
            </a:r>
            <a:r>
              <a:rPr lang="pt-PT" sz="2400" b="1" dirty="0" err="1" smtClean="0"/>
              <a:t>disponivel</a:t>
            </a:r>
            <a:r>
              <a:rPr lang="pt-PT" sz="2400" b="1" dirty="0" smtClean="0"/>
              <a:t>:</a:t>
            </a:r>
            <a:endParaRPr lang="pt-PT" sz="2400" dirty="0" smtClean="0"/>
          </a:p>
        </p:txBody>
      </p:sp>
      <p:sp>
        <p:nvSpPr>
          <p:cNvPr id="7" name="Chamada em forma de nuvem 6"/>
          <p:cNvSpPr/>
          <p:nvPr/>
        </p:nvSpPr>
        <p:spPr>
          <a:xfrm>
            <a:off x="1357290" y="2000240"/>
            <a:ext cx="6357982" cy="33575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A verificação do orçamento permite distribuir as verbas pelas actividades a incluir no evento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4171848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3º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Estratégia do evento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642910" y="2143116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Após definição de finalidades e orçamento deve-se optar</a:t>
            </a:r>
          </a:p>
          <a:p>
            <a:r>
              <a:rPr lang="pt-PT" sz="2400" dirty="0" smtClean="0"/>
              <a:t>pela melhor estratégia de execução do evento (micro);</a:t>
            </a: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Essa estratégia é definida já no âmbito de uma estratégia</a:t>
            </a:r>
          </a:p>
          <a:p>
            <a:r>
              <a:rPr lang="pt-PT" sz="2400" dirty="0" smtClean="0"/>
              <a:t>mais geral (macro) do evento;</a:t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1928794" y="4643446"/>
            <a:ext cx="571504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i="1" dirty="0" smtClean="0"/>
              <a:t>A estratégia é o meio que nos permite atingir os objectivos gerais do evento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5164491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4º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Escolher o tema do evento</a:t>
            </a:r>
            <a:r>
              <a:rPr lang="pt-PT" sz="2400" dirty="0" smtClean="0"/>
              <a:t>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000068" y="1928802"/>
            <a:ext cx="8143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Definir, explicitar e divulgar é importante e deve ser feito de</a:t>
            </a:r>
          </a:p>
          <a:p>
            <a:r>
              <a:rPr lang="pt-PT" sz="2400" dirty="0" smtClean="0"/>
              <a:t>forma mais rápida possível (porquê?);</a:t>
            </a: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A definição do tema implica escolha dos meios de divulgação</a:t>
            </a:r>
          </a:p>
          <a:p>
            <a:r>
              <a:rPr lang="pt-PT" sz="2400" dirty="0" smtClean="0"/>
              <a:t>do evento, escolha do local, público-alvo, potenciais patrocinadores, convites;</a:t>
            </a: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O tema principal deverá ser curto, objectivo, claro, com</a:t>
            </a:r>
          </a:p>
          <a:p>
            <a:r>
              <a:rPr lang="pt-PT" sz="2400" dirty="0" smtClean="0"/>
              <a:t>impacto. Deve resumir todos os fins que se espera alcançar</a:t>
            </a:r>
          </a:p>
          <a:p>
            <a:r>
              <a:rPr lang="pt-PT" sz="2400" dirty="0" smtClean="0"/>
              <a:t>com o evento</a:t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5164491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4º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Escolher o tema do evento</a:t>
            </a:r>
            <a:r>
              <a:rPr lang="pt-PT" sz="2400" dirty="0" smtClean="0"/>
              <a:t> </a:t>
            </a:r>
          </a:p>
        </p:txBody>
      </p:sp>
      <p:sp>
        <p:nvSpPr>
          <p:cNvPr id="7" name="Chamada em forma de nuvem 6"/>
          <p:cNvSpPr/>
          <p:nvPr/>
        </p:nvSpPr>
        <p:spPr>
          <a:xfrm>
            <a:off x="1571604" y="1714488"/>
            <a:ext cx="5929354" cy="3571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A definição do tema ajuda a orientar todas as decisões seguintes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3413691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5º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Data e Horário</a:t>
            </a:r>
            <a:endParaRPr lang="pt-PT" sz="2400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785786" y="1928802"/>
            <a:ext cx="81439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 Etapas para definição da data: (1) melhor altura para a</a:t>
            </a:r>
          </a:p>
          <a:p>
            <a:r>
              <a:rPr lang="pt-PT" sz="2400" dirty="0" smtClean="0"/>
              <a:t>realização/base de trabalho; (2) verificar aspectos como</a:t>
            </a:r>
          </a:p>
          <a:p>
            <a:r>
              <a:rPr lang="pt-PT" sz="2400" dirty="0" smtClean="0"/>
              <a:t>feriados, eventos concorrentes, épocas altas e baixas, datas</a:t>
            </a:r>
          </a:p>
          <a:p>
            <a:r>
              <a:rPr lang="pt-PT" sz="2400" dirty="0" smtClean="0"/>
              <a:t>comemorativas; (3) identificar dias da semana mais</a:t>
            </a:r>
          </a:p>
          <a:p>
            <a:r>
              <a:rPr lang="pt-PT" sz="2400" dirty="0" smtClean="0"/>
              <a:t>Adequados;</a:t>
            </a: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A par da data, a escolha dos melhor horário é fundamental.</a:t>
            </a:r>
          </a:p>
          <a:p>
            <a:r>
              <a:rPr lang="pt-PT" sz="2400" dirty="0" smtClean="0"/>
              <a:t>Deve-se já prever eventuais atrasos (</a:t>
            </a:r>
            <a:r>
              <a:rPr lang="pt-PT" sz="2400" dirty="0" err="1" smtClean="0"/>
              <a:t>normalm</a:t>
            </a:r>
            <a:r>
              <a:rPr lang="pt-PT" sz="2400" dirty="0" smtClean="0"/>
              <a:t>/ a actividade</a:t>
            </a:r>
          </a:p>
          <a:p>
            <a:r>
              <a:rPr lang="pt-PT" sz="2400" dirty="0" smtClean="0"/>
              <a:t>inicia 30m após)</a:t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66242" name="TextBox 266241"/>
          <p:cNvSpPr txBox="1">
            <a:spLocks noChangeArrowheads="1"/>
          </p:cNvSpPr>
          <p:nvPr/>
        </p:nvSpPr>
        <p:spPr bwMode="auto">
          <a:xfrm>
            <a:off x="1692275" y="1125538"/>
            <a:ext cx="7200900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pt-PT" sz="2400" b="1" i="1" dirty="0" smtClean="0"/>
              <a:t>	</a:t>
            </a:r>
            <a:endParaRPr lang="pt-PT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Ondulado 5"/>
          <p:cNvSpPr/>
          <p:nvPr/>
        </p:nvSpPr>
        <p:spPr>
          <a:xfrm>
            <a:off x="500034" y="785794"/>
            <a:ext cx="8143932" cy="3714776"/>
          </a:xfrm>
          <a:prstGeom prst="wave">
            <a:avLst/>
          </a:prstGeom>
          <a:solidFill>
            <a:srgbClr val="00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00034" y="1643050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800" b="1" i="1" dirty="0" smtClean="0"/>
              <a:t>“</a:t>
            </a:r>
            <a:r>
              <a:rPr lang="pt-BR" sz="2800" i="1" dirty="0" smtClean="0"/>
              <a:t>A origem da palavra eventos vem do termo eventual, o mesmo que casual, um acontecimento, que foge à rotina e sempre é programado para reunir um grupo de pessoas.”</a:t>
            </a:r>
            <a:r>
              <a:rPr lang="pt-BR" sz="2800" dirty="0" smtClean="0"/>
              <a:t> </a:t>
            </a:r>
          </a:p>
          <a:p>
            <a:pPr lvl="0"/>
            <a:r>
              <a:rPr lang="pt-BR" dirty="0" smtClean="0"/>
              <a:t>					(CAMPOS, WYSE &amp; ARAÚJO, 2002)</a:t>
            </a:r>
            <a:r>
              <a:rPr lang="pt-BR" sz="2800" b="1" dirty="0" smtClean="0"/>
              <a:t>. </a:t>
            </a:r>
            <a:endParaRPr lang="pt-PT" sz="2800" dirty="0" smtClean="0"/>
          </a:p>
        </p:txBody>
      </p:sp>
      <p:pic>
        <p:nvPicPr>
          <p:cNvPr id="89090" name="Picture 2" descr="http://www.explorers.org/Pic%20-%20top%20of%20Special%20Events%20page%20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14818"/>
            <a:ext cx="3571900" cy="2417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6" grpId="0" animBg="1"/>
      <p:bldP spid="7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3099631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5º Passo</a:t>
            </a:r>
            <a:r>
              <a:rPr lang="pt-PT" sz="2400" dirty="0" smtClean="0"/>
              <a:t> – </a:t>
            </a:r>
            <a:r>
              <a:rPr lang="pt-PT" sz="2400" b="1" dirty="0" smtClean="0"/>
              <a:t>Data e Local</a:t>
            </a:r>
            <a:endParaRPr lang="pt-PT" sz="2400" dirty="0" smtClean="0"/>
          </a:p>
        </p:txBody>
      </p:sp>
      <p:sp>
        <p:nvSpPr>
          <p:cNvPr id="7" name="Chamada em forma de nuvem 6"/>
          <p:cNvSpPr/>
          <p:nvPr/>
        </p:nvSpPr>
        <p:spPr>
          <a:xfrm>
            <a:off x="928662" y="1714488"/>
            <a:ext cx="6572296" cy="3571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 smtClean="0"/>
              <a:t>A escolha de uma má data/hora para a realização do evento pode causar o INSUCESSO do mesmo!</a:t>
            </a:r>
          </a:p>
          <a:p>
            <a:r>
              <a:rPr lang="pt-PT" sz="2400" b="1" dirty="0" smtClean="0"/>
              <a:t>Pormenor muitas vezes descurado pela organização</a:t>
            </a:r>
            <a:endParaRPr lang="pt-PT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3489610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6º </a:t>
            </a:r>
            <a:r>
              <a:rPr lang="pt-PT" sz="2400" b="1" dirty="0" smtClean="0"/>
              <a:t>Passo</a:t>
            </a:r>
            <a:r>
              <a:rPr lang="pt-PT" sz="2400" dirty="0" smtClean="0"/>
              <a:t> </a:t>
            </a:r>
            <a:r>
              <a:rPr lang="pt-PT" sz="2400" dirty="0" err="1" smtClean="0"/>
              <a:t>–</a:t>
            </a:r>
            <a:r>
              <a:rPr lang="pt-PT" sz="2400" b="1" dirty="0" err="1" smtClean="0"/>
              <a:t>Local</a:t>
            </a:r>
            <a:r>
              <a:rPr lang="pt-PT" sz="2400" b="1" dirty="0" smtClean="0"/>
              <a:t> do evento</a:t>
            </a:r>
            <a:endParaRPr lang="pt-PT" sz="2400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785786" y="1928802"/>
            <a:ext cx="81439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 A definição do local deve atender aos seguintes elementos:</a:t>
            </a:r>
          </a:p>
          <a:p>
            <a:r>
              <a:rPr lang="pt-PT" sz="2400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</a:p>
          <a:p>
            <a:r>
              <a:rPr lang="pt-P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(a) Gerais: </a:t>
            </a:r>
            <a:r>
              <a:rPr lang="pt-PT" sz="2400" dirty="0" smtClean="0"/>
              <a:t>Objectivo do evento; formato, interesses</a:t>
            </a:r>
          </a:p>
          <a:p>
            <a:r>
              <a:rPr lang="pt-PT" sz="2400" dirty="0" smtClean="0"/>
              <a:t>e expectativas público-alvo; disponibilidade do espaço;</a:t>
            </a:r>
          </a:p>
          <a:p>
            <a:r>
              <a:rPr lang="pt-PT" sz="2400" dirty="0" smtClean="0"/>
              <a:t>local compatível com o orçamento disponível? (avaliar</a:t>
            </a:r>
          </a:p>
          <a:p>
            <a:r>
              <a:rPr lang="pt-PT" sz="2400" dirty="0" smtClean="0"/>
              <a:t>custo/benefício; ter no mínimo 3 opções em carteira)</a:t>
            </a:r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3489610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6º </a:t>
            </a:r>
            <a:r>
              <a:rPr lang="pt-PT" sz="2400" b="1" dirty="0" smtClean="0"/>
              <a:t>Passo</a:t>
            </a:r>
            <a:r>
              <a:rPr lang="pt-PT" sz="2400" dirty="0" smtClean="0"/>
              <a:t> </a:t>
            </a:r>
            <a:r>
              <a:rPr lang="pt-PT" sz="2400" dirty="0" err="1" smtClean="0"/>
              <a:t>–</a:t>
            </a:r>
            <a:r>
              <a:rPr lang="pt-PT" sz="2400" b="1" dirty="0" err="1" smtClean="0"/>
              <a:t>Local</a:t>
            </a:r>
            <a:r>
              <a:rPr lang="pt-PT" sz="2400" b="1" dirty="0" smtClean="0"/>
              <a:t> do evento</a:t>
            </a:r>
            <a:endParaRPr lang="pt-PT" sz="2400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785786" y="1928802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           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 (b) Específicos (condições do espaço)</a:t>
            </a:r>
          </a:p>
          <a:p>
            <a:r>
              <a:rPr lang="pt-PT" sz="2400" dirty="0" smtClean="0"/>
              <a:t>O local tem a “cara do evento”? Tem estacionamento com</a:t>
            </a:r>
          </a:p>
          <a:p>
            <a:r>
              <a:rPr lang="pt-PT" sz="2400" dirty="0" smtClean="0"/>
              <a:t>segurança? Recepção eficiente, agradável, com </a:t>
            </a:r>
            <a:r>
              <a:rPr lang="pt-PT" sz="2400" dirty="0" err="1" smtClean="0"/>
              <a:t>sinaléctica</a:t>
            </a:r>
            <a:endParaRPr lang="pt-PT" sz="2400" dirty="0" smtClean="0"/>
          </a:p>
          <a:p>
            <a:r>
              <a:rPr lang="pt-PT" sz="2400" dirty="0" smtClean="0"/>
              <a:t>adequada? Equipamento </a:t>
            </a:r>
            <a:r>
              <a:rPr lang="pt-PT" sz="2400" dirty="0" err="1" smtClean="0"/>
              <a:t>audio-visual</a:t>
            </a:r>
            <a:r>
              <a:rPr lang="pt-PT" sz="2400" dirty="0" smtClean="0"/>
              <a:t>? É necessário recorrer</a:t>
            </a:r>
          </a:p>
          <a:p>
            <a:r>
              <a:rPr lang="pt-PT" sz="2400" dirty="0" smtClean="0"/>
              <a:t>aos serviços de fornecedores externos? Existem hotéis,</a:t>
            </a:r>
          </a:p>
          <a:p>
            <a:r>
              <a:rPr lang="pt-PT" sz="2400" dirty="0" smtClean="0"/>
              <a:t>restaurantes, bares no local ou perto dele? Localização,</a:t>
            </a:r>
          </a:p>
          <a:p>
            <a:r>
              <a:rPr lang="pt-PT" sz="2400" dirty="0" smtClean="0"/>
              <a:t>decoração dos espaços</a:t>
            </a:r>
            <a:br>
              <a:rPr lang="pt-PT" sz="2400" dirty="0" smtClean="0"/>
            </a:br>
            <a:r>
              <a:rPr lang="pt-PT" sz="24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2137316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6º Passo</a:t>
            </a:r>
            <a:r>
              <a:rPr lang="pt-PT" sz="2400" dirty="0" smtClean="0"/>
              <a:t> </a:t>
            </a:r>
            <a:r>
              <a:rPr lang="pt-PT" sz="2400" dirty="0" err="1" smtClean="0"/>
              <a:t>–</a:t>
            </a:r>
            <a:r>
              <a:rPr lang="pt-PT" sz="2400" b="1" dirty="0" err="1" smtClean="0"/>
              <a:t>Local</a:t>
            </a:r>
            <a:endParaRPr lang="pt-PT" sz="2400" dirty="0" smtClean="0"/>
          </a:p>
        </p:txBody>
      </p:sp>
      <p:sp>
        <p:nvSpPr>
          <p:cNvPr id="7" name="Chamada em forma de nuvem 6"/>
          <p:cNvSpPr/>
          <p:nvPr/>
        </p:nvSpPr>
        <p:spPr>
          <a:xfrm>
            <a:off x="928662" y="1714488"/>
            <a:ext cx="6572296" cy="3571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 smtClean="0"/>
              <a:t>Esta etapa implica sempre uma visita de “inspecção” ao</a:t>
            </a:r>
          </a:p>
          <a:p>
            <a:r>
              <a:rPr lang="pt-PT" sz="2400" b="1" dirty="0" smtClean="0"/>
              <a:t>local por forma a avaliar todos estes elementos !!!!</a:t>
            </a:r>
            <a:endParaRPr lang="pt-PT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2724913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7º </a:t>
            </a:r>
            <a:r>
              <a:rPr lang="pt-PT" sz="2400" b="1" dirty="0" smtClean="0"/>
              <a:t>Passo</a:t>
            </a:r>
            <a:r>
              <a:rPr lang="pt-PT" sz="2400" dirty="0" smtClean="0"/>
              <a:t> </a:t>
            </a:r>
            <a:r>
              <a:rPr lang="pt-PT" sz="2400" dirty="0" err="1" smtClean="0"/>
              <a:t>–</a:t>
            </a:r>
            <a:r>
              <a:rPr lang="pt-PT" sz="2400" b="1" dirty="0" err="1" smtClean="0"/>
              <a:t>Programa</a:t>
            </a:r>
            <a:endParaRPr lang="pt-PT" sz="2400" b="1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500034" y="1428736"/>
            <a:ext cx="814393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pt-P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2400" dirty="0" smtClean="0"/>
              <a:t>Definição do programa provisório vs definitivo; interno vs </a:t>
            </a:r>
            <a:r>
              <a:rPr lang="pt-PT" sz="2400" dirty="0" smtClean="0"/>
              <a:t>externo;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Definição </a:t>
            </a:r>
            <a:r>
              <a:rPr lang="pt-PT" sz="2400" dirty="0" smtClean="0"/>
              <a:t>do programa geral: horários, interrupções, refeições, </a:t>
            </a:r>
            <a:r>
              <a:rPr lang="pt-PT" sz="2400" dirty="0" smtClean="0"/>
              <a:t>duração, conteúdo</a:t>
            </a:r>
            <a:r>
              <a:rPr lang="pt-PT" sz="2400" dirty="0" smtClean="0"/>
              <a:t>, </a:t>
            </a:r>
            <a:r>
              <a:rPr lang="pt-PT" sz="2400" dirty="0" smtClean="0"/>
              <a:t>espectáculos/animação;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Qualquer programa deve constar:</a:t>
            </a:r>
          </a:p>
          <a:p>
            <a:r>
              <a:rPr lang="pt-PT" sz="2400" dirty="0" smtClean="0"/>
              <a:t>                             - </a:t>
            </a:r>
            <a:r>
              <a:rPr lang="pt-PT" sz="2000" dirty="0" smtClean="0"/>
              <a:t>Dias; hora de início e fim; tema principal</a:t>
            </a:r>
          </a:p>
          <a:p>
            <a:r>
              <a:rPr lang="pt-PT" sz="2000" dirty="0" smtClean="0"/>
              <a:t>                                  - </a:t>
            </a:r>
            <a:r>
              <a:rPr lang="pt-PT" sz="2000" dirty="0" smtClean="0"/>
              <a:t>Oradores e pequeno histórico profissional</a:t>
            </a:r>
          </a:p>
          <a:p>
            <a:r>
              <a:rPr lang="pt-PT" sz="2000" dirty="0" smtClean="0"/>
              <a:t>                                  - </a:t>
            </a:r>
            <a:r>
              <a:rPr lang="pt-PT" sz="2000" dirty="0" smtClean="0"/>
              <a:t>Resumo de cada intervenção</a:t>
            </a:r>
          </a:p>
          <a:p>
            <a:r>
              <a:rPr lang="pt-PT" sz="2000" dirty="0" smtClean="0"/>
              <a:t>-                                 - </a:t>
            </a:r>
            <a:r>
              <a:rPr lang="pt-PT" sz="2000" dirty="0" smtClean="0"/>
              <a:t>Sala onde terá lugar a actividade</a:t>
            </a:r>
          </a:p>
          <a:p>
            <a:r>
              <a:rPr lang="pt-PT" sz="2000" dirty="0" smtClean="0"/>
              <a:t>                                   - </a:t>
            </a:r>
            <a:r>
              <a:rPr lang="pt-PT" sz="2000" dirty="0" smtClean="0"/>
              <a:t>Horários e local de refeições</a:t>
            </a:r>
          </a:p>
          <a:p>
            <a:r>
              <a:rPr lang="pt-PT" sz="2000" dirty="0" smtClean="0"/>
              <a:t>                                   - </a:t>
            </a:r>
            <a:r>
              <a:rPr lang="pt-PT" sz="2000" dirty="0" smtClean="0"/>
              <a:t>Informação clara sobre transporte dos participantes</a:t>
            </a:r>
          </a:p>
          <a:p>
            <a:r>
              <a:rPr lang="pt-PT" sz="2000" dirty="0" smtClean="0"/>
              <a:t>                                   - </a:t>
            </a:r>
            <a:r>
              <a:rPr lang="pt-PT" sz="2000" dirty="0" smtClean="0"/>
              <a:t>Valor e condições de pagamento</a:t>
            </a:r>
          </a:p>
          <a:p>
            <a:r>
              <a:rPr lang="pt-PT" sz="2000" dirty="0" smtClean="0"/>
              <a:t>                                   - </a:t>
            </a:r>
            <a:r>
              <a:rPr lang="pt-PT" sz="2000" dirty="0" smtClean="0"/>
              <a:t>Programa social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14348" y="1142984"/>
            <a:ext cx="2724913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7º </a:t>
            </a:r>
            <a:r>
              <a:rPr lang="pt-PT" sz="2400" b="1" dirty="0" smtClean="0"/>
              <a:t>Passo</a:t>
            </a:r>
            <a:r>
              <a:rPr lang="pt-PT" sz="2400" dirty="0" smtClean="0"/>
              <a:t> </a:t>
            </a:r>
            <a:r>
              <a:rPr lang="pt-PT" sz="2400" dirty="0" err="1" smtClean="0"/>
              <a:t>–</a:t>
            </a:r>
            <a:r>
              <a:rPr lang="pt-PT" sz="2400" b="1" dirty="0" err="1" smtClean="0"/>
              <a:t>Programa</a:t>
            </a:r>
            <a:endParaRPr lang="pt-PT" sz="2400" dirty="0" smtClean="0"/>
          </a:p>
        </p:txBody>
      </p:sp>
      <p:sp>
        <p:nvSpPr>
          <p:cNvPr id="7" name="Chamada em forma de nuvem 6"/>
          <p:cNvSpPr/>
          <p:nvPr/>
        </p:nvSpPr>
        <p:spPr>
          <a:xfrm>
            <a:off x="857224" y="1500174"/>
            <a:ext cx="6929486" cy="37862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 smtClean="0"/>
              <a:t>Deve-se ter em conta que o programa é o “mapa” que orientará </a:t>
            </a:r>
            <a:r>
              <a:rPr lang="pt-PT" sz="2400" b="1" dirty="0" smtClean="0"/>
              <a:t>o participante </a:t>
            </a:r>
            <a:r>
              <a:rPr lang="pt-PT" sz="2400" b="1" dirty="0" smtClean="0"/>
              <a:t>ao longo de todo o evento. Se esse mapa não existe ou </a:t>
            </a:r>
            <a:r>
              <a:rPr lang="pt-PT" sz="2400" b="1" dirty="0" smtClean="0"/>
              <a:t>está mal </a:t>
            </a:r>
            <a:r>
              <a:rPr lang="pt-PT" sz="2400" b="1" dirty="0" smtClean="0"/>
              <a:t>construído as dúvidas serão maiores serão defraudadas </a:t>
            </a:r>
            <a:r>
              <a:rPr lang="pt-PT" sz="2400" b="1" dirty="0" smtClean="0"/>
              <a:t>as expectativas </a:t>
            </a:r>
            <a:r>
              <a:rPr lang="pt-PT" sz="2400" b="1" dirty="0" smtClean="0"/>
              <a:t>dos participantes</a:t>
            </a:r>
            <a:endParaRPr lang="pt-PT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412939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8º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Afectação </a:t>
            </a:r>
            <a:r>
              <a:rPr lang="pt-PT" sz="2400" b="1" dirty="0" smtClean="0"/>
              <a:t>de Recursos</a:t>
            </a:r>
            <a:endParaRPr lang="pt-PT" sz="2400" b="1" dirty="0" smtClean="0"/>
          </a:p>
        </p:txBody>
      </p:sp>
      <p:sp>
        <p:nvSpPr>
          <p:cNvPr id="7" name="Rectângulo 6"/>
          <p:cNvSpPr/>
          <p:nvPr/>
        </p:nvSpPr>
        <p:spPr>
          <a:xfrm>
            <a:off x="2071670" y="1785926"/>
            <a:ext cx="57864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arenR"/>
            </a:pP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Recursos financeiros</a:t>
            </a:r>
          </a:p>
          <a:p>
            <a:pPr marL="457200" indent="-457200"/>
            <a:endParaRPr lang="pt-PT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Capital disponível;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Despesas a </a:t>
            </a:r>
            <a:r>
              <a:rPr lang="pt-PT" sz="2400" dirty="0" smtClean="0"/>
              <a:t>efectuar;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Fontes </a:t>
            </a:r>
            <a:r>
              <a:rPr lang="pt-PT" sz="2400" dirty="0" smtClean="0"/>
              <a:t>de financiamento: subsídios públicos, doações de entidades privadas,</a:t>
            </a:r>
          </a:p>
          <a:p>
            <a:r>
              <a:rPr lang="pt-PT" sz="2400" dirty="0" smtClean="0"/>
              <a:t>contribuições particulares, programas especiais, venda de bilhetes, patrocínio,</a:t>
            </a:r>
          </a:p>
          <a:p>
            <a:r>
              <a:rPr lang="pt-PT" sz="2400" dirty="0" smtClean="0"/>
              <a:t>mecenato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412939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8º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Afectação </a:t>
            </a:r>
            <a:r>
              <a:rPr lang="pt-PT" sz="2400" b="1" dirty="0" smtClean="0"/>
              <a:t>de Recursos</a:t>
            </a:r>
            <a:endParaRPr lang="pt-PT" sz="2400" b="1" dirty="0" smtClean="0"/>
          </a:p>
        </p:txBody>
      </p:sp>
      <p:sp>
        <p:nvSpPr>
          <p:cNvPr id="7" name="Rectângulo 6"/>
          <p:cNvSpPr/>
          <p:nvPr/>
        </p:nvSpPr>
        <p:spPr>
          <a:xfrm>
            <a:off x="2071670" y="1785926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B) Recursos Humanos</a:t>
            </a:r>
            <a:endParaRPr lang="pt-P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Determinar </a:t>
            </a:r>
            <a:r>
              <a:rPr lang="pt-PT" sz="2400" dirty="0" smtClean="0"/>
              <a:t>necessidade de </a:t>
            </a:r>
            <a:r>
              <a:rPr lang="pt-PT" sz="2400" dirty="0" smtClean="0"/>
              <a:t>pessoal;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Analisar </a:t>
            </a:r>
            <a:r>
              <a:rPr lang="pt-PT" sz="2400" dirty="0" smtClean="0"/>
              <a:t>e descrever </a:t>
            </a:r>
            <a:r>
              <a:rPr lang="pt-PT" sz="2400" dirty="0" smtClean="0"/>
              <a:t>funções;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Definir </a:t>
            </a:r>
            <a:r>
              <a:rPr lang="pt-PT" sz="2400" dirty="0" smtClean="0"/>
              <a:t>políticas e </a:t>
            </a:r>
            <a:r>
              <a:rPr lang="pt-PT" sz="2400" dirty="0" smtClean="0"/>
              <a:t>procedimentos;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Elaborar </a:t>
            </a:r>
            <a:r>
              <a:rPr lang="pt-PT" sz="2400" dirty="0" smtClean="0"/>
              <a:t>orçamento;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Efectuar recrutamento e </a:t>
            </a:r>
            <a:r>
              <a:rPr lang="pt-PT" sz="2400" dirty="0" smtClean="0"/>
              <a:t>selecção;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Formar </a:t>
            </a:r>
            <a:r>
              <a:rPr lang="pt-PT" sz="2400" dirty="0" smtClean="0"/>
              <a:t>equipa;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Supervisionar </a:t>
            </a:r>
            <a:r>
              <a:rPr lang="pt-PT" sz="2400" dirty="0" smtClean="0"/>
              <a:t>e avaliar desempenho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412939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8º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Afectação </a:t>
            </a:r>
            <a:r>
              <a:rPr lang="pt-PT" sz="2400" b="1" dirty="0" smtClean="0"/>
              <a:t>de Recursos</a:t>
            </a:r>
            <a:endParaRPr lang="pt-PT" sz="2400" b="1" dirty="0" smtClean="0"/>
          </a:p>
        </p:txBody>
      </p:sp>
      <p:sp>
        <p:nvSpPr>
          <p:cNvPr id="7" name="Rectângulo 6"/>
          <p:cNvSpPr/>
          <p:nvPr/>
        </p:nvSpPr>
        <p:spPr>
          <a:xfrm>
            <a:off x="2071670" y="1785926"/>
            <a:ext cx="57864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) Recursos físicos, materiais e serviços</a:t>
            </a:r>
            <a:endParaRPr lang="pt-P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err="1" smtClean="0"/>
              <a:t>Infraestruturas</a:t>
            </a:r>
            <a:r>
              <a:rPr lang="pt-PT" sz="2400" dirty="0" smtClean="0"/>
              <a:t>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Equipamentos diversos;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Serviços </a:t>
            </a:r>
            <a:r>
              <a:rPr lang="pt-PT" sz="2400" dirty="0" smtClean="0"/>
              <a:t>diversos: </a:t>
            </a:r>
            <a:r>
              <a:rPr lang="pt-PT" sz="2400" dirty="0" err="1" smtClean="0"/>
              <a:t>catering</a:t>
            </a:r>
            <a:r>
              <a:rPr lang="pt-PT" sz="2400" dirty="0" smtClean="0"/>
              <a:t>, audiovisuais, decoração, </a:t>
            </a:r>
            <a:r>
              <a:rPr lang="pt-PT" sz="2400" dirty="0" err="1" smtClean="0"/>
              <a:t>etc</a:t>
            </a:r>
            <a:r>
              <a:rPr lang="pt-PT" sz="2400" dirty="0" smtClean="0"/>
              <a:t>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Serviços </a:t>
            </a:r>
            <a:r>
              <a:rPr lang="pt-PT" sz="2400" dirty="0" smtClean="0"/>
              <a:t>de apoio: abastecimento, limpeza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412939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8º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Afectação </a:t>
            </a:r>
            <a:r>
              <a:rPr lang="pt-PT" sz="2400" b="1" dirty="0" smtClean="0"/>
              <a:t>de Recursos</a:t>
            </a:r>
            <a:endParaRPr lang="pt-PT" sz="2400" b="1" dirty="0" smtClean="0"/>
          </a:p>
        </p:txBody>
      </p:sp>
      <p:sp>
        <p:nvSpPr>
          <p:cNvPr id="7" name="Rectângulo 6"/>
          <p:cNvSpPr/>
          <p:nvPr/>
        </p:nvSpPr>
        <p:spPr>
          <a:xfrm>
            <a:off x="2071670" y="1785926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) Recursos legais e de risco</a:t>
            </a:r>
            <a:endParaRPr lang="pt-P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Contratos;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Registo </a:t>
            </a:r>
            <a:r>
              <a:rPr lang="pt-PT" sz="2400" dirty="0" smtClean="0"/>
              <a:t>de </a:t>
            </a:r>
            <a:r>
              <a:rPr lang="pt-PT" sz="2400" dirty="0" smtClean="0"/>
              <a:t>marcas;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Segurança;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Serviços </a:t>
            </a:r>
            <a:r>
              <a:rPr lang="pt-PT" sz="2400" dirty="0" smtClean="0"/>
              <a:t>de emergência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000232" y="4572008"/>
            <a:ext cx="6357982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PT" sz="2400" dirty="0" smtClean="0"/>
              <a:t>Um levantamento exaustivo dos recursos a necessitar </a:t>
            </a:r>
            <a:r>
              <a:rPr lang="pt-PT" sz="2400" dirty="0" smtClean="0"/>
              <a:t>para cada </a:t>
            </a:r>
            <a:r>
              <a:rPr lang="pt-PT" sz="2400" dirty="0" smtClean="0"/>
              <a:t>evento revela-se uma etapa fundamental no processo </a:t>
            </a:r>
            <a:r>
              <a:rPr lang="pt-PT" sz="2400" dirty="0" smtClean="0"/>
              <a:t>de planeamento</a:t>
            </a:r>
            <a:endParaRPr lang="pt-PT" sz="24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66242" name="TextBox 266241"/>
          <p:cNvSpPr txBox="1">
            <a:spLocks noChangeArrowheads="1"/>
          </p:cNvSpPr>
          <p:nvPr/>
        </p:nvSpPr>
        <p:spPr bwMode="auto">
          <a:xfrm>
            <a:off x="1692275" y="1125538"/>
            <a:ext cx="7200900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pt-PT" sz="2400" b="1" i="1" dirty="0" smtClean="0"/>
              <a:t>	</a:t>
            </a:r>
            <a:endParaRPr lang="pt-PT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Ondulado 5"/>
          <p:cNvSpPr/>
          <p:nvPr/>
        </p:nvSpPr>
        <p:spPr>
          <a:xfrm>
            <a:off x="500034" y="857232"/>
            <a:ext cx="8143932" cy="3714776"/>
          </a:xfrm>
          <a:prstGeom prst="wav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71472" y="1857364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800" dirty="0" smtClean="0"/>
              <a:t>“</a:t>
            </a:r>
            <a:r>
              <a:rPr lang="pt-BR" sz="2800" dirty="0" smtClean="0"/>
              <a:t>Todo acontecimento fora da rotina, que tem local, data, hora e objectivo definido.”</a:t>
            </a:r>
            <a:endParaRPr lang="pt-PT" dirty="0" smtClean="0"/>
          </a:p>
          <a:p>
            <a:endParaRPr lang="pt-PT" sz="2800" dirty="0" smtClean="0"/>
          </a:p>
          <a:p>
            <a:r>
              <a:rPr lang="pt-PT" sz="2800" dirty="0" smtClean="0"/>
              <a:t>						</a:t>
            </a:r>
            <a:r>
              <a:rPr lang="pt-BR" dirty="0" smtClean="0"/>
              <a:t>Vilma Bolssoni (1999)</a:t>
            </a:r>
            <a:endParaRPr lang="pt-PT" sz="2800" dirty="0" smtClean="0"/>
          </a:p>
          <a:p>
            <a:endParaRPr lang="pt-PT" sz="2000" dirty="0"/>
          </a:p>
        </p:txBody>
      </p:sp>
      <p:pic>
        <p:nvPicPr>
          <p:cNvPr id="87042" name="Picture 2" descr="http://www.tatacommunications.com/_images/main/000002159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572008"/>
            <a:ext cx="4439363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6" grpId="0" animBg="1"/>
      <p:bldP spid="7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196855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9º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Reunir os envolvidos</a:t>
            </a:r>
            <a:endParaRPr lang="pt-PT" sz="2400" b="1" dirty="0" smtClean="0"/>
          </a:p>
        </p:txBody>
      </p:sp>
      <p:sp>
        <p:nvSpPr>
          <p:cNvPr id="8" name="Rectângulo 7"/>
          <p:cNvSpPr/>
          <p:nvPr/>
        </p:nvSpPr>
        <p:spPr>
          <a:xfrm>
            <a:off x="928662" y="1928802"/>
            <a:ext cx="728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Necessidade de transmitir a informação sobre o evento aos colaboradores </a:t>
            </a:r>
            <a:r>
              <a:rPr lang="pt-PT" sz="2400" dirty="0" smtClean="0"/>
              <a:t>envolvidos no </a:t>
            </a:r>
            <a:r>
              <a:rPr lang="pt-PT" sz="2400" dirty="0" smtClean="0"/>
              <a:t>planeamento, execução e </a:t>
            </a:r>
            <a:r>
              <a:rPr lang="pt-PT" sz="2400" dirty="0" smtClean="0"/>
              <a:t>controlo;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Envolvidos</a:t>
            </a:r>
            <a:r>
              <a:rPr lang="pt-PT" sz="2400" dirty="0" smtClean="0"/>
              <a:t>: colaboradores da empresa, hospedeiros de eventos, fornecedores de</a:t>
            </a:r>
          </a:p>
          <a:p>
            <a:r>
              <a:rPr lang="pt-PT" sz="2400" dirty="0" smtClean="0"/>
              <a:t>serviços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748736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10º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Contratação de serviços</a:t>
            </a:r>
            <a:endParaRPr lang="pt-PT" sz="2400" b="1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1214414" y="1785926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i="1" dirty="0" smtClean="0">
                <a:solidFill>
                  <a:schemeClr val="accent6">
                    <a:lumMod val="75000"/>
                  </a:schemeClr>
                </a:solidFill>
              </a:rPr>
              <a:t>Esta fase envolve a contratação de todos os serviços necessários à realização </a:t>
            </a:r>
            <a:r>
              <a:rPr lang="pt-PT" sz="2400" i="1" dirty="0" smtClean="0">
                <a:solidFill>
                  <a:schemeClr val="accent6">
                    <a:lumMod val="75000"/>
                  </a:schemeClr>
                </a:solidFill>
              </a:rPr>
              <a:t>do evento</a:t>
            </a:r>
            <a:endParaRPr lang="pt-PT" sz="2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214414" y="2714620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err="1" smtClean="0"/>
              <a:t>Catering</a:t>
            </a:r>
            <a:r>
              <a:rPr lang="pt-PT" sz="2400" dirty="0" smtClean="0"/>
              <a:t>: escolher a empresa, definir tipos de refeições (almoço, banquete, </a:t>
            </a:r>
            <a:r>
              <a:rPr lang="pt-PT" sz="2400" dirty="0" err="1" smtClean="0"/>
              <a:t>breakfast</a:t>
            </a:r>
            <a:r>
              <a:rPr lang="pt-PT" sz="2400" dirty="0" smtClean="0"/>
              <a:t>, café </a:t>
            </a:r>
            <a:r>
              <a:rPr lang="pt-PT" sz="2400" dirty="0" smtClean="0"/>
              <a:t>da manhã, chá da tarde, churrasco, cocktail, </a:t>
            </a:r>
            <a:r>
              <a:rPr lang="pt-PT" sz="2400" dirty="0" err="1" smtClean="0"/>
              <a:t>coffee-break</a:t>
            </a:r>
            <a:r>
              <a:rPr lang="pt-PT" sz="2400" dirty="0" smtClean="0"/>
              <a:t>, </a:t>
            </a:r>
            <a:r>
              <a:rPr lang="pt-PT" sz="2400" dirty="0" err="1" smtClean="0"/>
              <a:t>happy-hour</a:t>
            </a:r>
            <a:r>
              <a:rPr lang="pt-PT" sz="2400" dirty="0" smtClean="0"/>
              <a:t>, jantar, </a:t>
            </a:r>
            <a:r>
              <a:rPr lang="pt-PT" sz="2400" dirty="0" err="1" smtClean="0"/>
              <a:t>picnic</a:t>
            </a:r>
            <a:r>
              <a:rPr lang="pt-PT" sz="2400" dirty="0" smtClean="0"/>
              <a:t>, vinho </a:t>
            </a:r>
            <a:r>
              <a:rPr lang="pt-PT" sz="2400" dirty="0" smtClean="0"/>
              <a:t>de honra, </a:t>
            </a:r>
            <a:r>
              <a:rPr lang="pt-PT" sz="2400" dirty="0" err="1" smtClean="0"/>
              <a:t>welcome</a:t>
            </a:r>
            <a:r>
              <a:rPr lang="pt-PT" sz="2400" dirty="0" smtClean="0"/>
              <a:t> </a:t>
            </a:r>
            <a:r>
              <a:rPr lang="pt-PT" sz="2400" dirty="0" err="1" smtClean="0"/>
              <a:t>drink</a:t>
            </a:r>
            <a:r>
              <a:rPr lang="pt-PT" sz="2400" dirty="0" smtClean="0"/>
              <a:t>), formatos de serviço (sentado, volante, buffet)</a:t>
            </a:r>
          </a:p>
          <a:p>
            <a:r>
              <a:rPr lang="pt-PT" sz="2400" dirty="0" smtClean="0"/>
              <a:t>menus, horários, nº de pessoas para o serviço,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748736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10º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Contratação de serviços</a:t>
            </a:r>
            <a:endParaRPr lang="pt-PT" sz="2400" b="1" dirty="0" smtClean="0"/>
          </a:p>
        </p:txBody>
      </p:sp>
      <p:sp>
        <p:nvSpPr>
          <p:cNvPr id="8" name="Rectângulo 7"/>
          <p:cNvSpPr/>
          <p:nvPr/>
        </p:nvSpPr>
        <p:spPr>
          <a:xfrm>
            <a:off x="785786" y="1857364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Animação: artistas circenses (andas, malabaristas, mimos, palhaços, trapézio</a:t>
            </a:r>
            <a:r>
              <a:rPr lang="pt-PT" sz="2400" dirty="0" smtClean="0"/>
              <a:t>);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Decoração</a:t>
            </a:r>
            <a:r>
              <a:rPr lang="pt-PT" sz="2400" dirty="0" smtClean="0"/>
              <a:t>: escolha de local (quente/fresco; aberto/fechado; localização/história); </a:t>
            </a:r>
            <a:r>
              <a:rPr lang="pt-PT" sz="2400" dirty="0" smtClean="0"/>
              <a:t>tipo de </a:t>
            </a:r>
            <a:r>
              <a:rPr lang="pt-PT" sz="2400" dirty="0" smtClean="0"/>
              <a:t>evento (oficial, formal, informal), duração do evento (tipo de materiais a utilizar</a:t>
            </a:r>
            <a:r>
              <a:rPr lang="pt-PT" sz="2400" dirty="0" smtClean="0"/>
              <a:t>);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Filmagem </a:t>
            </a:r>
            <a:r>
              <a:rPr lang="pt-PT" sz="2400" dirty="0" smtClean="0"/>
              <a:t>e fotografia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748736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10º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Contratação de serviços</a:t>
            </a:r>
            <a:endParaRPr lang="pt-PT" sz="2400" b="1" dirty="0" smtClean="0"/>
          </a:p>
        </p:txBody>
      </p:sp>
      <p:sp>
        <p:nvSpPr>
          <p:cNvPr id="5" name="Chamada em forma de nuvem 4"/>
          <p:cNvSpPr/>
          <p:nvPr/>
        </p:nvSpPr>
        <p:spPr>
          <a:xfrm>
            <a:off x="1000100" y="1785926"/>
            <a:ext cx="6357982" cy="36433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 smtClean="0">
                <a:solidFill>
                  <a:schemeClr val="tx1"/>
                </a:solidFill>
                <a:latin typeface="Calibri" pitchFamily="34" charset="0"/>
              </a:rPr>
              <a:t>Como já verificamos, a montagem e realização de um </a:t>
            </a:r>
            <a:r>
              <a:rPr lang="pt-PT" sz="2400" b="1" dirty="0" smtClean="0">
                <a:solidFill>
                  <a:schemeClr val="tx1"/>
                </a:solidFill>
                <a:latin typeface="Calibri" pitchFamily="34" charset="0"/>
              </a:rPr>
              <a:t>evento exige </a:t>
            </a:r>
            <a:r>
              <a:rPr lang="pt-PT" sz="2400" b="1" dirty="0" smtClean="0">
                <a:solidFill>
                  <a:schemeClr val="tx1"/>
                </a:solidFill>
                <a:latin typeface="Calibri" pitchFamily="34" charset="0"/>
              </a:rPr>
              <a:t>a contratação de vários serviços prestados por</a:t>
            </a:r>
          </a:p>
          <a:p>
            <a:r>
              <a:rPr lang="pt-PT" sz="2400" b="1" dirty="0" smtClean="0">
                <a:solidFill>
                  <a:schemeClr val="tx1"/>
                </a:solidFill>
                <a:latin typeface="Calibri" pitchFamily="34" charset="0"/>
              </a:rPr>
              <a:t>empresas específicas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5140318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11º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Estratégia de Comunicação</a:t>
            </a:r>
            <a:endParaRPr lang="pt-PT" sz="2400" b="1" dirty="0" smtClean="0"/>
          </a:p>
        </p:txBody>
      </p:sp>
      <p:sp>
        <p:nvSpPr>
          <p:cNvPr id="8" name="Rectângulo 7"/>
          <p:cNvSpPr/>
          <p:nvPr/>
        </p:nvSpPr>
        <p:spPr>
          <a:xfrm>
            <a:off x="785786" y="1857364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Variável </a:t>
            </a:r>
            <a:r>
              <a:rPr lang="pt-PT" sz="2400" dirty="0" smtClean="0"/>
              <a:t>do marketing utilizada para divulgar/promover o evento: imagem </a:t>
            </a:r>
            <a:r>
              <a:rPr lang="pt-PT" sz="2400" dirty="0" smtClean="0"/>
              <a:t>a criar</a:t>
            </a:r>
            <a:r>
              <a:rPr lang="pt-PT" sz="2400" dirty="0" smtClean="0"/>
              <a:t>, mensagem a transmitir, </a:t>
            </a:r>
            <a:r>
              <a:rPr lang="pt-PT" sz="2400" dirty="0" smtClean="0"/>
              <a:t>posicionamento </a:t>
            </a:r>
            <a:r>
              <a:rPr lang="pt-PT" sz="2400" dirty="0" smtClean="0"/>
              <a:t>do </a:t>
            </a:r>
            <a:r>
              <a:rPr lang="pt-PT" sz="2400" dirty="0" smtClean="0"/>
              <a:t>evento;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Identificar </a:t>
            </a:r>
            <a:r>
              <a:rPr lang="pt-PT" sz="2400" dirty="0" smtClean="0"/>
              <a:t>os meios de comunicação em função do público-alvo: publicidade </a:t>
            </a:r>
            <a:r>
              <a:rPr lang="pt-PT" sz="2400" dirty="0" smtClean="0"/>
              <a:t>no exterior </a:t>
            </a:r>
            <a:r>
              <a:rPr lang="pt-PT" sz="2400" dirty="0" smtClean="0"/>
              <a:t>(outdoors, </a:t>
            </a:r>
            <a:r>
              <a:rPr lang="pt-PT" sz="2400" dirty="0" err="1" smtClean="0"/>
              <a:t>mupies</a:t>
            </a:r>
            <a:r>
              <a:rPr lang="pt-PT" sz="2400" dirty="0" smtClean="0"/>
              <a:t>, cartazes, banners em fachadas, viaturas, </a:t>
            </a:r>
            <a:r>
              <a:rPr lang="pt-PT" sz="2400" dirty="0" err="1" smtClean="0"/>
              <a:t>wc</a:t>
            </a:r>
            <a:r>
              <a:rPr lang="pt-PT" sz="2400" dirty="0" smtClean="0"/>
              <a:t> </a:t>
            </a:r>
            <a:r>
              <a:rPr lang="pt-PT" sz="2400" dirty="0" smtClean="0"/>
              <a:t>públicos, </a:t>
            </a:r>
            <a:r>
              <a:rPr lang="pt-PT" sz="2400" dirty="0" err="1" smtClean="0"/>
              <a:t>etc</a:t>
            </a:r>
            <a:r>
              <a:rPr lang="pt-PT" sz="2400" dirty="0" smtClean="0"/>
              <a:t>), </a:t>
            </a:r>
            <a:r>
              <a:rPr lang="pt-PT" sz="2400" dirty="0" err="1" smtClean="0"/>
              <a:t>fyers</a:t>
            </a:r>
            <a:r>
              <a:rPr lang="pt-PT" sz="2400" dirty="0" smtClean="0"/>
              <a:t>, desdobráveis, cartas e convites, comunicação de imprensa/kit </a:t>
            </a:r>
            <a:r>
              <a:rPr lang="pt-PT" sz="2400" dirty="0" smtClean="0"/>
              <a:t>de imprensa</a:t>
            </a:r>
            <a:r>
              <a:rPr lang="pt-PT" sz="2400" dirty="0" smtClean="0"/>
              <a:t>, </a:t>
            </a:r>
            <a:r>
              <a:rPr lang="pt-PT" sz="2400" dirty="0" err="1" smtClean="0"/>
              <a:t>merchandising</a:t>
            </a:r>
            <a:endParaRPr lang="pt-PT" sz="24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14356"/>
            <a:ext cx="5140318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11º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Estratégia de Comunicação</a:t>
            </a:r>
            <a:endParaRPr lang="pt-PT" sz="2400" b="1" dirty="0" smtClean="0"/>
          </a:p>
        </p:txBody>
      </p:sp>
      <p:sp>
        <p:nvSpPr>
          <p:cNvPr id="8" name="Rectângulo 7"/>
          <p:cNvSpPr/>
          <p:nvPr/>
        </p:nvSpPr>
        <p:spPr>
          <a:xfrm>
            <a:off x="1214382" y="1571612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Apostar num bom levantamento de meios nacionais, regionais e </a:t>
            </a:r>
            <a:r>
              <a:rPr lang="pt-PT" sz="2400" dirty="0" smtClean="0"/>
              <a:t>locais;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Utilizar </a:t>
            </a:r>
            <a:r>
              <a:rPr lang="pt-PT" sz="2400" dirty="0" smtClean="0"/>
              <a:t>instrumentos de divulgação como o </a:t>
            </a:r>
            <a:r>
              <a:rPr lang="pt-PT" sz="2400" dirty="0" err="1" smtClean="0"/>
              <a:t>press-release</a:t>
            </a:r>
            <a:r>
              <a:rPr lang="pt-PT" sz="2400" dirty="0" smtClean="0"/>
              <a:t> e o </a:t>
            </a:r>
            <a:r>
              <a:rPr lang="pt-PT" sz="2400" dirty="0" smtClean="0"/>
              <a:t>convite;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Preparar </a:t>
            </a:r>
            <a:r>
              <a:rPr lang="pt-PT" sz="2400" dirty="0" smtClean="0"/>
              <a:t>sempre um Kit de Imprensa que forneça todas as </a:t>
            </a:r>
            <a:r>
              <a:rPr lang="pt-PT" sz="2400" dirty="0" smtClean="0"/>
              <a:t>informações necessárias </a:t>
            </a:r>
            <a:r>
              <a:rPr lang="pt-PT" sz="2400" dirty="0" smtClean="0"/>
              <a:t>sobre o </a:t>
            </a:r>
            <a:r>
              <a:rPr lang="pt-PT" sz="2400" dirty="0" smtClean="0"/>
              <a:t>evento;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A </a:t>
            </a:r>
            <a:r>
              <a:rPr lang="pt-PT" sz="2400" dirty="0" smtClean="0"/>
              <a:t>mensagem do evento deve sempre ser clara, concisa, correcta, completa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85794"/>
            <a:ext cx="4975208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11º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Estratégia e Comunicação</a:t>
            </a:r>
            <a:endParaRPr lang="pt-PT" sz="2400" b="1" dirty="0" smtClean="0"/>
          </a:p>
        </p:txBody>
      </p:sp>
      <p:sp>
        <p:nvSpPr>
          <p:cNvPr id="5" name="Chamada em forma de nuvem 4"/>
          <p:cNvSpPr/>
          <p:nvPr/>
        </p:nvSpPr>
        <p:spPr>
          <a:xfrm>
            <a:off x="2285984" y="1571612"/>
            <a:ext cx="5857916" cy="36433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 smtClean="0">
                <a:solidFill>
                  <a:schemeClr val="tx1"/>
                </a:solidFill>
                <a:latin typeface="Calibri" pitchFamily="34" charset="0"/>
              </a:rPr>
              <a:t>A escolha da estratégia de comunicação ditará o sucesso ou insucesso do evento.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14356"/>
            <a:ext cx="4593693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12º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Planeamento Logístico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214382" y="1571612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Classificar e ordenar de forma lógica as actividades a </a:t>
            </a:r>
            <a:r>
              <a:rPr lang="pt-PT" sz="2400" dirty="0" smtClean="0"/>
              <a:t>desempenhar;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Atribuir </a:t>
            </a:r>
            <a:r>
              <a:rPr lang="pt-PT" sz="2400" dirty="0" smtClean="0"/>
              <a:t>responsabilidades e </a:t>
            </a:r>
            <a:r>
              <a:rPr lang="pt-PT" sz="2400" dirty="0" smtClean="0"/>
              <a:t>tarefas;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Fixar alternativas possíveis no caso de sucederem </a:t>
            </a:r>
            <a:r>
              <a:rPr lang="pt-PT" sz="2400" dirty="0" smtClean="0"/>
              <a:t>falhas;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Preparar sistema de registo de visitantes, elaborar cronograma geral do </a:t>
            </a:r>
            <a:r>
              <a:rPr lang="pt-PT" sz="2400" dirty="0" err="1" smtClean="0"/>
              <a:t>evento,checklists</a:t>
            </a:r>
            <a:r>
              <a:rPr lang="pt-PT" sz="2400" dirty="0" smtClean="0"/>
              <a:t>, diário de gestão de espaço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14356"/>
            <a:ext cx="3832075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13º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Novo 0rçamento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357290" y="1500174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Verificar o indicar o investimento total previsto para o </a:t>
            </a:r>
            <a:r>
              <a:rPr lang="pt-PT" sz="2400" dirty="0" smtClean="0"/>
              <a:t>evento;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Após definição clara de toadas as actividades deve-se elaborar novo </a:t>
            </a:r>
            <a:r>
              <a:rPr lang="pt-PT" sz="2400" dirty="0" smtClean="0"/>
              <a:t>orçamento mais </a:t>
            </a:r>
            <a:r>
              <a:rPr lang="pt-PT" sz="2400" dirty="0" smtClean="0"/>
              <a:t>preciso e real comparando-o com o preestabelecido e proceder a </a:t>
            </a:r>
            <a:r>
              <a:rPr lang="pt-PT" sz="2400" dirty="0" smtClean="0"/>
              <a:t>ajustes;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O orçamento deve indicar todos os serviços a prestar, assim como </a:t>
            </a:r>
            <a:r>
              <a:rPr lang="pt-PT" sz="2400" dirty="0" smtClean="0"/>
              <a:t>custos;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Fazer </a:t>
            </a:r>
            <a:r>
              <a:rPr lang="pt-PT" sz="2400" dirty="0" smtClean="0"/>
              <a:t>ainda referência a condições do orçamento: modalidades de pagamento,</a:t>
            </a:r>
          </a:p>
          <a:p>
            <a:r>
              <a:rPr lang="pt-PT" sz="2400" dirty="0" smtClean="0"/>
              <a:t>condições de cancelamento, validade;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14356"/>
            <a:ext cx="2931636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14º </a:t>
            </a:r>
            <a:r>
              <a:rPr lang="pt-PT" sz="2400" b="1" dirty="0" smtClean="0"/>
              <a:t>Passo </a:t>
            </a:r>
            <a:r>
              <a:rPr lang="pt-PT" sz="2400" b="1" dirty="0" smtClean="0"/>
              <a:t>– </a:t>
            </a:r>
            <a:r>
              <a:rPr lang="pt-PT" sz="2400" b="1" dirty="0" smtClean="0"/>
              <a:t>Avaliação</a:t>
            </a:r>
            <a:endParaRPr lang="pt-PT" sz="2400" b="1" dirty="0" smtClean="0"/>
          </a:p>
        </p:txBody>
      </p:sp>
      <p:sp>
        <p:nvSpPr>
          <p:cNvPr id="8" name="Rectângulo 7"/>
          <p:cNvSpPr/>
          <p:nvPr/>
        </p:nvSpPr>
        <p:spPr>
          <a:xfrm>
            <a:off x="714348" y="164305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Fase </a:t>
            </a:r>
            <a:r>
              <a:rPr lang="pt-PT" sz="2400" dirty="0" smtClean="0"/>
              <a:t>fundamental do planeamento, muitas vezes </a:t>
            </a:r>
            <a:r>
              <a:rPr lang="pt-PT" sz="2400" dirty="0" smtClean="0"/>
              <a:t>esquecida;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Fase </a:t>
            </a:r>
            <a:r>
              <a:rPr lang="pt-PT" sz="2400" dirty="0" smtClean="0"/>
              <a:t>essencial que permite fazer um balanço construtivo do </a:t>
            </a:r>
            <a:r>
              <a:rPr lang="pt-PT" sz="2400" dirty="0" smtClean="0"/>
              <a:t>evento;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Permite identificar erros cometidos e aspectos </a:t>
            </a:r>
            <a:r>
              <a:rPr lang="pt-PT" sz="2400" dirty="0" smtClean="0"/>
              <a:t>positivos;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2400" dirty="0" smtClean="0"/>
              <a:t> </a:t>
            </a:r>
            <a:r>
              <a:rPr lang="pt-PT" sz="2400" dirty="0" smtClean="0"/>
              <a:t>Informação fundamental para a realização dos próximos eventos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66242" name="TextBox 266241"/>
          <p:cNvSpPr txBox="1">
            <a:spLocks noChangeArrowheads="1"/>
          </p:cNvSpPr>
          <p:nvPr/>
        </p:nvSpPr>
        <p:spPr bwMode="auto">
          <a:xfrm>
            <a:off x="1692275" y="1125538"/>
            <a:ext cx="7200900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pt-PT" sz="2400" b="1" i="1" dirty="0" smtClean="0"/>
              <a:t>	</a:t>
            </a:r>
            <a:endParaRPr lang="pt-PT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Ondulado 5"/>
          <p:cNvSpPr/>
          <p:nvPr/>
        </p:nvSpPr>
        <p:spPr>
          <a:xfrm>
            <a:off x="285720" y="785794"/>
            <a:ext cx="8358246" cy="4071966"/>
          </a:xfrm>
          <a:prstGeom prst="wave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00034" y="164305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800" dirty="0" smtClean="0"/>
              <a:t>“</a:t>
            </a:r>
            <a:r>
              <a:rPr lang="pt-BR" sz="2800" i="1" dirty="0" smtClean="0"/>
              <a:t>“Os conceitos para Eventos são muitos, desde as mais simples as mais complexas citações:Seleção de público alvo e agrupamento em determinado local, ambiente e horário, onde todos os interessados estarão sintonizados no mesmo interesse.”</a:t>
            </a:r>
            <a:r>
              <a:rPr lang="pt-BR" sz="2800" dirty="0" smtClean="0"/>
              <a:t> </a:t>
            </a:r>
          </a:p>
          <a:p>
            <a:pPr lvl="0"/>
            <a:r>
              <a:rPr lang="pt-BR" sz="2800" dirty="0" smtClean="0"/>
              <a:t>						</a:t>
            </a:r>
            <a:r>
              <a:rPr lang="pt-BR" dirty="0" smtClean="0"/>
              <a:t>Nakane ( 2000:5) </a:t>
            </a:r>
            <a:endParaRPr lang="pt-PT" dirty="0" smtClean="0"/>
          </a:p>
        </p:txBody>
      </p:sp>
      <p:pic>
        <p:nvPicPr>
          <p:cNvPr id="84994" name="Picture 2" descr="http://www.unsw.edu.au/images/sad/ev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16680"/>
            <a:ext cx="1714512" cy="248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6" grpId="0" animBg="1"/>
      <p:bldP spid="7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00034" y="714356"/>
            <a:ext cx="1345240" cy="46166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2400" b="1" dirty="0" smtClean="0"/>
              <a:t>Em suma</a:t>
            </a:r>
            <a:endParaRPr lang="pt-PT" sz="2400" b="1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2571736" y="1214422"/>
            <a:ext cx="4572000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pt-PT" sz="2400" dirty="0" smtClean="0"/>
              <a:t>O planeamento do evento deverá responder às seguintes questões:</a:t>
            </a:r>
          </a:p>
        </p:txBody>
      </p:sp>
      <p:cxnSp>
        <p:nvCxnSpPr>
          <p:cNvPr id="9" name="Conexão em ângulos rectos 8"/>
          <p:cNvCxnSpPr/>
          <p:nvPr/>
        </p:nvCxnSpPr>
        <p:spPr>
          <a:xfrm>
            <a:off x="1142976" y="857232"/>
            <a:ext cx="1285884" cy="9155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ângulo 10"/>
          <p:cNvSpPr/>
          <p:nvPr/>
        </p:nvSpPr>
        <p:spPr>
          <a:xfrm>
            <a:off x="1928794" y="2333685"/>
            <a:ext cx="6858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pt-PT" sz="2400" dirty="0" smtClean="0"/>
              <a:t>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que </a:t>
            </a:r>
            <a:r>
              <a:rPr lang="pt-PT" sz="2400" dirty="0" smtClean="0"/>
              <a:t>(natureza do projecto)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Por que </a:t>
            </a:r>
            <a:r>
              <a:rPr lang="pt-PT" sz="2400" dirty="0" smtClean="0"/>
              <a:t>(origem)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Para que </a:t>
            </a:r>
            <a:r>
              <a:rPr lang="pt-PT" sz="2400" dirty="0" smtClean="0"/>
              <a:t>(objectivos)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Onde </a:t>
            </a:r>
            <a:r>
              <a:rPr lang="pt-PT" sz="2400" dirty="0" smtClean="0"/>
              <a:t>(Local)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Como </a:t>
            </a:r>
            <a:r>
              <a:rPr lang="pt-PT" sz="2400" dirty="0" smtClean="0"/>
              <a:t>(actividades, planeamento logísticos, metodologia)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Quando </a:t>
            </a:r>
            <a:r>
              <a:rPr lang="pt-PT" sz="2400" dirty="0" smtClean="0"/>
              <a:t>(calendarização)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A quem </a:t>
            </a:r>
            <a:r>
              <a:rPr lang="pt-PT" sz="2400" dirty="0" smtClean="0"/>
              <a:t>(público-alvo)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Quem </a:t>
            </a:r>
            <a:r>
              <a:rPr lang="pt-PT" sz="2400" dirty="0" smtClean="0"/>
              <a:t>(entidade anfitriã, organizadora, colaboradores)</a:t>
            </a:r>
          </a:p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Com que </a:t>
            </a:r>
            <a:r>
              <a:rPr lang="pt-PT" sz="2400" dirty="0" smtClean="0"/>
              <a:t>(recursos materiais, financeiros)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Planeamento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3600" dirty="0" smtClean="0"/>
          </a:p>
          <a:p>
            <a:endParaRPr lang="pt-PT" sz="3600" dirty="0" smtClean="0"/>
          </a:p>
          <a:p>
            <a:endParaRPr lang="pt-PT" sz="3600" dirty="0" smtClean="0"/>
          </a:p>
          <a:p>
            <a:r>
              <a:rPr lang="pt-PT" sz="3600" dirty="0" smtClean="0"/>
              <a:t> “A melhor preparação para o bom trabalho de amanhã é o bom trabalho de hoje”</a:t>
            </a:r>
          </a:p>
          <a:p>
            <a:r>
              <a:rPr lang="pt-PT" sz="3600" dirty="0" smtClean="0"/>
              <a:t>                                                                                                        </a:t>
            </a:r>
            <a:r>
              <a:rPr lang="pt-PT" sz="3600" i="1" dirty="0" err="1" smtClean="0"/>
              <a:t>Elbert</a:t>
            </a:r>
            <a:r>
              <a:rPr lang="pt-PT" sz="3600" i="1" dirty="0" smtClean="0"/>
              <a:t> </a:t>
            </a:r>
            <a:r>
              <a:rPr lang="pt-PT" sz="3600" i="1" dirty="0" err="1" smtClean="0"/>
              <a:t>Hubbard</a:t>
            </a:r>
            <a:endParaRPr lang="pt-PT" sz="3600" i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indent="180975">
              <a:buBlip>
                <a:blip r:embed="rId2"/>
              </a:buBlip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85720" y="1785926"/>
            <a:ext cx="77066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que tem em comum 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definições destes autores?</a:t>
            </a:r>
            <a:endParaRPr kumimoji="0" lang="pt-PT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90115" name="Picture 3" descr="http://fotos.sapo.pt/G0c2o6cn3G6y8jN7LQ02/x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3352800"/>
            <a:ext cx="36195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714348" y="1571612"/>
            <a:ext cx="82153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MERCADO DE EVENTOS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 A Indústria do entretenimento é a que mais cresce no mundo. Ela envolve desporto, show bizz, lazer, cultura, saúde, viagens, com vasto arsenal de produtos, serviços e merchandising. Nos Estados Unidos, responde por 18% do PIB.  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FUTURO DO EMPREGO É DELA.”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Joelmir Beting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28596" y="1071546"/>
            <a:ext cx="78581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Todas as entidades interessadas no evento estarão envolvidas nas diversas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etapas do processo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de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planeamento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400" dirty="0" smtClean="0">
              <a:latin typeface="Arial" pitchFamily="34" charset="0"/>
              <a:ea typeface="Calibri" pitchFamily="34" charset="0"/>
              <a:cs typeface="TimesNew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400" dirty="0" smtClean="0">
              <a:latin typeface="Arial" pitchFamily="34" charset="0"/>
              <a:ea typeface="Calibri" pitchFamily="34" charset="0"/>
              <a:cs typeface="TimesNew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As principais entidades interessadas, que incluem os organizadores, os clientes e patrocinadores, estarão provavelmente envolvidas em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todas as etapas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da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organização do e</a:t>
            </a:r>
            <a:r>
              <a:rPr kumimoji="0" lang="pt-PT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vento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GESTÃO DE EVENTOS</a:t>
            </a:r>
            <a:endParaRPr lang="pt-P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27650" name="TextBox 208897"/>
          <p:cNvSpPr txBox="1">
            <a:spLocks noChangeArrowheads="1"/>
          </p:cNvSpPr>
          <p:nvPr/>
        </p:nvSpPr>
        <p:spPr bwMode="auto">
          <a:xfrm>
            <a:off x="642910" y="1142984"/>
            <a:ext cx="74517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final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Curso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os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formandos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deverão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ser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capazes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pt-PT" sz="2400" b="1" i="1" dirty="0"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defRPr/>
            </a:pPr>
            <a:endParaRPr lang="pt-PT" sz="2400" b="1" dirty="0"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lvl="0" indent="-342900" algn="just">
              <a:buBlip>
                <a:blip r:embed="rId3"/>
              </a:buBlip>
              <a:defRPr/>
            </a:pPr>
            <a:r>
              <a:rPr lang="pt-PT" sz="2400" b="1" dirty="0" smtClean="0"/>
              <a:t>Identificar as actividades necessárias para gerir um evento;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2400" b="1" dirty="0" smtClean="0">
              <a:sym typeface="Webdings" pitchFamily="18" charset="2"/>
            </a:endParaRPr>
          </a:p>
          <a:p>
            <a:pPr marL="342900" indent="-342900" algn="just">
              <a:buBlip>
                <a:blip r:embed="rId3"/>
              </a:buBlip>
              <a:defRPr/>
            </a:pPr>
            <a:r>
              <a:rPr lang="pt-PT" sz="2400" b="1" dirty="0" smtClean="0"/>
              <a:t>Monitorizar a implementação das actividades planeadas, ajustá-las se necessário, para atingir os objectivos definidos;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2400" b="1" dirty="0" smtClean="0">
              <a:sym typeface="Webdings" pitchFamily="18" charset="2"/>
            </a:endParaRPr>
          </a:p>
          <a:p>
            <a:pPr marL="342900" lvl="0" indent="-342900" algn="just">
              <a:buBlip>
                <a:blip r:embed="rId3"/>
              </a:buBlip>
              <a:defRPr/>
            </a:pPr>
            <a:r>
              <a:rPr lang="pt-PT" sz="2400" b="1" dirty="0" smtClean="0"/>
              <a:t>Implementar as medidas necessárias para lidar os acontecimentos imprevistos;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2400" b="1" dirty="0">
              <a:sym typeface="Webdings" pitchFamily="18" charset="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76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28596" y="1071546"/>
            <a:ext cx="785818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  Nas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últimas etapas do planeamento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, estarão envolvidos outras entidades, tais como empreiteiros, fornecedores, clientes e voluntários.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400" dirty="0" smtClean="0">
              <a:latin typeface="Arial" pitchFamily="34" charset="0"/>
              <a:ea typeface="Calibri" pitchFamily="34" charset="0"/>
              <a:cs typeface="TimesNew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  O envolvimento do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organizador é o mais importante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, pois é ele quem irá levar a cabo a maior parte das actividades planeadas. 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quebarato.com.br/photos/big/7/1/7247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7041223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428596" y="50004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Características de um Bom Gestor de Eventos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extBox 268288"/>
          <p:cNvSpPr txBox="1">
            <a:spLocks noChangeArrowheads="1"/>
          </p:cNvSpPr>
          <p:nvPr/>
        </p:nvSpPr>
        <p:spPr bwMode="auto">
          <a:xfrm>
            <a:off x="1643042" y="1484313"/>
            <a:ext cx="6673871" cy="6463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pt-PT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Gestor de Eventos</a:t>
            </a:r>
            <a:endParaRPr lang="pt-PT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8290" name="TextBox 268289"/>
          <p:cNvSpPr txBox="1">
            <a:spLocks noChangeArrowheads="1"/>
          </p:cNvSpPr>
          <p:nvPr/>
        </p:nvSpPr>
        <p:spPr bwMode="auto">
          <a:xfrm>
            <a:off x="500034" y="2571744"/>
            <a:ext cx="8415345" cy="17543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r>
              <a:rPr lang="pt-PT" sz="2800" b="1" dirty="0" smtClean="0"/>
              <a:t>Gestor de Eventos</a:t>
            </a:r>
            <a:r>
              <a:rPr lang="pt-PT" sz="2800" dirty="0" smtClean="0"/>
              <a:t> é a pessoa que está responsável por organizar e coordenar todas as actividades e actuações imprescindíveis à realização de um determinado evento. </a:t>
            </a:r>
          </a:p>
          <a:p>
            <a:pPr algn="r">
              <a:spcBef>
                <a:spcPct val="50000"/>
              </a:spcBef>
              <a:defRPr/>
            </a:pPr>
            <a:endParaRPr lang="pt-PT" sz="1600" dirty="0">
              <a:sym typeface="Wingdings" pitchFamily="2" charset="2"/>
            </a:endParaRPr>
          </a:p>
        </p:txBody>
      </p:sp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" y="-26988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388" y="2655871"/>
            <a:ext cx="235745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62" name="Rectangle 288768"/>
          <p:cNvSpPr>
            <a:spLocks noChangeArrowheads="1"/>
          </p:cNvSpPr>
          <p:nvPr/>
        </p:nvSpPr>
        <p:spPr bwMode="auto">
          <a:xfrm>
            <a:off x="428596" y="0"/>
            <a:ext cx="8353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As Funções do Formador</a:t>
            </a:r>
          </a:p>
        </p:txBody>
      </p:sp>
      <p:sp>
        <p:nvSpPr>
          <p:cNvPr id="67586" name="Oval 288769"/>
          <p:cNvSpPr>
            <a:spLocks noChangeArrowheads="1"/>
          </p:cNvSpPr>
          <p:nvPr/>
        </p:nvSpPr>
        <p:spPr bwMode="auto">
          <a:xfrm>
            <a:off x="1571604" y="2500306"/>
            <a:ext cx="2305050" cy="1368425"/>
          </a:xfrm>
          <a:prstGeom prst="ellipse">
            <a:avLst/>
          </a:prstGeom>
          <a:solidFill>
            <a:srgbClr val="FF9966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endParaRPr lang="pt-BR" sz="2000">
              <a:solidFill>
                <a:srgbClr val="FF9966"/>
              </a:solidFill>
            </a:endParaRPr>
          </a:p>
        </p:txBody>
      </p:sp>
      <p:sp>
        <p:nvSpPr>
          <p:cNvPr id="67587" name="TextBox 288770"/>
          <p:cNvSpPr txBox="1">
            <a:spLocks noChangeArrowheads="1"/>
          </p:cNvSpPr>
          <p:nvPr/>
        </p:nvSpPr>
        <p:spPr bwMode="auto">
          <a:xfrm>
            <a:off x="1928794" y="2917818"/>
            <a:ext cx="1585910" cy="52322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 smtClean="0"/>
              <a:t>Controlar</a:t>
            </a:r>
            <a:endParaRPr lang="pt-BR" sz="2800" b="1" dirty="0"/>
          </a:p>
        </p:txBody>
      </p:sp>
      <p:sp>
        <p:nvSpPr>
          <p:cNvPr id="67588" name="Oval 288771"/>
          <p:cNvSpPr>
            <a:spLocks noChangeArrowheads="1"/>
          </p:cNvSpPr>
          <p:nvPr/>
        </p:nvSpPr>
        <p:spPr bwMode="auto">
          <a:xfrm>
            <a:off x="3665512" y="5227639"/>
            <a:ext cx="2305050" cy="1368425"/>
          </a:xfrm>
          <a:prstGeom prst="ellipse">
            <a:avLst/>
          </a:prstGeom>
          <a:solidFill>
            <a:srgbClr val="00FF00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endParaRPr lang="pt-BR" sz="2000">
              <a:solidFill>
                <a:srgbClr val="FF9966"/>
              </a:solidFill>
            </a:endParaRPr>
          </a:p>
        </p:txBody>
      </p:sp>
      <p:sp>
        <p:nvSpPr>
          <p:cNvPr id="67589" name="TextBox 288772"/>
          <p:cNvSpPr txBox="1">
            <a:spLocks noChangeArrowheads="1"/>
          </p:cNvSpPr>
          <p:nvPr/>
        </p:nvSpPr>
        <p:spPr bwMode="auto">
          <a:xfrm>
            <a:off x="3929058" y="5572141"/>
            <a:ext cx="1819258" cy="52322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 smtClean="0"/>
              <a:t>Organizar</a:t>
            </a:r>
            <a:endParaRPr lang="pt-BR" sz="2800" b="1" dirty="0"/>
          </a:p>
        </p:txBody>
      </p:sp>
      <p:sp>
        <p:nvSpPr>
          <p:cNvPr id="67590" name="Oval 288773"/>
          <p:cNvSpPr>
            <a:spLocks noChangeArrowheads="1"/>
          </p:cNvSpPr>
          <p:nvPr/>
        </p:nvSpPr>
        <p:spPr bwMode="auto">
          <a:xfrm>
            <a:off x="6035654" y="2284406"/>
            <a:ext cx="2305050" cy="1368425"/>
          </a:xfrm>
          <a:prstGeom prst="ellipse">
            <a:avLst/>
          </a:prstGeom>
          <a:solidFill>
            <a:srgbClr val="FF3399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endParaRPr lang="pt-BR" sz="2000">
              <a:solidFill>
                <a:srgbClr val="FF9966"/>
              </a:solidFill>
            </a:endParaRPr>
          </a:p>
        </p:txBody>
      </p:sp>
      <p:sp>
        <p:nvSpPr>
          <p:cNvPr id="67591" name="TextBox 288774"/>
          <p:cNvSpPr txBox="1">
            <a:spLocks noChangeArrowheads="1"/>
          </p:cNvSpPr>
          <p:nvPr/>
        </p:nvSpPr>
        <p:spPr bwMode="auto">
          <a:xfrm>
            <a:off x="6469041" y="2692393"/>
            <a:ext cx="1511300" cy="528638"/>
          </a:xfrm>
          <a:prstGeom prst="rect">
            <a:avLst/>
          </a:prstGeom>
          <a:solidFill>
            <a:srgbClr val="FF3399"/>
          </a:solidFill>
          <a:ln w="9525" algn="ctr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 smtClean="0"/>
              <a:t>Dirigir</a:t>
            </a:r>
            <a:endParaRPr lang="pt-BR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403" y="4656135"/>
            <a:ext cx="1677233" cy="1157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1000" y="4084631"/>
            <a:ext cx="107157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57166"/>
            <a:ext cx="1571636" cy="116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288769"/>
          <p:cNvSpPr>
            <a:spLocks noChangeArrowheads="1"/>
          </p:cNvSpPr>
          <p:nvPr/>
        </p:nvSpPr>
        <p:spPr bwMode="auto">
          <a:xfrm>
            <a:off x="3643306" y="928670"/>
            <a:ext cx="2305050" cy="1368425"/>
          </a:xfrm>
          <a:prstGeom prst="ellipse">
            <a:avLst/>
          </a:prstGeom>
          <a:solidFill>
            <a:srgbClr val="00B0F0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pt-PT" sz="2800" b="1" dirty="0" smtClean="0"/>
              <a:t>Planear</a:t>
            </a:r>
            <a:endParaRPr lang="pt-BR" sz="28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  <p:bldP spid="67588" grpId="0" animBg="1"/>
      <p:bldP spid="67589" grpId="0" animBg="1"/>
      <p:bldP spid="67590" grpId="0" animBg="1"/>
      <p:bldP spid="6759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90816"/>
          <p:cNvSpPr>
            <a:spLocks noChangeArrowheads="1"/>
          </p:cNvSpPr>
          <p:nvPr/>
        </p:nvSpPr>
        <p:spPr bwMode="auto">
          <a:xfrm>
            <a:off x="468313" y="-26988"/>
            <a:ext cx="8353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2400" b="1" dirty="0">
                <a:solidFill>
                  <a:srgbClr val="FF6600"/>
                </a:solidFill>
              </a:rPr>
              <a:t>As Funções do </a:t>
            </a:r>
            <a:r>
              <a:rPr lang="pt-PT" sz="2400" b="1" dirty="0" smtClean="0">
                <a:solidFill>
                  <a:srgbClr val="FF6600"/>
                </a:solidFill>
              </a:rPr>
              <a:t>Gestor de Eventos</a:t>
            </a:r>
            <a:endParaRPr lang="pt-PT" dirty="0">
              <a:solidFill>
                <a:srgbClr val="FF6600"/>
              </a:solidFill>
            </a:endParaRPr>
          </a:p>
        </p:txBody>
      </p:sp>
      <p:sp>
        <p:nvSpPr>
          <p:cNvPr id="41987" name="Oval 290817"/>
          <p:cNvSpPr>
            <a:spLocks noChangeArrowheads="1"/>
          </p:cNvSpPr>
          <p:nvPr/>
        </p:nvSpPr>
        <p:spPr bwMode="auto">
          <a:xfrm>
            <a:off x="6443663" y="188913"/>
            <a:ext cx="2305050" cy="1368425"/>
          </a:xfrm>
          <a:prstGeom prst="ellipse">
            <a:avLst/>
          </a:prstGeom>
          <a:solidFill>
            <a:srgbClr val="00B0F0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endParaRPr lang="pt-BR" sz="2000">
              <a:solidFill>
                <a:srgbClr val="FF9966"/>
              </a:solidFill>
            </a:endParaRPr>
          </a:p>
        </p:txBody>
      </p:sp>
      <p:sp>
        <p:nvSpPr>
          <p:cNvPr id="41988" name="TextBox 290818"/>
          <p:cNvSpPr txBox="1">
            <a:spLocks noChangeArrowheads="1"/>
          </p:cNvSpPr>
          <p:nvPr/>
        </p:nvSpPr>
        <p:spPr bwMode="auto">
          <a:xfrm>
            <a:off x="6875463" y="606425"/>
            <a:ext cx="1511300" cy="5191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/>
              <a:t>Planear</a:t>
            </a:r>
            <a:endParaRPr lang="pt-BR" sz="2800" b="1" dirty="0"/>
          </a:p>
        </p:txBody>
      </p:sp>
      <p:sp>
        <p:nvSpPr>
          <p:cNvPr id="290820" name="TextBox 290819"/>
          <p:cNvSpPr txBox="1">
            <a:spLocks noChangeArrowheads="1"/>
          </p:cNvSpPr>
          <p:nvPr/>
        </p:nvSpPr>
        <p:spPr bwMode="auto">
          <a:xfrm>
            <a:off x="2555875" y="1701800"/>
            <a:ext cx="5903913" cy="193899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 algn="r" eaLnBrk="0" hangingPunct="0">
              <a:spcBef>
                <a:spcPct val="50000"/>
              </a:spcBef>
              <a:buClr>
                <a:srgbClr val="FF9933"/>
              </a:buClr>
              <a:buSzPct val="65000"/>
              <a:buFont typeface="Wingdings" pitchFamily="2" charset="2"/>
              <a:buNone/>
            </a:pPr>
            <a:r>
              <a:rPr lang="en-GB" sz="2400" b="1" i="1" dirty="0"/>
              <a:t>1. </a:t>
            </a:r>
            <a:r>
              <a:rPr lang="pt-PT" sz="2400" b="1" i="1" dirty="0" smtClean="0"/>
              <a:t>Estabelecimento de um esquema orientador (tarefas futuras); </a:t>
            </a:r>
          </a:p>
          <a:p>
            <a:pPr marL="95250" lvl="0" indent="-95250" algn="r" eaLnBrk="0" hangingPunct="0">
              <a:spcBef>
                <a:spcPct val="50000"/>
              </a:spcBef>
              <a:buClr>
                <a:srgbClr val="FF9933"/>
              </a:buClr>
              <a:buSzPct val="65000"/>
            </a:pPr>
            <a:r>
              <a:rPr lang="en-GB" sz="2400" b="1" i="1" dirty="0"/>
              <a:t>2</a:t>
            </a:r>
            <a:r>
              <a:rPr lang="en-GB" sz="2400" b="1" i="1" dirty="0" smtClean="0"/>
              <a:t>. </a:t>
            </a:r>
            <a:r>
              <a:rPr lang="pt-PT" sz="2400" b="1" i="1" dirty="0" smtClean="0"/>
              <a:t>Levantamento das necessidades.</a:t>
            </a:r>
          </a:p>
          <a:p>
            <a:pPr marL="95250" indent="-95250" algn="r" eaLnBrk="0" hangingPunct="0">
              <a:spcBef>
                <a:spcPct val="50000"/>
              </a:spcBef>
              <a:buClr>
                <a:srgbClr val="FF9933"/>
              </a:buClr>
              <a:buSzPct val="65000"/>
              <a:buFont typeface="Wingdings" pitchFamily="2" charset="2"/>
              <a:buNone/>
            </a:pPr>
            <a:endParaRPr lang="en-GB" sz="2400" b="1" i="1" dirty="0"/>
          </a:p>
        </p:txBody>
      </p:sp>
      <p:pic>
        <p:nvPicPr>
          <p:cNvPr id="106498" name="Picture 2" descr="http://www.graficalcr.com.br/home/images/upload/agendasBrind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57562"/>
            <a:ext cx="3929090" cy="2946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2908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92864"/>
          <p:cNvSpPr>
            <a:spLocks noChangeArrowheads="1"/>
          </p:cNvSpPr>
          <p:nvPr/>
        </p:nvSpPr>
        <p:spPr bwMode="auto">
          <a:xfrm>
            <a:off x="468313" y="-26988"/>
            <a:ext cx="8353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As Funções do </a:t>
            </a:r>
            <a:r>
              <a:rPr lang="pt-P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Gestor de Eventos</a:t>
            </a:r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92866" name="TextBox 292865"/>
          <p:cNvSpPr txBox="1">
            <a:spLocks noChangeArrowheads="1"/>
          </p:cNvSpPr>
          <p:nvPr/>
        </p:nvSpPr>
        <p:spPr bwMode="auto">
          <a:xfrm>
            <a:off x="1547813" y="1700213"/>
            <a:ext cx="7273925" cy="1237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lvl="0" indent="-95250" algn="r" eaLnBrk="0" hangingPunct="0">
              <a:lnSpc>
                <a:spcPct val="130000"/>
              </a:lnSpc>
              <a:spcBef>
                <a:spcPct val="50000"/>
              </a:spcBef>
              <a:buClr>
                <a:srgbClr val="FF9933"/>
              </a:buClr>
              <a:buSzPct val="65000"/>
            </a:pPr>
            <a:r>
              <a:rPr lang="en-GB" sz="2400" b="1" i="1" dirty="0" smtClean="0"/>
              <a:t>1. </a:t>
            </a:r>
            <a:r>
              <a:rPr lang="pt-PT" sz="2400" b="1" i="1" dirty="0" smtClean="0"/>
              <a:t>É o agrupamento lógico das tarefas.</a:t>
            </a:r>
          </a:p>
          <a:p>
            <a:pPr marL="95250" indent="-95250" algn="r" eaLnBrk="0" hangingPunct="0">
              <a:lnSpc>
                <a:spcPct val="130000"/>
              </a:lnSpc>
              <a:spcBef>
                <a:spcPct val="50000"/>
              </a:spcBef>
              <a:buClr>
                <a:srgbClr val="FF9933"/>
              </a:buClr>
              <a:buSzPct val="65000"/>
              <a:buFont typeface="Wingdings" pitchFamily="2" charset="2"/>
              <a:buNone/>
            </a:pPr>
            <a:endParaRPr lang="pt-PT" sz="2400" b="1" i="1" dirty="0"/>
          </a:p>
        </p:txBody>
      </p:sp>
      <p:sp>
        <p:nvSpPr>
          <p:cNvPr id="43013" name="Oval 292867"/>
          <p:cNvSpPr>
            <a:spLocks noChangeArrowheads="1"/>
          </p:cNvSpPr>
          <p:nvPr/>
        </p:nvSpPr>
        <p:spPr bwMode="auto">
          <a:xfrm>
            <a:off x="6443663" y="188913"/>
            <a:ext cx="2305050" cy="1368425"/>
          </a:xfrm>
          <a:prstGeom prst="ellipse">
            <a:avLst/>
          </a:prstGeom>
          <a:solidFill>
            <a:srgbClr val="00FF00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endParaRPr lang="pt-BR" sz="2000">
              <a:solidFill>
                <a:srgbClr val="FF9966"/>
              </a:solidFill>
            </a:endParaRPr>
          </a:p>
        </p:txBody>
      </p:sp>
      <p:sp>
        <p:nvSpPr>
          <p:cNvPr id="43014" name="TextBox 292868"/>
          <p:cNvSpPr txBox="1">
            <a:spLocks noChangeArrowheads="1"/>
          </p:cNvSpPr>
          <p:nvPr/>
        </p:nvSpPr>
        <p:spPr bwMode="auto">
          <a:xfrm>
            <a:off x="6572264" y="549275"/>
            <a:ext cx="1814499" cy="52322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 smtClean="0"/>
              <a:t>Organizar</a:t>
            </a:r>
            <a:endParaRPr lang="pt-BR" sz="2800" b="1" dirty="0"/>
          </a:p>
        </p:txBody>
      </p:sp>
      <p:pic>
        <p:nvPicPr>
          <p:cNvPr id="104450" name="Picture 2" descr="http://www.euqueru.net/wp-content/uploads/2008/09/organizad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00372"/>
            <a:ext cx="3143272" cy="3399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  <p:bldP spid="430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94912"/>
          <p:cNvSpPr>
            <a:spLocks noChangeArrowheads="1"/>
          </p:cNvSpPr>
          <p:nvPr/>
        </p:nvSpPr>
        <p:spPr bwMode="auto">
          <a:xfrm>
            <a:off x="468313" y="-26988"/>
            <a:ext cx="8353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2400" b="1" dirty="0">
                <a:solidFill>
                  <a:srgbClr val="FF6600"/>
                </a:solidFill>
              </a:rPr>
              <a:t>As Funções </a:t>
            </a:r>
            <a:r>
              <a:rPr lang="pt-PT" sz="2400" b="1" dirty="0" smtClean="0">
                <a:solidFill>
                  <a:srgbClr val="FF6600"/>
                </a:solidFill>
              </a:rPr>
              <a:t>do Gestor de Eventos</a:t>
            </a:r>
            <a:endParaRPr lang="pt-PT" dirty="0">
              <a:solidFill>
                <a:srgbClr val="FF6600"/>
              </a:solidFill>
            </a:endParaRPr>
          </a:p>
        </p:txBody>
      </p:sp>
      <p:sp>
        <p:nvSpPr>
          <p:cNvPr id="294914" name="TextBox 294913"/>
          <p:cNvSpPr txBox="1">
            <a:spLocks noChangeArrowheads="1"/>
          </p:cNvSpPr>
          <p:nvPr/>
        </p:nvSpPr>
        <p:spPr bwMode="auto">
          <a:xfrm>
            <a:off x="2124075" y="2420938"/>
            <a:ext cx="6410325" cy="23698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eaLnBrk="0" hangingPunct="0">
              <a:buFontTx/>
              <a:buAutoNum type="arabicPeriod"/>
            </a:pPr>
            <a:r>
              <a:rPr lang="pt-PT" sz="2400" b="1" i="1" dirty="0" smtClean="0"/>
              <a:t>Tomada de decisão entre as diversas alternativas;</a:t>
            </a:r>
          </a:p>
          <a:p>
            <a:pPr marL="457200" indent="-457200" algn="r" eaLnBrk="0" hangingPunct="0">
              <a:buFontTx/>
              <a:buAutoNum type="arabicPeriod"/>
            </a:pPr>
            <a:r>
              <a:rPr lang="pt-PT" sz="2400" b="1" i="1" dirty="0" smtClean="0"/>
              <a:t>Delegação de tarefas;</a:t>
            </a:r>
          </a:p>
          <a:p>
            <a:pPr marL="457200" lvl="0" indent="-457200" algn="r" eaLnBrk="0" hangingPunct="0">
              <a:buFontTx/>
              <a:buAutoNum type="arabicPeriod"/>
            </a:pPr>
            <a:r>
              <a:rPr lang="pt-PT" sz="2400" b="1" i="1" dirty="0" smtClean="0"/>
              <a:t>Coordenação das actividades individuais</a:t>
            </a:r>
            <a:r>
              <a:rPr lang="pt-PT" sz="2800" b="1" i="1" dirty="0" smtClean="0"/>
              <a:t>.</a:t>
            </a:r>
          </a:p>
          <a:p>
            <a:pPr marL="457200" indent="-457200" algn="r" eaLnBrk="0" hangingPunct="0">
              <a:buFontTx/>
              <a:buAutoNum type="arabicPeriod"/>
            </a:pPr>
            <a:endParaRPr lang="en-GB" sz="2400" b="1" i="1" dirty="0" smtClean="0"/>
          </a:p>
          <a:p>
            <a:pPr marL="457200" indent="-457200" algn="r" eaLnBrk="0" hangingPunct="0">
              <a:buFontTx/>
              <a:buAutoNum type="arabicPeriod"/>
            </a:pPr>
            <a:endParaRPr lang="en-GB" sz="2400" b="1" i="1" dirty="0" smtClean="0"/>
          </a:p>
        </p:txBody>
      </p:sp>
      <p:sp>
        <p:nvSpPr>
          <p:cNvPr id="44037" name="Oval 294915"/>
          <p:cNvSpPr>
            <a:spLocks noChangeArrowheads="1"/>
          </p:cNvSpPr>
          <p:nvPr/>
        </p:nvSpPr>
        <p:spPr bwMode="auto">
          <a:xfrm>
            <a:off x="6443663" y="333375"/>
            <a:ext cx="2305050" cy="1368425"/>
          </a:xfrm>
          <a:prstGeom prst="ellipse">
            <a:avLst/>
          </a:prstGeom>
          <a:solidFill>
            <a:srgbClr val="FF3399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pPr algn="ctr"/>
            <a:endParaRPr lang="pt-BR" sz="2000">
              <a:solidFill>
                <a:srgbClr val="FF9966"/>
              </a:solidFill>
            </a:endParaRPr>
          </a:p>
        </p:txBody>
      </p:sp>
      <p:sp>
        <p:nvSpPr>
          <p:cNvPr id="44038" name="TextBox 294916"/>
          <p:cNvSpPr txBox="1">
            <a:spLocks noChangeArrowheads="1"/>
          </p:cNvSpPr>
          <p:nvPr/>
        </p:nvSpPr>
        <p:spPr bwMode="auto">
          <a:xfrm>
            <a:off x="6877050" y="741363"/>
            <a:ext cx="1511300" cy="528637"/>
          </a:xfrm>
          <a:prstGeom prst="rect">
            <a:avLst/>
          </a:prstGeom>
          <a:solidFill>
            <a:srgbClr val="FF3399"/>
          </a:solidFill>
          <a:ln w="9525" algn="ctr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 smtClean="0"/>
              <a:t>Dirigir</a:t>
            </a:r>
            <a:endParaRPr lang="pt-BR" sz="2800" b="1" dirty="0"/>
          </a:p>
        </p:txBody>
      </p:sp>
      <p:pic>
        <p:nvPicPr>
          <p:cNvPr id="102402" name="Picture 2" descr="http://www.credensis.com/imagenes/empresari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71942"/>
            <a:ext cx="30480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440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94912"/>
          <p:cNvSpPr>
            <a:spLocks noChangeArrowheads="1"/>
          </p:cNvSpPr>
          <p:nvPr/>
        </p:nvSpPr>
        <p:spPr bwMode="auto">
          <a:xfrm>
            <a:off x="468313" y="-26988"/>
            <a:ext cx="8353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2400" b="1" dirty="0">
                <a:solidFill>
                  <a:srgbClr val="FF6600"/>
                </a:solidFill>
              </a:rPr>
              <a:t>As Funções do </a:t>
            </a:r>
            <a:r>
              <a:rPr lang="pt-PT" sz="2400" b="1" dirty="0" smtClean="0">
                <a:solidFill>
                  <a:srgbClr val="FF6600"/>
                </a:solidFill>
              </a:rPr>
              <a:t>Gestor de Eventos</a:t>
            </a:r>
            <a:endParaRPr lang="pt-PT" dirty="0">
              <a:solidFill>
                <a:srgbClr val="FF6600"/>
              </a:solidFill>
            </a:endParaRPr>
          </a:p>
        </p:txBody>
      </p:sp>
      <p:sp>
        <p:nvSpPr>
          <p:cNvPr id="294914" name="TextBox 294913"/>
          <p:cNvSpPr txBox="1">
            <a:spLocks noChangeArrowheads="1"/>
          </p:cNvSpPr>
          <p:nvPr/>
        </p:nvSpPr>
        <p:spPr bwMode="auto">
          <a:xfrm>
            <a:off x="2124075" y="2420938"/>
            <a:ext cx="6410325" cy="230832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eaLnBrk="0" hangingPunct="0">
              <a:buFontTx/>
              <a:buAutoNum type="arabicPeriod"/>
            </a:pPr>
            <a:r>
              <a:rPr lang="pt-PT" sz="2400" b="1" i="1" dirty="0" smtClean="0"/>
              <a:t>Supervisão;</a:t>
            </a:r>
          </a:p>
          <a:p>
            <a:pPr marL="457200" indent="-457200" algn="r" eaLnBrk="0" hangingPunct="0">
              <a:buFontTx/>
              <a:buAutoNum type="arabicPeriod"/>
            </a:pPr>
            <a:r>
              <a:rPr lang="pt-PT" sz="2400" b="1" i="1" dirty="0" smtClean="0"/>
              <a:t>Verificação da execução do plano;</a:t>
            </a:r>
          </a:p>
          <a:p>
            <a:pPr marL="457200" lvl="0" indent="-457200" algn="r" eaLnBrk="0" hangingPunct="0">
              <a:buFontTx/>
              <a:buAutoNum type="arabicPeriod"/>
            </a:pPr>
            <a:r>
              <a:rPr lang="pt-PT" sz="2400" b="1" i="1" dirty="0" smtClean="0"/>
              <a:t>Correcção dos desvios em busca dos objectivos do evento.</a:t>
            </a:r>
          </a:p>
          <a:p>
            <a:pPr marL="457200" indent="-457200" algn="r" eaLnBrk="0" hangingPunct="0">
              <a:buFontTx/>
              <a:buAutoNum type="arabicPeriod"/>
            </a:pPr>
            <a:endParaRPr lang="en-GB" sz="2400" b="1" i="1" dirty="0" smtClean="0"/>
          </a:p>
          <a:p>
            <a:pPr marL="457200" indent="-457200" algn="r" eaLnBrk="0" hangingPunct="0"/>
            <a:endParaRPr lang="en-GB" sz="2400" b="1" i="1" dirty="0"/>
          </a:p>
        </p:txBody>
      </p:sp>
      <p:sp>
        <p:nvSpPr>
          <p:cNvPr id="44037" name="Oval 294915"/>
          <p:cNvSpPr>
            <a:spLocks noChangeArrowheads="1"/>
          </p:cNvSpPr>
          <p:nvPr/>
        </p:nvSpPr>
        <p:spPr bwMode="auto">
          <a:xfrm>
            <a:off x="6143636" y="428604"/>
            <a:ext cx="2305050" cy="1368425"/>
          </a:xfrm>
          <a:prstGeom prst="ellipse">
            <a:avLst/>
          </a:prstGeom>
          <a:solidFill>
            <a:srgbClr val="FF9966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pPr algn="ctr"/>
            <a:endParaRPr lang="pt-BR" sz="2000">
              <a:solidFill>
                <a:srgbClr val="FF9966"/>
              </a:solidFill>
            </a:endParaRPr>
          </a:p>
        </p:txBody>
      </p:sp>
      <p:sp>
        <p:nvSpPr>
          <p:cNvPr id="44038" name="TextBox 294916"/>
          <p:cNvSpPr txBox="1">
            <a:spLocks noChangeArrowheads="1"/>
          </p:cNvSpPr>
          <p:nvPr/>
        </p:nvSpPr>
        <p:spPr bwMode="auto">
          <a:xfrm>
            <a:off x="6500826" y="785794"/>
            <a:ext cx="1673210" cy="523220"/>
          </a:xfrm>
          <a:prstGeom prst="rect">
            <a:avLst/>
          </a:prstGeom>
          <a:solidFill>
            <a:srgbClr val="FF9966"/>
          </a:solidFill>
          <a:ln w="9525" algn="ctr">
            <a:solidFill>
              <a:srgbClr val="FF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 smtClean="0"/>
              <a:t>Controlar</a:t>
            </a:r>
            <a:endParaRPr lang="pt-BR" sz="2800" b="1" dirty="0"/>
          </a:p>
        </p:txBody>
      </p:sp>
      <p:pic>
        <p:nvPicPr>
          <p:cNvPr id="100354" name="Picture 2" descr="http://supersimples.blog.br/wp-content/uploads/2008/12/dicas-para-controlar-o-ciu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714752"/>
            <a:ext cx="3643338" cy="273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440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Box 270337"/>
          <p:cNvSpPr txBox="1">
            <a:spLocks noChangeArrowheads="1"/>
          </p:cNvSpPr>
          <p:nvPr/>
        </p:nvSpPr>
        <p:spPr bwMode="auto">
          <a:xfrm>
            <a:off x="1857356" y="1214422"/>
            <a:ext cx="6192837" cy="6463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Funções Gestor de Eventos</a:t>
            </a:r>
            <a:endParaRPr lang="pt-PT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7" name="Rectangle 264192"/>
          <p:cNvSpPr>
            <a:spLocks noChangeArrowheads="1"/>
          </p:cNvSpPr>
          <p:nvPr/>
        </p:nvSpPr>
        <p:spPr bwMode="auto">
          <a:xfrm>
            <a:off x="1763713" y="-26988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Enquadramento e Gestão de Eventos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00232" y="2143116"/>
            <a:ext cx="65008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dirty="0" smtClean="0"/>
              <a:t>  </a:t>
            </a:r>
            <a:r>
              <a:rPr lang="pt-PT" sz="2400" dirty="0" smtClean="0"/>
              <a:t>Concebe, planeia e implementa os eventos desenvolvidos pela empresa;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Solicita orçamentos dos fornecedores (</a:t>
            </a:r>
            <a:r>
              <a:rPr lang="pt-PT" sz="2400" dirty="0" err="1" smtClean="0"/>
              <a:t>catering</a:t>
            </a:r>
            <a:r>
              <a:rPr lang="pt-PT" sz="2400" dirty="0" smtClean="0"/>
              <a:t>, decoração, animação) e selecciona as melhores propostas;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sz="2400" dirty="0" smtClean="0"/>
              <a:t>Supervisiona a implementação dos planos aprovados e coordena as acções no terreno;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pt-PT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http://www.redegestao.com.br/desafio21/imagens/figura-42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572032" cy="4127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00034" y="928670"/>
            <a:ext cx="842968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Estudos mostram que o sucesso das apresentações em público reside 55% na aparência do orador, 38% na forma como ele soa e só 7% naquilo que ele diz... </a:t>
            </a:r>
            <a:b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A capacidade para falar em público, ou para um grupo, em situações de trabalho, é cada vez mais determinante para o sucesso profissional. E não estamos a falar de uma visão estreita do que é o sucesso, mas sim na capacidade de produzir e gerir emoções, que é aquilo que hoje em dia muitos especialistas, de áreas que vão do marketing à neurociência, consideram realmente diferenciador. </a:t>
            </a:r>
            <a:b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Para si, que tem, ou terá, a responsabilidade de apresentar a uma plateia um produto ou serviço, seja na área dos eventos, da 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Meeting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Industry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ou outra, iremos</a:t>
            </a:r>
            <a:r>
              <a:rPr kumimoji="0" lang="pt-PT" b="1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dar-lhe algumas dicas ao nível da comunicação be</a:t>
            </a:r>
            <a:r>
              <a:rPr lang="pt-PT" b="1" dirty="0" smtClean="0">
                <a:latin typeface="+mn-lt"/>
                <a:ea typeface="Times New Roman" pitchFamily="18" charset="0"/>
                <a:cs typeface="Arial" pitchFamily="34" charset="0"/>
              </a:rPr>
              <a:t>m como treinar a vossa dicção.</a:t>
            </a:r>
            <a:endParaRPr kumimoji="0" lang="pt-PT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Rectangle 294912"/>
          <p:cNvSpPr>
            <a:spLocks noChangeArrowheads="1"/>
          </p:cNvSpPr>
          <p:nvPr/>
        </p:nvSpPr>
        <p:spPr bwMode="auto">
          <a:xfrm>
            <a:off x="468313" y="-26988"/>
            <a:ext cx="8353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2400" b="1" dirty="0" smtClean="0">
                <a:solidFill>
                  <a:srgbClr val="FF6600"/>
                </a:solidFill>
              </a:rPr>
              <a:t>Gestor de Eventos - Comunicação</a:t>
            </a:r>
            <a:endParaRPr lang="pt-PT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Box 210945"/>
          <p:cNvSpPr txBox="1">
            <a:spLocks noChangeArrowheads="1"/>
          </p:cNvSpPr>
          <p:nvPr/>
        </p:nvSpPr>
        <p:spPr bwMode="auto">
          <a:xfrm>
            <a:off x="1000100" y="1357298"/>
            <a:ext cx="7524750" cy="45243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final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Curso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os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formandos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deverão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ser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capazes </a:t>
            </a:r>
            <a:r>
              <a:rPr lang="pt-PT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pt-PT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pt-PT" sz="2400" b="1" i="1" dirty="0"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indent="-342900" algn="just">
              <a:defRPr/>
            </a:pPr>
            <a:endParaRPr lang="pt-PT" sz="2400" b="1" dirty="0">
              <a:effectLst>
                <a:outerShdw blurRad="38100" dist="38100" dir="2700000" algn="tl">
                  <a:srgbClr val="C0C0C0"/>
                </a:outerShdw>
              </a:effectLst>
              <a:sym typeface="Webdings" pitchFamily="18" charset="2"/>
            </a:endParaRPr>
          </a:p>
          <a:p>
            <a:pPr marL="342900" lvl="0" indent="-342900" algn="just">
              <a:buBlip>
                <a:blip r:embed="rId3"/>
              </a:buBlip>
              <a:defRPr/>
            </a:pPr>
            <a:r>
              <a:rPr lang="pt-PT" sz="2400" dirty="0" smtClean="0"/>
              <a:t>Estabelecer a garantia da existência da troca de informação adequada entre as diferentes partes da organização do evento e dos participantes;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2400" b="1" dirty="0" smtClean="0">
              <a:sym typeface="Webdings" pitchFamily="18" charset="2"/>
            </a:endParaRPr>
          </a:p>
          <a:p>
            <a:pPr marL="342900" lvl="0" indent="-342900" algn="just">
              <a:buBlip>
                <a:blip r:embed="rId3"/>
              </a:buBlip>
              <a:defRPr/>
            </a:pPr>
            <a:r>
              <a:rPr lang="pt-PT" sz="2400" dirty="0" smtClean="0"/>
              <a:t>Identificar potenciais situações de emergência em eventos;</a:t>
            </a:r>
          </a:p>
          <a:p>
            <a:pPr marL="342900" indent="-342900" algn="just">
              <a:buBlip>
                <a:blip r:embed="rId3"/>
              </a:buBlip>
              <a:defRPr/>
            </a:pPr>
            <a:endParaRPr lang="pt-PT" sz="2400" b="1" dirty="0" smtClean="0">
              <a:sym typeface="Webdings" pitchFamily="18" charset="2"/>
            </a:endParaRPr>
          </a:p>
          <a:p>
            <a:pPr marL="342900" lvl="0" indent="-342900" algn="just">
              <a:buBlip>
                <a:blip r:embed="rId3"/>
              </a:buBlip>
              <a:defRPr/>
            </a:pPr>
            <a:r>
              <a:rPr lang="pt-PT" sz="2400" dirty="0" smtClean="0"/>
              <a:t>Proceder de forma adequada a situações de emergência.</a:t>
            </a:r>
          </a:p>
          <a:p>
            <a:pPr marL="342900" indent="-342900" algn="just">
              <a:defRPr/>
            </a:pPr>
            <a:endParaRPr lang="pt-PT" sz="2400" b="1" dirty="0">
              <a:sym typeface="Webdings" pitchFamily="18" charset="2"/>
            </a:endParaRPr>
          </a:p>
        </p:txBody>
      </p:sp>
      <p:sp>
        <p:nvSpPr>
          <p:cNvPr id="4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GESTÃO DE EVENTOS</a:t>
            </a:r>
            <a:endParaRPr lang="pt-P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142976" y="714356"/>
            <a:ext cx="607223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pt-PT" sz="2800" b="1" dirty="0" smtClean="0"/>
              <a:t> Silêncio </a:t>
            </a:r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endParaRPr lang="pt-PT" sz="2800" b="1" dirty="0" smtClean="0"/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pt-PT" sz="2800" b="1" dirty="0" smtClean="0"/>
              <a:t>Gestos</a:t>
            </a:r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endParaRPr lang="pt-PT" sz="2800" b="1" dirty="0" smtClean="0"/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pt-PT" sz="2800" b="1" dirty="0" smtClean="0"/>
              <a:t>Expressões faciais</a:t>
            </a:r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endParaRPr lang="pt-PT" sz="2800" b="1" dirty="0" smtClean="0"/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pt-PT" sz="2800" b="1" dirty="0" smtClean="0"/>
              <a:t>Roupa e adornos </a:t>
            </a:r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endParaRPr lang="pt-PT" sz="2800" b="1" dirty="0" smtClean="0"/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pt-PT" sz="2800" b="1" dirty="0" smtClean="0"/>
              <a:t>Espaço e a distância</a:t>
            </a:r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endParaRPr lang="pt-PT" sz="2800" b="1" dirty="0" smtClean="0"/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pt-PT" sz="2800" b="1" dirty="0" smtClean="0"/>
              <a:t>Movimentos corporais</a:t>
            </a:r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endParaRPr lang="pt-PT" sz="2800" b="1" dirty="0" smtClean="0"/>
          </a:p>
          <a:p>
            <a:pPr defTabSz="91440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pt-PT" sz="2800" b="1" dirty="0" err="1" smtClean="0"/>
              <a:t>Paralinguística</a:t>
            </a:r>
            <a:r>
              <a:rPr lang="pt-PT" sz="2800" b="1" dirty="0" smtClean="0"/>
              <a:t> – modo de falar</a:t>
            </a:r>
          </a:p>
        </p:txBody>
      </p:sp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Comunicação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Principios</a:t>
            </a:r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da Comunicação face a face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71472" y="928670"/>
            <a:ext cx="6603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b="1" dirty="0" smtClean="0">
                <a:solidFill>
                  <a:schemeClr val="accent6"/>
                </a:solidFill>
              </a:rPr>
              <a:t>     Pronunciar as palavras correcta e claramente.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642910" y="1571612"/>
            <a:ext cx="561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b="1" dirty="0" smtClean="0"/>
              <a:t>    Não falar muito alto nem muito baixo.</a:t>
            </a:r>
          </a:p>
        </p:txBody>
      </p:sp>
      <p:sp>
        <p:nvSpPr>
          <p:cNvPr id="6" name="Rectângulo 5"/>
          <p:cNvSpPr/>
          <p:nvPr/>
        </p:nvSpPr>
        <p:spPr>
          <a:xfrm>
            <a:off x="714348" y="22145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b="1" dirty="0" smtClean="0">
                <a:solidFill>
                  <a:schemeClr val="accent6"/>
                </a:solidFill>
              </a:rPr>
              <a:t>   Não falar nem muito depressa, nem muito devagar.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85786" y="3214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b="1" dirty="0" smtClean="0"/>
              <a:t>    Concentrar-se na mensagem a levar aos outros.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928662" y="4286256"/>
            <a:ext cx="208441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</a:pPr>
            <a:r>
              <a:rPr lang="pt-PT" sz="2400" b="1" dirty="0" smtClean="0">
                <a:solidFill>
                  <a:schemeClr val="accent6"/>
                </a:solidFill>
              </a:rPr>
              <a:t>Ser breve.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571604" y="5000636"/>
            <a:ext cx="36376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</a:pPr>
            <a:r>
              <a:rPr lang="pt-PT" sz="2400" b="1" dirty="0" smtClean="0"/>
              <a:t>Usar palavras simples.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Principios</a:t>
            </a:r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da Comunicação face a face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42910" y="1142984"/>
            <a:ext cx="3827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b="1" dirty="0" smtClean="0"/>
              <a:t>     </a:t>
            </a:r>
            <a:r>
              <a:rPr lang="pt-PT" sz="2400" b="1" dirty="0" smtClean="0">
                <a:solidFill>
                  <a:schemeClr val="accent6"/>
                </a:solidFill>
              </a:rPr>
              <a:t>Mostrar-se interessado 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642910" y="1714488"/>
            <a:ext cx="1568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400" b="1" dirty="0" smtClean="0"/>
              <a:t>Sorrir.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714348" y="2500306"/>
            <a:ext cx="551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400" b="1" dirty="0" smtClean="0">
                <a:solidFill>
                  <a:schemeClr val="accent6"/>
                </a:solidFill>
              </a:rPr>
              <a:t>Tratar, correctamente, o interlocutor.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642910" y="3071810"/>
            <a:ext cx="757242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400" b="1" dirty="0" smtClean="0"/>
              <a:t>Certificar-se que os termos que utiliza são compreendidos pelo interlocutor.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714348" y="4286256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b="1" dirty="0" smtClean="0">
                <a:solidFill>
                  <a:schemeClr val="accent6"/>
                </a:solidFill>
              </a:rPr>
              <a:t>     Reformular o que o interlocutor disse para se certificar que compreendeu a mensagem.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1500166" y="5214950"/>
            <a:ext cx="526625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PT" sz="2400" b="1" dirty="0" smtClean="0"/>
              <a:t>Acompanhar as palavras de gestos.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Principios</a:t>
            </a:r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da Comunicação face a face</a:t>
            </a: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71472" y="1142984"/>
            <a:ext cx="6492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b="1" dirty="0" smtClean="0"/>
              <a:t>      Dizer ao interlocutor: “Fui claro?” em vez de</a:t>
            </a:r>
          </a:p>
          <a:p>
            <a:r>
              <a:rPr lang="pt-PT" sz="2400" b="1" dirty="0" smtClean="0"/>
              <a:t> “Compreendeu? Está a perceber?”. </a:t>
            </a:r>
            <a:endParaRPr lang="pt-PT" sz="2400" b="1" dirty="0"/>
          </a:p>
        </p:txBody>
      </p:sp>
      <p:sp>
        <p:nvSpPr>
          <p:cNvPr id="11" name="Rectângulo 10"/>
          <p:cNvSpPr/>
          <p:nvPr/>
        </p:nvSpPr>
        <p:spPr>
          <a:xfrm>
            <a:off x="642910" y="2643182"/>
            <a:ext cx="406790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PT" sz="2400" b="1" dirty="0" smtClean="0"/>
              <a:t>Manter uma boa postura.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714348" y="2071678"/>
            <a:ext cx="614206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PT" sz="2400" b="1" dirty="0" smtClean="0">
                <a:solidFill>
                  <a:schemeClr val="accent6"/>
                </a:solidFill>
              </a:rPr>
              <a:t>Falar, olhando sempre para o interlocutor.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714348" y="3286124"/>
            <a:ext cx="4572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PT" sz="2400" b="1" dirty="0" smtClean="0">
                <a:solidFill>
                  <a:schemeClr val="accent6"/>
                </a:solidFill>
              </a:rPr>
              <a:t>Evitar as gírias e as bengalas.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785786" y="4000504"/>
            <a:ext cx="4572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PT" sz="2400" b="1" dirty="0" smtClean="0"/>
              <a:t>Falar de uma forma positiva.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Comunicação</a:t>
            </a:r>
          </a:p>
        </p:txBody>
      </p:sp>
      <p:sp>
        <p:nvSpPr>
          <p:cNvPr id="4" name="Fluxograma: subrotina 3"/>
          <p:cNvSpPr/>
          <p:nvPr/>
        </p:nvSpPr>
        <p:spPr>
          <a:xfrm>
            <a:off x="1071538" y="1214422"/>
            <a:ext cx="7500990" cy="414340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1357290" y="1571612"/>
            <a:ext cx="67866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/>
              <a:t>Actividade</a:t>
            </a:r>
          </a:p>
          <a:p>
            <a:pPr algn="ctr"/>
            <a:endParaRPr lang="pt-PT" sz="3600" b="1" dirty="0" smtClean="0"/>
          </a:p>
          <a:p>
            <a:pPr algn="ctr"/>
            <a:r>
              <a:rPr lang="pt-PT" sz="3200" b="1" dirty="0" smtClean="0"/>
              <a:t>Será que são </a:t>
            </a:r>
            <a:r>
              <a:rPr lang="pt-PT" sz="3200" b="1" dirty="0" smtClean="0">
                <a:solidFill>
                  <a:srgbClr val="FFC000"/>
                </a:solidFill>
              </a:rPr>
              <a:t>Bons Oradores</a:t>
            </a:r>
            <a:r>
              <a:rPr lang="pt-PT" sz="3200" b="1" dirty="0" smtClean="0"/>
              <a:t>???</a:t>
            </a:r>
            <a:endParaRPr lang="pt-PT" sz="3200" b="1" dirty="0">
              <a:solidFill>
                <a:srgbClr val="002060"/>
              </a:solidFill>
            </a:endParaRPr>
          </a:p>
        </p:txBody>
      </p:sp>
      <p:pic>
        <p:nvPicPr>
          <p:cNvPr id="8" name="Rectangle 305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3248"/>
            <a:ext cx="227649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4192"/>
          <p:cNvSpPr>
            <a:spLocks noChangeArrowheads="1"/>
          </p:cNvSpPr>
          <p:nvPr/>
        </p:nvSpPr>
        <p:spPr bwMode="auto">
          <a:xfrm>
            <a:off x="1071538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714480" y="857232"/>
          <a:ext cx="685804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000100" y="1571612"/>
          <a:ext cx="671517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  <p:sp>
        <p:nvSpPr>
          <p:cNvPr id="4" name="Fluxograma: subrotina 3"/>
          <p:cNvSpPr/>
          <p:nvPr/>
        </p:nvSpPr>
        <p:spPr>
          <a:xfrm>
            <a:off x="1071538" y="1214422"/>
            <a:ext cx="7500990" cy="414340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1357290" y="1571612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/>
              <a:t>Actividade</a:t>
            </a:r>
          </a:p>
          <a:p>
            <a:pPr algn="ctr"/>
            <a:endParaRPr lang="pt-PT" sz="3600" b="1" dirty="0" smtClean="0"/>
          </a:p>
          <a:p>
            <a:pPr algn="ctr"/>
            <a:r>
              <a:rPr lang="pt-PT" sz="3200" b="1" dirty="0" smtClean="0"/>
              <a:t>Em grupos dêem alguns exemplos de eventos quanto à sua </a:t>
            </a:r>
            <a:r>
              <a:rPr lang="pt-PT" sz="3200" b="1" dirty="0" err="1" smtClean="0">
                <a:solidFill>
                  <a:srgbClr val="002060"/>
                </a:solidFill>
              </a:rPr>
              <a:t>Periocidade</a:t>
            </a:r>
            <a:r>
              <a:rPr lang="pt-PT" sz="3200" b="1" dirty="0" smtClean="0"/>
              <a:t>, </a:t>
            </a:r>
            <a:r>
              <a:rPr lang="pt-PT" sz="3200" b="1" dirty="0" smtClean="0">
                <a:solidFill>
                  <a:srgbClr val="002060"/>
                </a:solidFill>
              </a:rPr>
              <a:t>Área de Abrangência </a:t>
            </a:r>
            <a:r>
              <a:rPr lang="pt-PT" sz="3200" b="1" dirty="0" smtClean="0"/>
              <a:t>e </a:t>
            </a:r>
            <a:r>
              <a:rPr lang="pt-PT" sz="3200" b="1" dirty="0" smtClean="0">
                <a:solidFill>
                  <a:srgbClr val="002060"/>
                </a:solidFill>
              </a:rPr>
              <a:t>Finalidade</a:t>
            </a:r>
            <a:endParaRPr lang="pt-PT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planetaeducacao.com.br/novo/imagens/artigos/editorial/07-06-20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143380"/>
            <a:ext cx="2714644" cy="248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785926"/>
            <a:ext cx="814393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PERIODICIDADE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pt-PT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Esporádicos 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ealizam-se sem periodicidade predefinida, apenas quando é do interesse da empresa como no caso do lançamento de novos produtos;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Periódicos 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 </a:t>
            </a:r>
            <a:r>
              <a:rPr lang="pt-PT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periocidade</a:t>
            </a: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fixa. P/ex.: a feira do livro de Lisboa. De oportunidade – realizam-se sem periodicidade, no âmbito de acções externas à empresa, como p/ex. Datas comemorativas.</a:t>
            </a:r>
          </a:p>
        </p:txBody>
      </p:sp>
      <p:pic>
        <p:nvPicPr>
          <p:cNvPr id="2051" name="Picture 3" descr="http://www.eliassoso.com.ar/wp-content/uploads/2008/01/periodi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14884"/>
            <a:ext cx="2928958" cy="19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historiasepensamento.com.sapo.pt/ami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273646" cy="2922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2071670" y="56435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\</a:t>
            </a:r>
            <a:endParaRPr lang="pt-PT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285860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ÁREA DE ABRANGÊNCIA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2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Locais </a:t>
            </a:r>
            <a:endParaRPr lang="pt-PT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p/ex.: a feira semanal de Viseu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Regionais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p/ex.: a feira do livro de Lisboa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Nacionais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p/ex.: o festival do Sudoeste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Internacionais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p/ex.: o Euro 2008</a:t>
            </a:r>
          </a:p>
        </p:txBody>
      </p:sp>
      <p:pic>
        <p:nvPicPr>
          <p:cNvPr id="1027" name="Picture 3" descr="http://www.oamador.com/wp-content/uploads/2007/05/a-feira-do-livro-2007-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249075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http://www.bbc.co.uk/leicester/content/images/2006/06/12/download_festival_01_420x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6430">
            <a:off x="5557147" y="3489633"/>
            <a:ext cx="257176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http://1.bp.blogspot.com/_fOJD67rCP10/SEqH9ajDSZI/AAAAAAAAIOc/o189Kw8vpxQ/s400/maskottchen_euro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26439">
            <a:off x="3808367" y="4087407"/>
            <a:ext cx="1857388" cy="2296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bp2.blogger.com/_gW30Wtum24Q/SAK7Le-p9II/AAAAAAAAAFQ/ZvxHEGVi_RI/s400/expectativ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3810000" cy="31908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6806" name="Picture 6" descr="http://escritemdia.files.wordpress.com/2008/08/interrogacao-718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299" y="3214686"/>
            <a:ext cx="3197701" cy="335758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571736" y="4929198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PT" sz="4800" b="1" i="1" dirty="0" smtClean="0"/>
              <a:t>Que expectativas</a:t>
            </a:r>
            <a:endParaRPr lang="pt-PT" sz="4800" b="1" i="1" dirty="0">
              <a:sym typeface="Webdings" pitchFamily="18" charset="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1357298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</a:t>
            </a:r>
            <a:r>
              <a:rPr kumimoji="0" lang="pt-PT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ACÇÃO</a:t>
            </a:r>
            <a:endParaRPr kumimoji="0" lang="pt-PT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pt-PT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Interno  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Realizam-se nas instalações da empresa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Externo 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49263" algn="just" eaLnBrk="0" hangingPunct="0"/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Têm lugar em ambientes mais amplos e fora da sede</a:t>
            </a:r>
          </a:p>
        </p:txBody>
      </p:sp>
      <p:pic>
        <p:nvPicPr>
          <p:cNvPr id="108548" name="Picture 4" descr="http://www.grupocab.com.br/Imagens/Eventos_image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26720">
            <a:off x="6455170" y="936942"/>
            <a:ext cx="2340418" cy="2047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8550" name="Picture 6" descr="http://www.peakdiscovery.eu/EventsLeisure/teambuil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2147">
            <a:off x="6267412" y="2953967"/>
            <a:ext cx="2428892" cy="3643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1500174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PUBLICO ALVO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pt-PT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Eventos Corporativos  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Realizam-se para o público interno da empresa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Eventos para o Consumidor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49263" algn="just" eaLnBrk="0" hangingPunct="0"/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Voltados para o consumidor final dos produtos/serviços da empresa</a:t>
            </a:r>
          </a:p>
        </p:txBody>
      </p:sp>
      <p:pic>
        <p:nvPicPr>
          <p:cNvPr id="109571" name="Picture 3" descr="http://www.premierbrasileventos.com.br/team_p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2341">
            <a:off x="5708402" y="4023057"/>
            <a:ext cx="2638416" cy="2369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9573" name="Picture 5" descr="http://adivertido.com/wp-content/uploads/2008/03/consumido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76610">
            <a:off x="2158790" y="4066249"/>
            <a:ext cx="2938658" cy="2512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1285860"/>
            <a:ext cx="814393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FINALIDADE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Quanto à finalidade os eventos podem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ser classificados como  institucionais ou como promocionais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pt-PT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Eventos Institucionais  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r>
              <a:rPr lang="pt-PT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queles cujo objectivo é desenvolver, manter ou aperfeiçoar a imagem da </a:t>
            </a:r>
            <a:r>
              <a:rPr lang="pt-PT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empresa.P</a:t>
            </a: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 ex.: convidar os clientes para um retiro de fim-de-semana dedicado a actividades de lazer pode cumprir a finalidade de os manter satisfeitos e fiéis à marca.</a:t>
            </a:r>
            <a:endParaRPr lang="pt-PT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Eventos Promocionais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Têm como objectivo a venda de produtos.</a:t>
            </a:r>
            <a:endParaRPr lang="pt-PT" sz="1100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P/ ex.: feiras, apresentação de produtos, </a:t>
            </a:r>
            <a:r>
              <a:rPr lang="pt-PT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StockMarket</a:t>
            </a: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pt-PT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Movelar</a:t>
            </a:r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etc.</a:t>
            </a:r>
            <a:endParaRPr lang="pt-P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523" name="Picture 3" descr="http://ulysses.almg.gov.br/banfoto/26/D1-0074926-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008" y="500042"/>
            <a:ext cx="2181992" cy="1451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Classificação de Eventos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1071546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NÍVEL DE PARTICIPAÇÃO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pt-PT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 empresas realizam os próprios eventos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</a:pPr>
            <a:r>
              <a:rPr lang="pt-PT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Parcial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r>
              <a:rPr lang="pt-P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 empresas participam em eventos realizados por outras empresas</a:t>
            </a:r>
          </a:p>
        </p:txBody>
      </p:sp>
      <p:pic>
        <p:nvPicPr>
          <p:cNvPr id="60418" name="Picture 2" descr="http://images04.olx.com.br/ui/2/50/86/18304486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90"/>
            <a:ext cx="3000395" cy="2251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736"/>
            <a:ext cx="82868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Que É Mais Difícil De Organizar, um Mega Evento, Tipo Rock </a:t>
            </a:r>
            <a:r>
              <a:rPr kumimoji="0" lang="pt-PT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pt-PT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Rio Ou Um Evento Simples, Como Um Jantar De Confraternização Para 10 Executivos?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pic>
        <p:nvPicPr>
          <p:cNvPr id="59394" name="Picture 2" descr="http://rockmenten.blogs.sapo.pt/arquivo/rir_20040309183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3143272" cy="3074940"/>
          </a:xfrm>
          <a:prstGeom prst="rect">
            <a:avLst/>
          </a:prstGeom>
          <a:noFill/>
          <a:scene3d>
            <a:camera prst="orthographicFront">
              <a:rot lat="0" lon="1800000" rev="1200000"/>
            </a:camera>
            <a:lightRig rig="threePt" dir="t"/>
          </a:scene3d>
        </p:spPr>
      </p:pic>
      <p:pic>
        <p:nvPicPr>
          <p:cNvPr id="59396" name="Picture 4" descr="http://2005valongodovouga.blogs.sapo.pt/arquivo/2006%20Jantar%20BTT%20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357562"/>
            <a:ext cx="3371850" cy="2524125"/>
          </a:xfrm>
          <a:prstGeom prst="rect">
            <a:avLst/>
          </a:prstGeom>
          <a:noFill/>
          <a:scene3d>
            <a:camera prst="orthographicFront">
              <a:rot lat="1200000" lon="600000" rev="20400000"/>
            </a:camera>
            <a:lightRig rig="threePt" dir="t"/>
          </a:scene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85786" y="1428736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PT" sz="2400" dirty="0" smtClean="0"/>
              <a:t> </a:t>
            </a:r>
            <a:r>
              <a:rPr lang="pt-PT" sz="2800" dirty="0" smtClean="0"/>
              <a:t>Os eventos especiais são classificados de acordo com seu porte e escala. As categorias mais comuns são </a:t>
            </a:r>
            <a:r>
              <a:rPr lang="pt-PT" sz="2800" b="1" dirty="0" smtClean="0">
                <a:solidFill>
                  <a:srgbClr val="FFC000"/>
                </a:solidFill>
              </a:rPr>
              <a:t>mega eventos</a:t>
            </a:r>
            <a:r>
              <a:rPr lang="pt-PT" sz="2800" dirty="0" smtClean="0"/>
              <a:t> e </a:t>
            </a:r>
            <a:r>
              <a:rPr lang="pt-PT" sz="2800" b="1" dirty="0" smtClean="0">
                <a:solidFill>
                  <a:srgbClr val="FFC000"/>
                </a:solidFill>
              </a:rPr>
              <a:t>eventos de marca</a:t>
            </a:r>
            <a:r>
              <a:rPr lang="pt-PT" sz="2800" dirty="0" smtClean="0"/>
              <a:t>. </a:t>
            </a:r>
          </a:p>
          <a:p>
            <a:pPr>
              <a:buFont typeface="Wingdings" pitchFamily="2" charset="2"/>
              <a:buChar char="§"/>
            </a:pPr>
            <a:endParaRPr lang="pt-PT" sz="2800" dirty="0" smtClean="0"/>
          </a:p>
          <a:p>
            <a:pPr>
              <a:buFont typeface="Wingdings" pitchFamily="2" charset="2"/>
              <a:buChar char="§"/>
            </a:pPr>
            <a:r>
              <a:rPr lang="pt-PT" sz="2800" dirty="0" smtClean="0"/>
              <a:t>Os eventos também são classificados conforme o seu </a:t>
            </a:r>
            <a:r>
              <a:rPr lang="pt-PT" sz="2800" b="1" dirty="0" smtClean="0">
                <a:solidFill>
                  <a:srgbClr val="FFC000"/>
                </a:solidFill>
              </a:rPr>
              <a:t>propósito</a:t>
            </a:r>
            <a:r>
              <a:rPr lang="pt-PT" sz="2800" dirty="0" smtClean="0"/>
              <a:t> ou o </a:t>
            </a:r>
            <a:r>
              <a:rPr lang="pt-PT" sz="2800" b="1" dirty="0" smtClean="0">
                <a:solidFill>
                  <a:srgbClr val="FFC000"/>
                </a:solidFill>
              </a:rPr>
              <a:t>sector específico </a:t>
            </a:r>
            <a:r>
              <a:rPr lang="pt-PT" sz="2800" dirty="0" smtClean="0"/>
              <a:t>ao qual pertencem, como por exemplo, eventos públicos, desportivos, turísticos ou corporativos. </a:t>
            </a:r>
            <a:endParaRPr lang="pt-PT" sz="2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785786" y="1357298"/>
            <a:ext cx="72866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>
                <a:solidFill>
                  <a:srgbClr val="00B0F0"/>
                </a:solidFill>
              </a:rPr>
              <a:t>Mega Eventos</a:t>
            </a:r>
          </a:p>
          <a:p>
            <a:endParaRPr lang="pt-PT" sz="3600" b="1" dirty="0" smtClean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pt-PT" sz="2000" b="1" dirty="0" smtClean="0"/>
              <a:t> São aqueles que produzem níveis extraordinariamente altos de turismo, cobertura dos media, prestígio e um impacto económico para a comunidade local ou de destino</a:t>
            </a:r>
            <a:r>
              <a:rPr lang="pt-PT" sz="2000" dirty="0" smtClean="0"/>
              <a:t>. </a:t>
            </a:r>
          </a:p>
          <a:p>
            <a:pPr>
              <a:buBlip>
                <a:blip r:embed="rId2"/>
              </a:buBlip>
            </a:pPr>
            <a:endParaRPr lang="pt-PT" sz="2000" b="1" dirty="0" smtClean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endParaRPr lang="pt-PT" sz="2000" b="1" dirty="0">
              <a:solidFill>
                <a:srgbClr val="00B0F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1538" y="3857628"/>
            <a:ext cx="61436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Ex: </a:t>
            </a:r>
            <a:r>
              <a:rPr lang="pt-PT" sz="2400" b="1" dirty="0" smtClean="0"/>
              <a:t>Jogos Olímpicos e as Feiras Mundiais, campeonato Mundial de Futebol </a:t>
            </a:r>
            <a:r>
              <a:rPr lang="pt-PT" sz="2400" b="1" dirty="0" err="1" smtClean="0"/>
              <a:t>etc</a:t>
            </a:r>
            <a:endParaRPr lang="pt-PT" sz="2400" b="1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Eventos de marca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>
              <a:buBlip>
                <a:blip r:embed="rId2"/>
              </a:buBlip>
            </a:pPr>
            <a:r>
              <a:rPr lang="pt-PT" sz="2000" b="1" dirty="0" smtClean="0"/>
              <a:t> Eventos grandes de carácter extraordinário ou periódico e duração limitada;</a:t>
            </a:r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r>
              <a:rPr lang="pt-PT" sz="2000" b="1" dirty="0" smtClean="0"/>
              <a:t> Desenvolvidos primordialmente para ampliar o apelo e a </a:t>
            </a:r>
            <a:r>
              <a:rPr lang="pt-PT" sz="2000" b="1" dirty="0" err="1" smtClean="0"/>
              <a:t>lucratividade</a:t>
            </a:r>
            <a:r>
              <a:rPr lang="pt-PT" sz="2000" b="1" dirty="0" smtClean="0"/>
              <a:t> de um destino turístico a curto e/ou longo prazos;</a:t>
            </a:r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indent="180975">
              <a:buBlip>
                <a:blip r:embed="rId2"/>
              </a:buBlip>
            </a:pPr>
            <a:endParaRPr lang="pt-PT" sz="2000" b="1" dirty="0" smtClean="0"/>
          </a:p>
          <a:p>
            <a:pPr indent="180975">
              <a:buBlip>
                <a:blip r:embed="rId2"/>
              </a:buBlip>
            </a:pPr>
            <a:r>
              <a:rPr lang="pt-PT" sz="2000" b="1" dirty="0" smtClean="0"/>
              <a:t>Para o seu sucesso, esses eventos contam com a singularidade, o </a:t>
            </a:r>
            <a:r>
              <a:rPr lang="pt-PT" sz="2000" b="1" i="1" dirty="0" smtClean="0"/>
              <a:t>status </a:t>
            </a:r>
            <a:r>
              <a:rPr lang="pt-PT" sz="2000" b="1" dirty="0" smtClean="0"/>
              <a:t>ou o senso de oportunidade em gerar interesse e atrair atenção</a:t>
            </a:r>
            <a:r>
              <a:rPr lang="pt-PT" sz="2000" dirty="0" smtClean="0"/>
              <a:t>,</a:t>
            </a:r>
            <a:r>
              <a:rPr lang="pt-PT" sz="2000" b="1" dirty="0" smtClean="0"/>
              <a:t> provocam uma forte sensação de orgulho local e reconhecimento internacional</a:t>
            </a:r>
            <a:r>
              <a:rPr lang="pt-PT" sz="2000" dirty="0" smtClean="0"/>
              <a:t>.</a:t>
            </a: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488" y="5143512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</a:t>
            </a:r>
            <a:r>
              <a:rPr lang="pt-PT" sz="2400" b="1" dirty="0" smtClean="0"/>
              <a:t>: Carnaval do Rio de Janeiro; Kentucky Derby nos EUA, o </a:t>
            </a:r>
            <a:r>
              <a:rPr lang="pt-PT" sz="2400" b="1" dirty="0" err="1" smtClean="0"/>
              <a:t>Chelsea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Flower</a:t>
            </a:r>
            <a:r>
              <a:rPr lang="pt-PT" sz="2400" b="1" dirty="0" smtClean="0"/>
              <a:t> Show na Inglaterra </a:t>
            </a:r>
            <a:r>
              <a:rPr lang="pt-PT" sz="2400" b="1" dirty="0" err="1" smtClean="0"/>
              <a:t>etc</a:t>
            </a:r>
            <a:endParaRPr lang="pt-PT" sz="2400" b="1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5" name="Pergaminho horizontal 4"/>
          <p:cNvSpPr/>
          <p:nvPr/>
        </p:nvSpPr>
        <p:spPr>
          <a:xfrm>
            <a:off x="857224" y="1214422"/>
            <a:ext cx="7286676" cy="33575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428728" y="2000240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Como classificamos os diferentes tipos de Eventos?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12993"/>
          <p:cNvSpPr txBox="1">
            <a:spLocks noChangeArrowheads="1"/>
          </p:cNvSpPr>
          <p:nvPr/>
        </p:nvSpPr>
        <p:spPr bwMode="auto">
          <a:xfrm>
            <a:off x="1692275" y="2786058"/>
            <a:ext cx="7451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pt-PT" sz="2400" b="1" dirty="0">
              <a:sym typeface="Webdings" pitchFamily="18" charset="2"/>
            </a:endParaRPr>
          </a:p>
          <a:p>
            <a:pPr marL="342900" indent="-342900" algn="just"/>
            <a:endParaRPr lang="pt-PT" sz="2400" b="1" dirty="0">
              <a:sym typeface="Webdings" pitchFamily="18" charset="2"/>
            </a:endParaRPr>
          </a:p>
          <a:p>
            <a:pPr marL="342900" indent="-342900" eaLnBrk="0" hangingPunct="0"/>
            <a:endParaRPr lang="pt-PT" sz="2400" b="1" dirty="0"/>
          </a:p>
          <a:p>
            <a:pPr marL="342900" indent="-342900"/>
            <a:endParaRPr lang="pt-PT" sz="2400" b="1" dirty="0"/>
          </a:p>
        </p:txBody>
      </p:sp>
      <p:sp>
        <p:nvSpPr>
          <p:cNvPr id="5" name="Nuvem 4"/>
          <p:cNvSpPr/>
          <p:nvPr/>
        </p:nvSpPr>
        <p:spPr>
          <a:xfrm>
            <a:off x="1071538" y="1428736"/>
            <a:ext cx="7429520" cy="35004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785918" y="257174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PT" sz="3600" b="1" i="1" dirty="0" smtClean="0"/>
              <a:t>Mas afinal o que é um evento?</a:t>
            </a:r>
            <a:endParaRPr lang="pt-PT" sz="3600" b="1" i="1" dirty="0">
              <a:sym typeface="Webdings" pitchFamily="18" charset="2"/>
            </a:endParaRPr>
          </a:p>
        </p:txBody>
      </p:sp>
      <p:sp>
        <p:nvSpPr>
          <p:cNvPr id="7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GESTÃO DE EVENTOS</a:t>
            </a:r>
            <a:endParaRPr lang="pt-P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4" name="Fluxograma: subrotina 3"/>
          <p:cNvSpPr/>
          <p:nvPr/>
        </p:nvSpPr>
        <p:spPr>
          <a:xfrm>
            <a:off x="1071538" y="1214422"/>
            <a:ext cx="7500990" cy="414340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1357290" y="1571612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/>
              <a:t>Actividade</a:t>
            </a:r>
          </a:p>
          <a:p>
            <a:pPr algn="ctr"/>
            <a:endParaRPr lang="pt-PT" sz="3600" b="1" dirty="0" smtClean="0"/>
          </a:p>
          <a:p>
            <a:pPr algn="ctr"/>
            <a:r>
              <a:rPr lang="pt-PT" sz="3200" b="1" dirty="0" smtClean="0"/>
              <a:t>Em grupos dêem alguns exemplos de eventos </a:t>
            </a:r>
            <a:r>
              <a:rPr lang="pt-PT" sz="3200" b="1" dirty="0" smtClean="0">
                <a:solidFill>
                  <a:srgbClr val="002060"/>
                </a:solidFill>
              </a:rPr>
              <a:t>Técnicos</a:t>
            </a:r>
            <a:r>
              <a:rPr lang="pt-PT" sz="3200" b="1" dirty="0" smtClean="0"/>
              <a:t>, </a:t>
            </a:r>
            <a:r>
              <a:rPr lang="pt-PT" sz="3200" b="1" dirty="0" err="1" smtClean="0">
                <a:solidFill>
                  <a:srgbClr val="002060"/>
                </a:solidFill>
              </a:rPr>
              <a:t>Ciêntificos</a:t>
            </a:r>
            <a:r>
              <a:rPr lang="pt-PT" sz="3200" b="1" dirty="0" smtClean="0"/>
              <a:t>, </a:t>
            </a:r>
            <a:r>
              <a:rPr lang="pt-PT" sz="3200" b="1" dirty="0" smtClean="0">
                <a:solidFill>
                  <a:srgbClr val="002060"/>
                </a:solidFill>
              </a:rPr>
              <a:t>Culturais e Comerciais</a:t>
            </a:r>
            <a:endParaRPr lang="pt-PT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planetaeducacao.com.br/novo/imagens/artigos/editorial/07-06-20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143380"/>
            <a:ext cx="2714644" cy="248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14282" y="1857364"/>
            <a:ext cx="864399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t-PT" sz="20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Congresso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Reunião de especialistas em determinado ramo de actividade cientifica, técnica artística, cultural ou simplesmente profissional, com o objectivo de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debater problemas específicos do grupo. Constitui-se em um evento de grande porte que engloba actividades sociais para os participantes.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t-PT" sz="20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Conferência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é a exposição de um assunto de amplo conhecimento do conferencista, que geralmente é a pessoa reconhecidamente competente. Pode ser utilizada na abertura de um evento maior.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3500462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Culturais / Técnicos / Científicos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000240"/>
            <a:ext cx="864399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Convenção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há exposição de assuntos por várias pessoas, com a presença de um coordenador, é promovida por entidade empresarial ou política. Trata-se de um evento excelente para expor e explicar a utilidade de um novo produto.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Palestra: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é a exposição de um assunto para uma plateia relativamente pequena. O assunto é geralmente de natureza educativa e os ouvintes já possuem algum conhecimento sobre o que será exposto e é aberta para colocar questões. Pode-se organizar um ciclo de palestras.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3500462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Culturais / Técnicos / Científicos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143116"/>
            <a:ext cx="864399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Colóquio: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é a exposição de um tema em reunião fechada, que tem por objectivo esclarecer e tomar decisões, sob uma coordenação.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Seminário: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a exposição é feita por uma ou mais pessoas com a presença de um coordenador, é de conhecimento da plateia que participa em forma de grupos. Geralmente divide-se em três fases: exposição, discussão e conclusão. As decisões podem ser adoptadas pela área.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3500462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Culturais / Técnicos / Científicos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143116"/>
            <a:ext cx="864399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Simpósio: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São vários expositores com a presença de um coordenador, o tema geralmente é científico. O objectivo não é debater mas realizar um intercâmbio de informações.   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Mesa Redonda: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os expositores ficam sob a coordenação de um moderador com tempo limitado para exposição e posterior debate, pode-se encaminhar perguntas à mesa.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3500462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Culturais / Técnicos / Científicos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1928802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Jornada: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Encontros de grupos profissionais, de âmbito regional, para discutir periodicamente assuntos de interesse do grupo. É promovido por entidades de classe com duração de vários dias.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Fórum: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Caracteriza-se pela discussão e debate, a plateia participa com perguntas. No final o coordenador da mesa recolhe as opiniões e apresenta uma conclusão representando a opinião da maioria.</a:t>
            </a:r>
          </a:p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Debate: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É a discussão entre duas pessoas que defendem pontos de vista diferentes sobre um tema. A plateia só participa com aplausos e protestos moderados.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3500462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Culturais / Técnicos / Científicos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1785926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Campeonato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Competição onde todos os concorrentes jogam pelo menos uma vez e tem uma duração relativamente longa.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Encontro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– Reunião de profissionais de uma mesma categoria visando expor e debater temas polémicos relativos à sua área.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Festival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Evento participativo e informal, e principalmente motivar os participantes e familiares.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3500462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pt-PT" sz="2800" b="1" dirty="0" smtClean="0">
                <a:solidFill>
                  <a:schemeClr val="bg1"/>
                </a:solidFill>
                <a:cs typeface="Arial" pitchFamily="34" charset="0"/>
              </a:rPr>
              <a:t>Desportivos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1785926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Gincana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Actividade desportiva recreativa que conta com diversas estações criativas e ou objectivos a serem atingidos.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Olimpíadas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Competição que reúne várias modalidades desportivas e consome alguns dias na realização das diversas categorias.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Torneio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Competição de carácter eliminatório que é realizada num curto espaço de tempo.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3500462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pt-PT" sz="2800" b="1" dirty="0" smtClean="0">
                <a:solidFill>
                  <a:schemeClr val="bg1"/>
                </a:solidFill>
                <a:cs typeface="Arial" pitchFamily="34" charset="0"/>
              </a:rPr>
              <a:t>Desportivos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1785926"/>
            <a:ext cx="864399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Exposição -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visa apenas divulgar objectos expostos. Em grandes exposições o expositor participará adquirindo espaço físico denominado stand junto com outros expositores.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Feira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é ampla e visa vender. O profissional de Relações Públicas da organização poderá participar assessorando o pessoal de venda, marketing e publicidade.</a:t>
            </a:r>
          </a:p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4429156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pt-PT" sz="2800" b="1" dirty="0" smtClean="0">
                <a:solidFill>
                  <a:schemeClr val="bg1"/>
                </a:solidFill>
                <a:cs typeface="Arial" pitchFamily="34" charset="0"/>
              </a:rPr>
              <a:t>Comerciais e Institucionais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1785926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Lançamento de livro –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Trata-se de apresentar o autor e a sua obra ao público de interesse. O lançamento é feito numa sessão de autógrafos/dedicatórias.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Mostra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Estamos a falar de um pequeno evento, circulante e que visa somente  divulgar os objectos apresentados.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Salão –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É amplo e visa apenas divulgar, embora nos dias de hoje apresente características de feira.</a:t>
            </a:r>
          </a:p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4429156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pt-PT" sz="2800" b="1" dirty="0" smtClean="0">
                <a:solidFill>
                  <a:schemeClr val="bg1"/>
                </a:solidFill>
                <a:cs typeface="Arial" pitchFamily="34" charset="0"/>
              </a:rPr>
              <a:t>Comerciais e Institucionais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71472" y="1357298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Antigo Egipto: </a:t>
            </a:r>
            <a:r>
              <a:rPr lang="pt-BR" sz="3600" dirty="0" smtClean="0"/>
              <a:t>cerimónias oficiais e religiosas, abrangia a vida do faraó, sua corte e as honras póstumas.</a:t>
            </a:r>
          </a:p>
        </p:txBody>
      </p:sp>
      <p:sp>
        <p:nvSpPr>
          <p:cNvPr id="3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/>
                <a:solidFill>
                  <a:schemeClr val="accent3"/>
                </a:solidFill>
              </a:rPr>
              <a:t>História dos Eventos</a:t>
            </a:r>
            <a:endParaRPr lang="pt-PT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5234" name="Picture 2" descr="http://img216.imageshack.us/img216/4306/framedimagen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86124"/>
            <a:ext cx="4071966" cy="3331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1785926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Programa de Visitas –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Receber grupos de pessoas seguindo uma programação criteriosamente preparada, com objectivo de divulgar a instituição para seu público de interesse, é a chamada "política de portas abertas", que propicia uma aproximação entre o público e a organização.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Concursos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Competições que estimulam o interesse do público participante e o familiariza com a organização e suas políticas. Podem ser utilizados com funcionários e familiares, distribuidores, accionistas, revendedores e o público externo.</a:t>
            </a:r>
          </a:p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4429156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pt-PT" sz="2800" b="1" dirty="0" smtClean="0">
                <a:solidFill>
                  <a:schemeClr val="bg1"/>
                </a:solidFill>
                <a:cs typeface="Arial" pitchFamily="34" charset="0"/>
              </a:rPr>
              <a:t>Comerciais e Institucionais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1857364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Lançamento da 1ª pedra –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É o marco inicial de uma construção e consiste em colocar numa caixa algo que represente o momento vivido pela organização e fique registado para gerações futuras.</a:t>
            </a:r>
          </a:p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Inauguração de instalações –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Consiste em apresentar ao público de interesse um espaço que entrará em actividade.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Homenagem –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Trata-se de homenagear alguém pelo seu desempenho. Geralmente, a homenagem é feita a pessoas falecidas.</a:t>
            </a:r>
          </a:p>
          <a:p>
            <a:r>
              <a:rPr lang="pt-PT" sz="2000" dirty="0" smtClean="0"/>
              <a:t> </a:t>
            </a:r>
          </a:p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4429156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pt-PT" sz="2800" b="1" dirty="0" smtClean="0">
                <a:solidFill>
                  <a:schemeClr val="bg1"/>
                </a:solidFill>
                <a:cs typeface="Arial" pitchFamily="34" charset="0"/>
              </a:rPr>
              <a:t>Comerciais e Institucionais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1857364"/>
            <a:ext cx="864399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Tomada de posse –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Consiste em oficializar alguém numa determinada função para a qual foi eleita ou designada. </a:t>
            </a:r>
          </a:p>
          <a:p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pt-PT" sz="2000" b="1" u="sng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Brainstorming – </a:t>
            </a: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tempestade de ideias na qual as pessoas se propõem a apresentar ideias acerca de um problema. É muito utilizado pela área publicitária.</a:t>
            </a:r>
          </a:p>
          <a:p>
            <a:r>
              <a:rPr lang="pt-PT" sz="2000" dirty="0" smtClean="0"/>
              <a:t> </a:t>
            </a:r>
          </a:p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4429156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pt-PT" sz="2800" b="1" dirty="0" smtClean="0">
                <a:solidFill>
                  <a:schemeClr val="bg1"/>
                </a:solidFill>
                <a:cs typeface="Arial" pitchFamily="34" charset="0"/>
              </a:rPr>
              <a:t>Comerciais e Institucionais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Eventos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85723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1857364"/>
            <a:ext cx="864399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Blip>
                <a:blip r:embed="rId2"/>
              </a:buBlip>
            </a:pP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 Chá de bebé</a:t>
            </a:r>
          </a:p>
          <a:p>
            <a:pPr lvl="0">
              <a:buBlip>
                <a:blip r:embed="rId2"/>
              </a:buBlip>
            </a:pP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Chá de panela</a:t>
            </a:r>
          </a:p>
          <a:p>
            <a:pPr lvl="0">
              <a:buBlip>
                <a:blip r:embed="rId2"/>
              </a:buBlip>
            </a:pP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Comunhões</a:t>
            </a:r>
          </a:p>
          <a:p>
            <a:pPr lvl="0">
              <a:buBlip>
                <a:blip r:embed="rId2"/>
              </a:buBlip>
            </a:pP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Baptizado</a:t>
            </a:r>
          </a:p>
          <a:p>
            <a:pPr lvl="0">
              <a:buBlip>
                <a:blip r:embed="rId2"/>
              </a:buBlip>
            </a:pP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Despedida de Solteiro</a:t>
            </a:r>
          </a:p>
          <a:p>
            <a:pPr lvl="0">
              <a:buBlip>
                <a:blip r:embed="rId2"/>
              </a:buBlip>
            </a:pP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Casamento</a:t>
            </a:r>
          </a:p>
          <a:p>
            <a:pPr lvl="0">
              <a:buBlip>
                <a:blip r:embed="rId2"/>
              </a:buBlip>
            </a:pP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Bodas de ouro, prata…</a:t>
            </a:r>
          </a:p>
          <a:p>
            <a:pPr lvl="0">
              <a:buBlip>
                <a:blip r:embed="rId2"/>
              </a:buBlip>
            </a:pPr>
            <a:r>
              <a:rPr lang="pt-PT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Exposições</a:t>
            </a:r>
          </a:p>
          <a:p>
            <a:endParaRPr lang="pt-PT" sz="2000" dirty="0" smtClean="0"/>
          </a:p>
          <a:p>
            <a:endParaRPr lang="pt-PT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57158" y="1000108"/>
            <a:ext cx="4429156" cy="71438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pt-PT" sz="2800" b="1" dirty="0" smtClean="0">
                <a:solidFill>
                  <a:schemeClr val="bg1"/>
                </a:solidFill>
                <a:cs typeface="Arial" pitchFamily="34" charset="0"/>
              </a:rPr>
              <a:t>Sociais e Particulares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O que é um gabinete de evento??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r>
              <a:rPr lang="pt-PT" sz="2400" b="1" dirty="0" smtClean="0"/>
              <a:t>De uma forma geral o  gabinete  do evento tem como intuito promover a comunicação interna e externa do evento contribuindo assim  para a consolidação e manutenção da imagem da empresa/instituição. </a:t>
            </a: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64514" name="Picture 2" descr="http://www.officeecia.com.br/loja/images/mesa%20redonda%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079" y="3456000"/>
            <a:ext cx="3174921" cy="317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Compete a este gabinete os seguintes serviços: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indent="180975">
              <a:buFont typeface="Wingdings" pitchFamily="2" charset="2"/>
              <a:buChar char="v"/>
            </a:pPr>
            <a:r>
              <a:rPr lang="pt-PT" sz="2000" b="1" dirty="0" smtClean="0"/>
              <a:t> </a:t>
            </a:r>
            <a:r>
              <a:rPr lang="pt-PT" sz="2400" b="1" dirty="0" smtClean="0">
                <a:solidFill>
                  <a:srgbClr val="FFFFCC"/>
                </a:solidFill>
              </a:rPr>
              <a:t>Gestão da imagem institucional da Empresa;</a:t>
            </a:r>
          </a:p>
          <a:p>
            <a:pPr indent="180975">
              <a:buFont typeface="Wingdings" pitchFamily="2" charset="2"/>
              <a:buChar char="v"/>
            </a:pPr>
            <a:endParaRPr lang="pt-PT" sz="2400" b="1" dirty="0" smtClean="0">
              <a:solidFill>
                <a:srgbClr val="FFFFCC"/>
              </a:solidFill>
            </a:endParaRPr>
          </a:p>
          <a:p>
            <a:pPr indent="180975"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CC"/>
                </a:solidFill>
              </a:rPr>
              <a:t>Gestão e manutenção dos espaços Físicos;</a:t>
            </a:r>
            <a:endParaRPr lang="pt-PT" sz="2400" b="1" dirty="0" smtClean="0">
              <a:solidFill>
                <a:srgbClr val="FFFFCC"/>
              </a:solidFill>
              <a:hlinkClick r:id="rId3"/>
            </a:endParaRPr>
          </a:p>
          <a:p>
            <a:pPr indent="180975">
              <a:buFont typeface="Wingdings" pitchFamily="2" charset="2"/>
              <a:buChar char="v"/>
            </a:pPr>
            <a:endParaRPr lang="pt-PT" sz="2000" dirty="0" smtClean="0">
              <a:solidFill>
                <a:srgbClr val="FFFFCC"/>
              </a:solidFill>
            </a:endParaRPr>
          </a:p>
          <a:p>
            <a:pPr indent="180975"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CC"/>
                </a:solidFill>
              </a:rPr>
              <a:t>Criação e desenvolvimento de material informativo;</a:t>
            </a:r>
            <a:r>
              <a:rPr lang="pt-PT" sz="2400" b="1" dirty="0" smtClean="0">
                <a:solidFill>
                  <a:srgbClr val="FFFFCC"/>
                </a:solidFill>
                <a:hlinkClick r:id="rId4"/>
              </a:rPr>
              <a:t> </a:t>
            </a:r>
          </a:p>
          <a:p>
            <a:pPr lvl="0" indent="180975">
              <a:buFont typeface="Wingdings" pitchFamily="2" charset="2"/>
              <a:buChar char="v"/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Compete a este gabinete os seguintes serviços: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lvl="0">
              <a:buFont typeface="Wingdings" pitchFamily="2" charset="2"/>
              <a:buChar char="v"/>
            </a:pPr>
            <a:r>
              <a:rPr lang="pt-PT" sz="2000" b="1" dirty="0" smtClean="0"/>
              <a:t> </a:t>
            </a:r>
            <a:r>
              <a:rPr lang="pt-PT" sz="2400" b="1" dirty="0" smtClean="0">
                <a:solidFill>
                  <a:srgbClr val="FFFFCC"/>
                </a:solidFill>
              </a:rPr>
              <a:t>Relação com os órgãos de Comunicação Social ;</a:t>
            </a:r>
          </a:p>
          <a:p>
            <a:pPr lvl="0">
              <a:buFont typeface="Wingdings" pitchFamily="2" charset="2"/>
              <a:buChar char="v"/>
            </a:pPr>
            <a:endParaRPr lang="pt-PT" sz="2400" b="1" dirty="0" smtClean="0">
              <a:solidFill>
                <a:srgbClr val="FFFF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CC"/>
                </a:solidFill>
              </a:rPr>
              <a:t>Participação em Feiras e Exposições de Divulgação;</a:t>
            </a:r>
          </a:p>
          <a:p>
            <a:pPr lvl="0">
              <a:buFont typeface="Wingdings" pitchFamily="2" charset="2"/>
              <a:buChar char="v"/>
            </a:pPr>
            <a:endParaRPr lang="pt-PT" sz="2400" b="1" dirty="0" smtClean="0">
              <a:solidFill>
                <a:srgbClr val="FFFFCC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CC"/>
                </a:solidFill>
              </a:rPr>
              <a:t>Elaboração e gestão de material de </a:t>
            </a:r>
            <a:r>
              <a:rPr lang="pt-PT" sz="2400" b="1" dirty="0" err="1" smtClean="0">
                <a:solidFill>
                  <a:srgbClr val="FFFFCC"/>
                </a:solidFill>
              </a:rPr>
              <a:t>merchandising</a:t>
            </a:r>
            <a:r>
              <a:rPr lang="pt-PT" sz="2400" b="1" dirty="0" smtClean="0">
                <a:solidFill>
                  <a:srgbClr val="FFFFCC"/>
                </a:solidFill>
              </a:rPr>
              <a:t>;</a:t>
            </a:r>
          </a:p>
          <a:p>
            <a:pPr indent="180975">
              <a:buFont typeface="Wingdings" pitchFamily="2" charset="2"/>
              <a:buChar char="v"/>
            </a:pPr>
            <a:endParaRPr lang="pt-PT" sz="2000" dirty="0" smtClean="0">
              <a:solidFill>
                <a:srgbClr val="FFFFCC"/>
              </a:solidFill>
            </a:endParaRPr>
          </a:p>
          <a:p>
            <a:pPr lvl="0" indent="180975">
              <a:buFont typeface="Wingdings" pitchFamily="2" charset="2"/>
              <a:buChar char="v"/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Compete a este gabinete os seguintes serviços: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>
              <a:buFont typeface="Wingdings" pitchFamily="2" charset="2"/>
              <a:buChar char="v"/>
            </a:pPr>
            <a:r>
              <a:rPr lang="pt-PT" sz="2000" b="1" dirty="0" smtClean="0"/>
              <a:t> </a:t>
            </a:r>
            <a:r>
              <a:rPr lang="pt-PT" sz="2400" b="1" dirty="0" smtClean="0">
                <a:solidFill>
                  <a:srgbClr val="FFFFCC"/>
                </a:solidFill>
              </a:rPr>
              <a:t>Assegurar o serviço de atendimento e recepção, nomeadamente o atendimento telefónico;</a:t>
            </a:r>
          </a:p>
          <a:p>
            <a:pPr>
              <a:buFont typeface="Wingdings" pitchFamily="2" charset="2"/>
              <a:buChar char="v"/>
            </a:pPr>
            <a:endParaRPr lang="pt-PT" sz="2400" b="1" dirty="0" smtClean="0">
              <a:solidFill>
                <a:srgbClr val="FFFF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CC"/>
                </a:solidFill>
              </a:rPr>
              <a:t>Assegurar todos os serviços de carácter protocolar em que estejam envolvidos;</a:t>
            </a:r>
          </a:p>
          <a:p>
            <a:pPr>
              <a:buFont typeface="Wingdings" pitchFamily="2" charset="2"/>
              <a:buChar char="v"/>
            </a:pPr>
            <a:endParaRPr lang="pt-PT" sz="2400" dirty="0" smtClean="0"/>
          </a:p>
          <a:p>
            <a:pPr>
              <a:buFont typeface="Wingdings" pitchFamily="2" charset="2"/>
              <a:buChar char="v"/>
            </a:pPr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lvl="0"/>
            <a:endParaRPr lang="pt-PT" sz="2400" dirty="0" smtClean="0"/>
          </a:p>
          <a:p>
            <a:pPr indent="180975">
              <a:buFont typeface="Wingdings" pitchFamily="2" charset="2"/>
              <a:buChar char="v"/>
            </a:pPr>
            <a:endParaRPr lang="pt-PT" sz="2000" dirty="0" smtClean="0">
              <a:solidFill>
                <a:srgbClr val="FFFFCC"/>
              </a:solidFill>
            </a:endParaRPr>
          </a:p>
          <a:p>
            <a:pPr lvl="0" indent="180975">
              <a:buFont typeface="Wingdings" pitchFamily="2" charset="2"/>
              <a:buChar char="v"/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4" name="Fluxograma: subrotina 3"/>
          <p:cNvSpPr/>
          <p:nvPr/>
        </p:nvSpPr>
        <p:spPr>
          <a:xfrm>
            <a:off x="1071538" y="1214422"/>
            <a:ext cx="7500990" cy="414340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1357290" y="1571612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/>
              <a:t>Actividade</a:t>
            </a:r>
          </a:p>
          <a:p>
            <a:pPr algn="ctr"/>
            <a:endParaRPr lang="pt-PT" sz="3600" b="1" dirty="0" smtClean="0"/>
          </a:p>
          <a:p>
            <a:pPr algn="ctr"/>
            <a:r>
              <a:rPr lang="pt-PT" sz="3200" b="1" dirty="0" smtClean="0"/>
              <a:t>Em grupos indiquem quais os requisitos para criar um Gabinete do Evento e coloca-lo em funcionamento</a:t>
            </a:r>
            <a:endParaRPr lang="pt-PT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planetaeducacao.com.br/novo/imagens/artigos/editorial/07-06-20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143380"/>
            <a:ext cx="2714644" cy="248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Como criar um Gabinete do </a:t>
            </a:r>
            <a:r>
              <a:rPr lang="pt-PT" sz="3600" b="1" dirty="0" err="1" smtClean="0">
                <a:solidFill>
                  <a:srgbClr val="00B0F0"/>
                </a:solidFill>
              </a:rPr>
              <a:t>Evento</a:t>
            </a:r>
            <a:r>
              <a:rPr lang="pt-PT" sz="3600" b="1" dirty="0" err="1" smtClean="0">
                <a:solidFill>
                  <a:srgbClr val="00B0F0"/>
                </a:solidFill>
                <a:sym typeface="Webdings"/>
              </a:rPr>
              <a:t></a:t>
            </a: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>
              <a:buFont typeface="Wingdings" pitchFamily="2" charset="2"/>
              <a:buChar char="v"/>
            </a:pPr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lvl="0"/>
            <a:endParaRPr lang="pt-PT" sz="2400" dirty="0" smtClean="0"/>
          </a:p>
          <a:p>
            <a:pPr indent="180975">
              <a:buFont typeface="Wingdings" pitchFamily="2" charset="2"/>
              <a:buChar char="v"/>
            </a:pPr>
            <a:endParaRPr lang="pt-PT" sz="2000" dirty="0" smtClean="0">
              <a:solidFill>
                <a:srgbClr val="FFFFCC"/>
              </a:solidFill>
            </a:endParaRPr>
          </a:p>
          <a:p>
            <a:pPr lvl="0" indent="180975">
              <a:buFont typeface="Wingdings" pitchFamily="2" charset="2"/>
              <a:buChar char="v"/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571604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4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/>
                <a:solidFill>
                  <a:schemeClr val="accent3"/>
                </a:solidFill>
              </a:rPr>
              <a:t>História dos Eventos</a:t>
            </a:r>
            <a:endParaRPr lang="pt-PT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00034" y="1071546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China: </a:t>
            </a:r>
            <a:r>
              <a:rPr lang="pt-BR" sz="3600" dirty="0" smtClean="0"/>
              <a:t>Os chineses foram os grandes mestres no assunto. O Cerimonial chinês foi básico na formação da ordem social da civilização mais perfeita do passado</a:t>
            </a:r>
          </a:p>
        </p:txBody>
      </p:sp>
      <p:sp>
        <p:nvSpPr>
          <p:cNvPr id="94210" name="AutoShape 2" descr="http://nemolodigas.blogs.sapo.pt/arquivo/snaps18506_china_gallery__470x3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4212" name="Picture 4" descr="http://nemolodigas.blogs.sapo.pt/arquivo/snaps18506_china_gallery__470x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3786214" cy="251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53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Como criar um Gabinete do </a:t>
            </a:r>
            <a:r>
              <a:rPr lang="pt-PT" sz="3600" b="1" dirty="0" err="1" smtClean="0">
                <a:solidFill>
                  <a:srgbClr val="00B0F0"/>
                </a:solidFill>
              </a:rPr>
              <a:t>Evento</a:t>
            </a:r>
            <a:r>
              <a:rPr lang="pt-PT" sz="3600" b="1" dirty="0" err="1" smtClean="0">
                <a:solidFill>
                  <a:srgbClr val="00B0F0"/>
                </a:solidFill>
                <a:sym typeface="Webdings"/>
              </a:rPr>
              <a:t></a:t>
            </a: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3200" b="1" dirty="0" err="1" smtClean="0">
                <a:solidFill>
                  <a:srgbClr val="FFC000"/>
                </a:solidFill>
              </a:rPr>
              <a:t>Constituir</a:t>
            </a:r>
            <a:r>
              <a:rPr lang="en-GB" sz="3200" b="1" dirty="0" smtClean="0">
                <a:solidFill>
                  <a:srgbClr val="FFC000"/>
                </a:solidFill>
              </a:rPr>
              <a:t> as </a:t>
            </a:r>
            <a:r>
              <a:rPr lang="en-GB" sz="3200" b="1" dirty="0" err="1" smtClean="0">
                <a:solidFill>
                  <a:srgbClr val="FFC000"/>
                </a:solidFill>
              </a:rPr>
              <a:t>equipas</a:t>
            </a:r>
            <a:r>
              <a:rPr lang="en-GB" sz="3200" b="1" dirty="0" smtClean="0">
                <a:solidFill>
                  <a:srgbClr val="FFC000"/>
                </a:solidFill>
              </a:rPr>
              <a:t> do </a:t>
            </a:r>
            <a:r>
              <a:rPr lang="en-GB" sz="3200" b="1" dirty="0" err="1" smtClean="0">
                <a:solidFill>
                  <a:srgbClr val="FFC000"/>
                </a:solidFill>
              </a:rPr>
              <a:t>projecto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</a:p>
          <a:p>
            <a:pPr marL="514350" indent="-514350">
              <a:lnSpc>
                <a:spcPct val="90000"/>
              </a:lnSpc>
            </a:pPr>
            <a:r>
              <a:rPr lang="en-GB" sz="2400" i="1" dirty="0" smtClean="0"/>
              <a:t>(</a:t>
            </a:r>
            <a:r>
              <a:rPr lang="en-GB" sz="2400" i="1" dirty="0" err="1" smtClean="0"/>
              <a:t>identificação</a:t>
            </a:r>
            <a:r>
              <a:rPr lang="en-GB" sz="2400" i="1" dirty="0" smtClean="0"/>
              <a:t> dos </a:t>
            </a:r>
            <a:r>
              <a:rPr lang="en-GB" sz="2400" i="1" dirty="0" err="1" smtClean="0"/>
              <a:t>elementos</a:t>
            </a:r>
            <a:r>
              <a:rPr lang="en-GB" sz="2400" i="1" dirty="0" smtClean="0"/>
              <a:t> da </a:t>
            </a:r>
            <a:r>
              <a:rPr lang="en-GB" sz="2400" i="1" dirty="0" err="1" smtClean="0"/>
              <a:t>equipa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papéis</a:t>
            </a:r>
            <a:r>
              <a:rPr lang="en-GB" sz="2400" i="1" dirty="0" smtClean="0"/>
              <a:t> e </a:t>
            </a:r>
            <a:r>
              <a:rPr lang="en-GB" sz="2400" i="1" dirty="0" err="1" smtClean="0"/>
              <a:t>responsabilidades</a:t>
            </a:r>
            <a:r>
              <a:rPr lang="en-GB" sz="2400" i="1" dirty="0" smtClean="0"/>
              <a:t> )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	- </a:t>
            </a:r>
            <a:r>
              <a:rPr lang="en-GB" sz="2400" dirty="0" err="1" smtClean="0"/>
              <a:t>Equipa</a:t>
            </a:r>
            <a:r>
              <a:rPr lang="en-GB" sz="2400" dirty="0" smtClean="0"/>
              <a:t> de </a:t>
            </a:r>
            <a:r>
              <a:rPr lang="en-GB" sz="2400" dirty="0" err="1" smtClean="0"/>
              <a:t>Decisão</a:t>
            </a:r>
            <a:endParaRPr lang="en-GB" sz="2400" dirty="0" smtClean="0"/>
          </a:p>
          <a:p>
            <a:r>
              <a:rPr lang="en-GB" sz="2400" dirty="0" smtClean="0"/>
              <a:t>	- </a:t>
            </a:r>
            <a:r>
              <a:rPr lang="en-GB" sz="2400" dirty="0" err="1" smtClean="0"/>
              <a:t>Equipa</a:t>
            </a:r>
            <a:r>
              <a:rPr lang="en-GB" sz="2400" dirty="0" smtClean="0"/>
              <a:t> de </a:t>
            </a:r>
            <a:r>
              <a:rPr lang="en-GB" sz="2400" dirty="0" err="1" smtClean="0"/>
              <a:t>Acompanhamento</a:t>
            </a:r>
            <a:endParaRPr lang="en-GB" sz="2400" dirty="0" smtClean="0"/>
          </a:p>
          <a:p>
            <a:r>
              <a:rPr lang="en-GB" sz="2400" dirty="0" smtClean="0"/>
              <a:t>	- </a:t>
            </a:r>
            <a:r>
              <a:rPr lang="en-GB" sz="2400" dirty="0" err="1" smtClean="0"/>
              <a:t>Equipa</a:t>
            </a:r>
            <a:r>
              <a:rPr lang="en-GB" sz="2400" dirty="0" smtClean="0"/>
              <a:t> de </a:t>
            </a:r>
            <a:r>
              <a:rPr lang="en-GB" sz="2400" dirty="0" err="1" smtClean="0"/>
              <a:t>Desenvolvimento</a:t>
            </a:r>
            <a:r>
              <a:rPr lang="en-GB" sz="2400" dirty="0" smtClean="0"/>
              <a:t>  </a:t>
            </a:r>
          </a:p>
          <a:p>
            <a:endParaRPr lang="en-GB" sz="2400" dirty="0" smtClean="0"/>
          </a:p>
          <a:p>
            <a:pPr lvl="0"/>
            <a:endParaRPr lang="pt-PT" sz="2400" dirty="0" smtClean="0"/>
          </a:p>
          <a:p>
            <a:pPr indent="180975"/>
            <a:endParaRPr lang="pt-PT" sz="2000" dirty="0" smtClean="0">
              <a:solidFill>
                <a:srgbClr val="FFFFCC"/>
              </a:solidFill>
            </a:endParaRPr>
          </a:p>
          <a:p>
            <a:pPr lvl="0" indent="180975">
              <a:buFont typeface="Wingdings" pitchFamily="2" charset="2"/>
              <a:buChar char="v"/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Como criar um Gabinete do </a:t>
            </a:r>
            <a:r>
              <a:rPr lang="pt-PT" sz="3600" b="1" dirty="0" err="1" smtClean="0">
                <a:solidFill>
                  <a:srgbClr val="00B0F0"/>
                </a:solidFill>
              </a:rPr>
              <a:t>Evento</a:t>
            </a:r>
            <a:r>
              <a:rPr lang="pt-PT" sz="3600" b="1" dirty="0" err="1" smtClean="0">
                <a:solidFill>
                  <a:srgbClr val="00B0F0"/>
                </a:solidFill>
                <a:sym typeface="Webdings"/>
              </a:rPr>
              <a:t></a:t>
            </a:r>
            <a:endParaRPr lang="pt-PT" sz="3600" b="1" dirty="0" smtClean="0">
              <a:solidFill>
                <a:srgbClr val="00B0F0"/>
              </a:solidFill>
              <a:sym typeface="Webdings"/>
            </a:endParaRPr>
          </a:p>
          <a:p>
            <a:pPr indent="180975"/>
            <a:endParaRPr lang="pt-PT" sz="3600" b="1" dirty="0" smtClean="0">
              <a:solidFill>
                <a:srgbClr val="00B0F0"/>
              </a:solidFill>
              <a:sym typeface="Webdings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GB" sz="3200" b="1" dirty="0" err="1" smtClean="0">
                <a:solidFill>
                  <a:srgbClr val="FFC000"/>
                </a:solidFill>
              </a:rPr>
              <a:t>Estabelecer</a:t>
            </a:r>
            <a:r>
              <a:rPr lang="en-GB" sz="3200" b="1" dirty="0" smtClean="0">
                <a:solidFill>
                  <a:srgbClr val="FFC000"/>
                </a:solidFill>
              </a:rPr>
              <a:t> </a:t>
            </a:r>
            <a:r>
              <a:rPr lang="en-GB" sz="3200" b="1" dirty="0" err="1" smtClean="0">
                <a:solidFill>
                  <a:srgbClr val="FFC000"/>
                </a:solidFill>
              </a:rPr>
              <a:t>os</a:t>
            </a:r>
            <a:r>
              <a:rPr lang="en-GB" sz="3200" b="1" dirty="0" smtClean="0">
                <a:solidFill>
                  <a:srgbClr val="FFC000"/>
                </a:solidFill>
              </a:rPr>
              <a:t> </a:t>
            </a:r>
            <a:r>
              <a:rPr lang="en-GB" sz="3200" b="1" dirty="0" err="1" smtClean="0">
                <a:solidFill>
                  <a:srgbClr val="FFC000"/>
                </a:solidFill>
              </a:rPr>
              <a:t>mecanismos</a:t>
            </a:r>
            <a:r>
              <a:rPr lang="en-GB" sz="3200" b="1" dirty="0" smtClean="0">
                <a:solidFill>
                  <a:srgbClr val="FFC000"/>
                </a:solidFill>
              </a:rPr>
              <a:t> de </a:t>
            </a:r>
            <a:r>
              <a:rPr lang="en-GB" sz="3200" b="1" dirty="0" err="1" smtClean="0">
                <a:solidFill>
                  <a:srgbClr val="FFC000"/>
                </a:solidFill>
              </a:rPr>
              <a:t>comunicação</a:t>
            </a:r>
            <a:endParaRPr lang="en-GB" sz="3200" b="1" dirty="0" smtClean="0">
              <a:solidFill>
                <a:srgbClr val="FFC000"/>
              </a:solidFill>
            </a:endParaRPr>
          </a:p>
          <a:p>
            <a:r>
              <a:rPr lang="en-GB" sz="2400" i="1" dirty="0" smtClean="0"/>
              <a:t>             </a:t>
            </a:r>
            <a:r>
              <a:rPr lang="en-GB" sz="2400" dirty="0" smtClean="0"/>
              <a:t>- </a:t>
            </a:r>
            <a:r>
              <a:rPr lang="en-GB" sz="2400" dirty="0" err="1" smtClean="0"/>
              <a:t>Correio</a:t>
            </a:r>
            <a:r>
              <a:rPr lang="en-GB" sz="2400" dirty="0" smtClean="0"/>
              <a:t> </a:t>
            </a:r>
            <a:r>
              <a:rPr lang="en-GB" sz="2400" dirty="0" err="1" smtClean="0"/>
              <a:t>Electrónico</a:t>
            </a:r>
            <a:r>
              <a:rPr lang="en-GB" sz="2400" dirty="0" smtClean="0"/>
              <a:t>, Site etc</a:t>
            </a:r>
          </a:p>
          <a:p>
            <a:r>
              <a:rPr lang="en-GB" sz="2400" dirty="0" smtClean="0"/>
              <a:t>	- </a:t>
            </a:r>
            <a:r>
              <a:rPr lang="en-GB" sz="2400" dirty="0" err="1" smtClean="0"/>
              <a:t>Fomentar</a:t>
            </a:r>
            <a:r>
              <a:rPr lang="en-GB" sz="2400" dirty="0" smtClean="0"/>
              <a:t> o </a:t>
            </a:r>
            <a:r>
              <a:rPr lang="en-GB" sz="2400" dirty="0" err="1" smtClean="0"/>
              <a:t>relacionamento</a:t>
            </a:r>
            <a:r>
              <a:rPr lang="en-GB" sz="2400" dirty="0" smtClean="0"/>
              <a:t> entre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elementos</a:t>
            </a:r>
            <a:r>
              <a:rPr lang="en-GB" sz="2400" dirty="0" smtClean="0"/>
              <a:t> da </a:t>
            </a:r>
            <a:r>
              <a:rPr lang="en-GB" sz="2400" dirty="0" err="1" smtClean="0"/>
              <a:t>equipa</a:t>
            </a:r>
            <a:r>
              <a:rPr lang="en-GB" sz="2400" dirty="0" smtClean="0"/>
              <a:t> e com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superiores</a:t>
            </a:r>
            <a:r>
              <a:rPr lang="en-GB" sz="2400" dirty="0" smtClean="0"/>
              <a:t>, etc </a:t>
            </a:r>
          </a:p>
          <a:p>
            <a:r>
              <a:rPr lang="en-GB" sz="2400" dirty="0" smtClean="0"/>
              <a:t>             - </a:t>
            </a:r>
            <a:r>
              <a:rPr lang="en-GB" sz="2400" dirty="0" err="1" smtClean="0"/>
              <a:t>Reuniões</a:t>
            </a:r>
            <a:r>
              <a:rPr lang="en-GB" sz="2400" dirty="0" smtClean="0"/>
              <a:t>, etc...</a:t>
            </a:r>
          </a:p>
          <a:p>
            <a:r>
              <a:rPr lang="en-GB" sz="2400" dirty="0" smtClean="0"/>
              <a:t>	</a:t>
            </a:r>
            <a:endParaRPr lang="pt-PT" sz="2400" dirty="0" smtClean="0"/>
          </a:p>
          <a:p>
            <a:pPr lvl="0"/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lvl="0"/>
            <a:endParaRPr lang="pt-PT" sz="2400" dirty="0" smtClean="0"/>
          </a:p>
          <a:p>
            <a:pPr indent="180975">
              <a:buFont typeface="Wingdings" pitchFamily="2" charset="2"/>
              <a:buChar char="v"/>
            </a:pPr>
            <a:endParaRPr lang="pt-PT" sz="2000" dirty="0" smtClean="0">
              <a:solidFill>
                <a:srgbClr val="FFFFCC"/>
              </a:solidFill>
            </a:endParaRPr>
          </a:p>
          <a:p>
            <a:pPr lvl="0" indent="180975">
              <a:buFont typeface="Wingdings" pitchFamily="2" charset="2"/>
              <a:buChar char="v"/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Como criar um Gabinete do </a:t>
            </a:r>
            <a:r>
              <a:rPr lang="pt-PT" sz="3600" b="1" dirty="0" err="1" smtClean="0">
                <a:solidFill>
                  <a:srgbClr val="00B0F0"/>
                </a:solidFill>
              </a:rPr>
              <a:t>Evento</a:t>
            </a:r>
            <a:r>
              <a:rPr lang="pt-PT" sz="3600" b="1" dirty="0" err="1" smtClean="0">
                <a:solidFill>
                  <a:srgbClr val="00B0F0"/>
                </a:solidFill>
                <a:sym typeface="Webdings"/>
              </a:rPr>
              <a:t></a:t>
            </a:r>
            <a:endParaRPr lang="pt-PT" sz="3600" b="1" dirty="0" smtClean="0">
              <a:solidFill>
                <a:srgbClr val="00B0F0"/>
              </a:solidFill>
              <a:sym typeface="Webdings"/>
            </a:endParaRPr>
          </a:p>
          <a:p>
            <a:pPr indent="180975"/>
            <a:endParaRPr lang="pt-PT" sz="3600" b="1" dirty="0" smtClean="0">
              <a:solidFill>
                <a:srgbClr val="00B0F0"/>
              </a:solidFill>
              <a:sym typeface="Webdings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GB" sz="3200" b="1" dirty="0" err="1" smtClean="0">
                <a:solidFill>
                  <a:srgbClr val="FFC000"/>
                </a:solidFill>
              </a:rPr>
              <a:t>Detalhar</a:t>
            </a:r>
            <a:r>
              <a:rPr lang="en-GB" sz="3200" b="1" dirty="0" smtClean="0">
                <a:solidFill>
                  <a:srgbClr val="FFC000"/>
                </a:solidFill>
              </a:rPr>
              <a:t> o </a:t>
            </a:r>
            <a:r>
              <a:rPr lang="en-GB" sz="3200" b="1" dirty="0" err="1" smtClean="0">
                <a:solidFill>
                  <a:srgbClr val="FFC000"/>
                </a:solidFill>
              </a:rPr>
              <a:t>planeamento</a:t>
            </a:r>
            <a:r>
              <a:rPr lang="en-GB" sz="3200" b="1" dirty="0" smtClean="0">
                <a:solidFill>
                  <a:srgbClr val="FFC000"/>
                </a:solidFill>
              </a:rPr>
              <a:t> e </a:t>
            </a:r>
            <a:r>
              <a:rPr lang="en-GB" sz="3200" b="1" dirty="0" err="1" smtClean="0">
                <a:solidFill>
                  <a:srgbClr val="FFC000"/>
                </a:solidFill>
              </a:rPr>
              <a:t>definir</a:t>
            </a:r>
            <a:r>
              <a:rPr lang="en-GB" sz="3200" b="1" dirty="0" smtClean="0">
                <a:solidFill>
                  <a:srgbClr val="FFC000"/>
                </a:solidFill>
              </a:rPr>
              <a:t> a </a:t>
            </a:r>
            <a:r>
              <a:rPr lang="en-GB" sz="3200" b="1" dirty="0" err="1" smtClean="0">
                <a:solidFill>
                  <a:srgbClr val="FFC000"/>
                </a:solidFill>
              </a:rPr>
              <a:t>metodologia</a:t>
            </a:r>
            <a:r>
              <a:rPr lang="en-GB" sz="3200" b="1" dirty="0" smtClean="0">
                <a:solidFill>
                  <a:srgbClr val="FFC000"/>
                </a:solidFill>
              </a:rPr>
              <a:t> a </a:t>
            </a:r>
            <a:r>
              <a:rPr lang="en-GB" sz="3200" b="1" dirty="0" err="1" smtClean="0">
                <a:solidFill>
                  <a:srgbClr val="FFC000"/>
                </a:solidFill>
              </a:rPr>
              <a:t>seguir</a:t>
            </a:r>
            <a:r>
              <a:rPr lang="en-GB" sz="3200" b="1" dirty="0" smtClean="0">
                <a:solidFill>
                  <a:srgbClr val="FFC000"/>
                </a:solidFill>
              </a:rPr>
              <a:t>;</a:t>
            </a:r>
          </a:p>
          <a:p>
            <a:pPr marL="514350" indent="-514350">
              <a:buFont typeface="+mj-lt"/>
              <a:buAutoNum type="arabicPeriod" startAt="3"/>
            </a:pPr>
            <a:endParaRPr lang="en-GB" sz="3200" b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GB" sz="3200" b="1" dirty="0" err="1" smtClean="0">
                <a:solidFill>
                  <a:srgbClr val="FFC000"/>
                </a:solidFill>
              </a:rPr>
              <a:t>Obter</a:t>
            </a:r>
            <a:r>
              <a:rPr lang="en-GB" sz="3200" b="1" dirty="0" smtClean="0">
                <a:solidFill>
                  <a:srgbClr val="FFC000"/>
                </a:solidFill>
              </a:rPr>
              <a:t> a </a:t>
            </a:r>
            <a:r>
              <a:rPr lang="en-GB" sz="3200" b="1" dirty="0" err="1" smtClean="0">
                <a:solidFill>
                  <a:srgbClr val="FFC000"/>
                </a:solidFill>
              </a:rPr>
              <a:t>aprovação</a:t>
            </a:r>
            <a:r>
              <a:rPr lang="en-GB" sz="3200" b="1" dirty="0" smtClean="0">
                <a:solidFill>
                  <a:srgbClr val="FFC000"/>
                </a:solidFill>
              </a:rPr>
              <a:t> </a:t>
            </a:r>
            <a:r>
              <a:rPr lang="en-GB" sz="3200" b="1" dirty="0" err="1" smtClean="0">
                <a:solidFill>
                  <a:srgbClr val="FFC000"/>
                </a:solidFill>
              </a:rPr>
              <a:t>para</a:t>
            </a:r>
            <a:r>
              <a:rPr lang="en-GB" sz="3200" b="1" dirty="0" smtClean="0">
                <a:solidFill>
                  <a:srgbClr val="FFC000"/>
                </a:solidFill>
              </a:rPr>
              <a:t> </a:t>
            </a:r>
            <a:r>
              <a:rPr lang="en-GB" sz="3200" b="1" dirty="0" err="1" smtClean="0">
                <a:solidFill>
                  <a:srgbClr val="FFC000"/>
                </a:solidFill>
              </a:rPr>
              <a:t>seguir</a:t>
            </a:r>
            <a:endParaRPr lang="en-GB" sz="3200" b="1" dirty="0" smtClean="0">
              <a:solidFill>
                <a:srgbClr val="FFC000"/>
              </a:solidFill>
            </a:endParaRPr>
          </a:p>
          <a:p>
            <a:endParaRPr lang="pt-PT" sz="2400" dirty="0" smtClean="0"/>
          </a:p>
          <a:p>
            <a:pPr lvl="0"/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lvl="0"/>
            <a:endParaRPr lang="pt-PT" sz="2400" dirty="0" smtClean="0"/>
          </a:p>
          <a:p>
            <a:pPr indent="180975">
              <a:buFont typeface="Wingdings" pitchFamily="2" charset="2"/>
              <a:buChar char="v"/>
            </a:pPr>
            <a:endParaRPr lang="pt-PT" sz="2000" dirty="0" smtClean="0">
              <a:solidFill>
                <a:srgbClr val="FFFFCC"/>
              </a:solidFill>
            </a:endParaRPr>
          </a:p>
          <a:p>
            <a:pPr lvl="0" indent="180975">
              <a:buFont typeface="Wingdings" pitchFamily="2" charset="2"/>
              <a:buChar char="v"/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Como criar um Gabinete do </a:t>
            </a:r>
            <a:r>
              <a:rPr lang="pt-PT" sz="3600" b="1" dirty="0" err="1" smtClean="0">
                <a:solidFill>
                  <a:srgbClr val="00B0F0"/>
                </a:solidFill>
              </a:rPr>
              <a:t>Evento</a:t>
            </a:r>
            <a:r>
              <a:rPr lang="pt-PT" sz="3600" b="1" dirty="0" err="1" smtClean="0">
                <a:solidFill>
                  <a:srgbClr val="00B0F0"/>
                </a:solidFill>
                <a:sym typeface="Webdings"/>
              </a:rPr>
              <a:t></a:t>
            </a:r>
            <a:endParaRPr lang="pt-PT" sz="3600" b="1" dirty="0" smtClean="0">
              <a:solidFill>
                <a:srgbClr val="00B0F0"/>
              </a:solidFill>
            </a:endParaRP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r>
              <a:rPr lang="pt-PT" sz="2400" dirty="0" smtClean="0"/>
              <a:t>A área de intervenção do </a:t>
            </a:r>
            <a:r>
              <a:rPr lang="pt-PT" sz="2400" dirty="0" smtClean="0">
                <a:solidFill>
                  <a:srgbClr val="FFC000"/>
                </a:solidFill>
              </a:rPr>
              <a:t>Gabinete de Eventos </a:t>
            </a:r>
            <a:r>
              <a:rPr lang="pt-PT" sz="2400" dirty="0" smtClean="0"/>
              <a:t>engloba a </a:t>
            </a:r>
            <a:r>
              <a:rPr lang="pt-PT" sz="2400" b="1" dirty="0" smtClean="0">
                <a:solidFill>
                  <a:srgbClr val="FFC000"/>
                </a:solidFill>
              </a:rPr>
              <a:t>comunicação realizada externa e internamente, a gestão, organização e promoção de eventos e o relacionamento</a:t>
            </a:r>
            <a:r>
              <a:rPr lang="pt-PT" sz="2400" dirty="0" smtClean="0"/>
              <a:t> como as mais diversas entidades.</a:t>
            </a:r>
          </a:p>
          <a:p>
            <a:r>
              <a:rPr lang="pt-PT" sz="2400" dirty="0" smtClean="0"/>
              <a:t>Para a criação de um gabinete de eventos  é  necessário cumprir alguns requisitos bem como </a:t>
            </a:r>
            <a:r>
              <a:rPr lang="pt-PT" sz="2400" b="1" dirty="0" smtClean="0">
                <a:solidFill>
                  <a:srgbClr val="FFC000"/>
                </a:solidFill>
              </a:rPr>
              <a:t>criar sinergias protocolares </a:t>
            </a:r>
            <a:r>
              <a:rPr lang="pt-PT" sz="2400" dirty="0" smtClean="0"/>
              <a:t>com algumas entidades de forma a que o funcionamento da mesma seja viável </a:t>
            </a:r>
          </a:p>
          <a:p>
            <a:pPr>
              <a:buFont typeface="Wingdings" pitchFamily="2" charset="2"/>
              <a:buChar char="v"/>
            </a:pPr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lvl="0"/>
            <a:endParaRPr lang="pt-PT" sz="2400" dirty="0" smtClean="0"/>
          </a:p>
          <a:p>
            <a:pPr indent="180975">
              <a:buFont typeface="Wingdings" pitchFamily="2" charset="2"/>
              <a:buChar char="v"/>
            </a:pPr>
            <a:endParaRPr lang="pt-PT" sz="2000" dirty="0" smtClean="0">
              <a:solidFill>
                <a:srgbClr val="FFFFCC"/>
              </a:solidFill>
            </a:endParaRPr>
          </a:p>
          <a:p>
            <a:pPr lvl="0" indent="180975">
              <a:buFont typeface="Wingdings" pitchFamily="2" charset="2"/>
              <a:buChar char="v"/>
            </a:pP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Parceiros dos Eventos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lvl="0"/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pPr indent="180975"/>
            <a:r>
              <a:rPr lang="pt-PT" sz="2400" dirty="0" smtClean="0"/>
              <a:t>O patrocínio de eventos é uma excelente oportunidade para as empresas obterem notoriedade, comunicarem com seus públicos, aumentarem as suas vendas. Para atrair patrocinadores, o gestor de eventos deve oferecer benefícios tangíveis e programas eficazes para os atingir.</a:t>
            </a: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Ondulado 3"/>
          <p:cNvSpPr/>
          <p:nvPr/>
        </p:nvSpPr>
        <p:spPr>
          <a:xfrm>
            <a:off x="357158" y="1857364"/>
            <a:ext cx="2286016" cy="1071570"/>
          </a:xfrm>
          <a:prstGeom prst="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20716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Patrocinadores</a:t>
            </a:r>
            <a:endParaRPr lang="pt-P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Parceiros dos Eventos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lvl="0"/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>São  excelentes parceiros porque ajudam a promover o evento, através de cobertura jornalística (artigos, reportagens, entrevistas, etc.)</a:t>
            </a:r>
          </a:p>
          <a:p>
            <a:pPr lvl="0" indent="180975"/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Ondulado 3"/>
          <p:cNvSpPr/>
          <p:nvPr/>
        </p:nvSpPr>
        <p:spPr>
          <a:xfrm>
            <a:off x="357158" y="1857364"/>
            <a:ext cx="2286016" cy="1071570"/>
          </a:xfrm>
          <a:prstGeom prst="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20716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  <a:endParaRPr lang="pt-P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Parceiros dos Eventos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lvl="0"/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>O seu desempenho contribui para o sucesso ou fracasso do evento. É importante que todos os seus membros conheçam o “evento como um todo”. </a:t>
            </a:r>
            <a:br>
              <a:rPr lang="pt-PT" sz="2400" dirty="0" smtClean="0"/>
            </a:br>
            <a:r>
              <a:rPr lang="pt-PT" sz="2400" dirty="0" smtClean="0"/>
              <a:t>Participantes e Espectadores É o público-alvo do evento. Deve-se procurar conhecer as suas necessidades e preferências e fazer tudo para que o evento seja especial (deve “tocar as suas emoções”). </a:t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Ondulado 3"/>
          <p:cNvSpPr/>
          <p:nvPr/>
        </p:nvSpPr>
        <p:spPr>
          <a:xfrm>
            <a:off x="357158" y="1857364"/>
            <a:ext cx="2500330" cy="1071570"/>
          </a:xfrm>
          <a:prstGeom prst="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207167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 do Evento</a:t>
            </a:r>
            <a:endParaRPr lang="pt-P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Parceiros dos Eventos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lvl="0"/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>Na teoria, e na prática uma correcta selecção e gestão de fornecedores é a diferença entre o sucesso e o fracasso de um evento. </a:t>
            </a:r>
            <a:br>
              <a:rPr lang="pt-PT" sz="2400" dirty="0" smtClean="0"/>
            </a:br>
            <a:r>
              <a:rPr lang="pt-PT" sz="2400" dirty="0" smtClean="0"/>
              <a:t>Um fornecedor deve ser seleccionado para um evento de acordo com um conjunto de variáveis: experiência, recursos, proposta concreta e orçamento. </a:t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Ondulado 3"/>
          <p:cNvSpPr/>
          <p:nvPr/>
        </p:nvSpPr>
        <p:spPr>
          <a:xfrm>
            <a:off x="357158" y="1857364"/>
            <a:ext cx="2500330" cy="1071570"/>
          </a:xfrm>
          <a:prstGeom prst="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207167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Fornecedores</a:t>
            </a:r>
            <a:endParaRPr lang="pt-P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Gabinete do evento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/>
            <a:r>
              <a:rPr lang="pt-PT" sz="3600" b="1" dirty="0" smtClean="0">
                <a:solidFill>
                  <a:srgbClr val="00B0F0"/>
                </a:solidFill>
              </a:rPr>
              <a:t>Parceiros dos Eventos</a:t>
            </a:r>
          </a:p>
          <a:p>
            <a:pPr lvl="0" indent="180975"/>
            <a:endParaRPr lang="pt-PT" sz="2000" b="1" dirty="0" smtClean="0"/>
          </a:p>
          <a:p>
            <a:pPr lvl="0" indent="180975">
              <a:buBlip>
                <a:blip r:embed="rId2"/>
              </a:buBlip>
            </a:pPr>
            <a:endParaRPr lang="pt-PT" sz="2000" b="1" dirty="0" smtClean="0"/>
          </a:p>
          <a:p>
            <a:pPr lvl="0"/>
            <a:endParaRPr lang="pt-PT" sz="2400" dirty="0" smtClean="0"/>
          </a:p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>Na teoria, e na prática uma correcta selecção e gestão de fornecedores é a diferença entre o sucesso e o fracasso de um evento. </a:t>
            </a:r>
            <a:br>
              <a:rPr lang="pt-PT" sz="2400" dirty="0" smtClean="0"/>
            </a:br>
            <a:r>
              <a:rPr lang="pt-PT" sz="2400" dirty="0" smtClean="0"/>
              <a:t>Um fornecedor deve ser seleccionado para um evento de acordo com um conjunto de variáveis: experiência, recursos, proposta concreta e orçamento. </a:t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Ondulado 3"/>
          <p:cNvSpPr/>
          <p:nvPr/>
        </p:nvSpPr>
        <p:spPr>
          <a:xfrm>
            <a:off x="357158" y="1857364"/>
            <a:ext cx="2500330" cy="1071570"/>
          </a:xfrm>
          <a:prstGeom prst="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207167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Fornecedores</a:t>
            </a:r>
            <a:endParaRPr lang="pt-P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 - Patrocinadores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Pergaminho horizontal 5"/>
          <p:cNvSpPr/>
          <p:nvPr/>
        </p:nvSpPr>
        <p:spPr>
          <a:xfrm>
            <a:off x="428596" y="500042"/>
            <a:ext cx="8143932" cy="40719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1071538" y="1071546"/>
            <a:ext cx="7215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Hoje em dia tudo pode ser </a:t>
            </a:r>
            <a:r>
              <a:rPr lang="pt-PT" sz="2800" dirty="0" err="1" smtClean="0"/>
              <a:t>patrocinável</a:t>
            </a:r>
            <a:r>
              <a:rPr lang="pt-PT" sz="2800" dirty="0" smtClean="0"/>
              <a:t>, desta forma, cabe ao promotor do evento encontrar formas de associar os potenciais patrocinadores aos valores das marcas e de os ajudarem a maximizarem o investimento que fazem com o patrocínio.</a:t>
            </a:r>
          </a:p>
          <a:p>
            <a:endParaRPr lang="pt-PT" dirty="0"/>
          </a:p>
        </p:txBody>
      </p:sp>
      <p:pic>
        <p:nvPicPr>
          <p:cNvPr id="155650" name="Picture 2" descr="http://www.who-knows.pt/wk_esqp_mainsite/imagens_portal/patrocini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643314"/>
            <a:ext cx="3286148" cy="3039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/>
                <a:solidFill>
                  <a:schemeClr val="accent3"/>
                </a:solidFill>
              </a:rPr>
              <a:t>História dos Eventos</a:t>
            </a:r>
            <a:endParaRPr lang="pt-PT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00034" y="1071546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Civilização Greco-Romana: </a:t>
            </a:r>
            <a:r>
              <a:rPr lang="pt-BR" sz="3600" dirty="0" smtClean="0"/>
              <a:t>A mitologia grega e as competições desportivas.</a:t>
            </a:r>
          </a:p>
        </p:txBody>
      </p:sp>
      <p:pic>
        <p:nvPicPr>
          <p:cNvPr id="92162" name="Picture 2" descr="Coliseu Rom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5155667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 - Patrocinadores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642910" y="1142984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Desta forma…</a:t>
            </a:r>
          </a:p>
          <a:p>
            <a:r>
              <a:rPr lang="pt-PT" sz="2800" dirty="0" smtClean="0"/>
              <a:t>Os projectos patrocináveis devem ser dotados de criatividade para irem de encontro aos objectivos dos potenciais patrocinadores:</a:t>
            </a:r>
          </a:p>
          <a:p>
            <a:endParaRPr lang="pt-PT" sz="2800" dirty="0" smtClean="0"/>
          </a:p>
          <a:p>
            <a:pPr lvl="0">
              <a:buBlip>
                <a:blip r:embed="rId2"/>
              </a:buBlip>
            </a:pPr>
            <a:r>
              <a:rPr lang="pt-PT" sz="2800" dirty="0" smtClean="0"/>
              <a:t>Conseguir maior índice de visibilidade e notoriedade;</a:t>
            </a:r>
          </a:p>
          <a:p>
            <a:pPr lvl="0">
              <a:buBlip>
                <a:blip r:embed="rId2"/>
              </a:buBlip>
            </a:pPr>
            <a:endParaRPr lang="pt-PT" sz="2800" dirty="0" smtClean="0"/>
          </a:p>
          <a:p>
            <a:pPr lvl="0">
              <a:buBlip>
                <a:blip r:embed="rId2"/>
              </a:buBlip>
            </a:pPr>
            <a:r>
              <a:rPr lang="pt-PT" sz="2800" dirty="0" smtClean="0"/>
              <a:t>Reforçar o posicionamento.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Tipos de patrocínios?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642910" y="1142984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800" dirty="0" smtClean="0"/>
              <a:t> Patrocinador principal;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800" dirty="0" smtClean="0"/>
              <a:t> Patrocinador oficial (por área);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800" dirty="0" smtClean="0"/>
              <a:t> Patrocinadores Associados;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800" dirty="0" smtClean="0"/>
              <a:t> Fornecedor oficial;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800" dirty="0" smtClean="0"/>
              <a:t> Produto/Marca oficial;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t-PT" sz="2800" dirty="0" smtClean="0"/>
              <a:t> Apoios Oficiais «Alto Patrocínio»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43042" y="4000504"/>
            <a:ext cx="700092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 smtClean="0">
                <a:solidFill>
                  <a:srgbClr val="FFC000"/>
                </a:solidFill>
                <a:latin typeface="Calibri" pitchFamily="34" charset="0"/>
              </a:rPr>
              <a:t>PATROCÍNIO = TRANSACÇÃO COMERCIAL (Não é uma doação)</a:t>
            </a:r>
          </a:p>
          <a:p>
            <a:r>
              <a:rPr lang="pt-PT" sz="2800" dirty="0" smtClean="0">
                <a:solidFill>
                  <a:srgbClr val="FFC000"/>
                </a:solidFill>
                <a:latin typeface="Calibri" pitchFamily="34" charset="0"/>
              </a:rPr>
              <a:t>Formas: pagamento directo ou oferta de serviços/produtos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Porquê patrocinar um evento?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7" name="Arredondar Rectângulo de Canto Diagonal 6"/>
          <p:cNvSpPr/>
          <p:nvPr/>
        </p:nvSpPr>
        <p:spPr>
          <a:xfrm>
            <a:off x="642910" y="1142984"/>
            <a:ext cx="8001056" cy="228601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 patrocínio de eventos é um investimento que tem um retorno garantido para as empresas que nele apostam, uma vez que favorece a mudança de atitudes dos consumidores em relação à marca</a:t>
            </a:r>
          </a:p>
        </p:txBody>
      </p:sp>
      <p:sp>
        <p:nvSpPr>
          <p:cNvPr id="9" name="Rectângulo 8"/>
          <p:cNvSpPr/>
          <p:nvPr/>
        </p:nvSpPr>
        <p:spPr>
          <a:xfrm>
            <a:off x="714348" y="3929066"/>
            <a:ext cx="49525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t-PT" sz="2800" dirty="0" smtClean="0"/>
              <a:t>Retorno institucional/imagem;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t-PT" sz="2800" dirty="0" smtClean="0"/>
              <a:t>Retorno sobre as vendas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Porquê patrocinar um evento?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428596" y="1000108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285720" y="1000108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800" dirty="0" smtClean="0"/>
          </a:p>
          <a:p>
            <a:endParaRPr lang="pt-PT" sz="2800" dirty="0" smtClean="0"/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pt-PT" sz="2800" dirty="0" smtClean="0"/>
              <a:t> Criação/melhoria de imagem; 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pt-PT" sz="2800" dirty="0" smtClean="0"/>
              <a:t>Notoriedade/Reconhecimento;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pt-PT" sz="2800" dirty="0" smtClean="0"/>
              <a:t>Criar interactividade com o público;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pt-PT" sz="2800" dirty="0" smtClean="0"/>
              <a:t>Comunicação dirigida;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pt-PT" sz="2800" dirty="0" smtClean="0"/>
              <a:t>Diferenciação face à concorrência;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pt-PT" sz="2800" dirty="0" smtClean="0"/>
              <a:t>Incentivo à compra;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pt-PT" sz="2800" dirty="0" smtClean="0"/>
              <a:t>Identificação com o produto;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928662" y="1071546"/>
            <a:ext cx="2338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Objectivos:</a:t>
            </a:r>
            <a:endParaRPr lang="pt-PT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Porquê patrocinar um evento?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1071538" y="714356"/>
          <a:ext cx="778674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000760" y="3929066"/>
            <a:ext cx="18573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Espaço nos folhetos do evento</a:t>
            </a: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Direito de distribuição de amostras no evento</a:t>
            </a: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Espaço para exibição do produto</a:t>
            </a: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Autorização para venda de produtos</a:t>
            </a: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Convites VIP</a:t>
            </a: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Oferta de bilhetes</a:t>
            </a: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Acesso à mailing </a:t>
            </a:r>
            <a:r>
              <a:rPr lang="pt-PT" sz="800" dirty="0" err="1" smtClean="0">
                <a:solidFill>
                  <a:schemeClr val="bg1"/>
                </a:solidFill>
              </a:rPr>
              <a:t>list</a:t>
            </a:r>
            <a:r>
              <a:rPr lang="pt-PT" sz="800" dirty="0" smtClean="0">
                <a:solidFill>
                  <a:schemeClr val="bg1"/>
                </a:solidFill>
              </a:rPr>
              <a:t> do evento</a:t>
            </a: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Criação de </a:t>
            </a:r>
            <a:r>
              <a:rPr lang="pt-PT" sz="800" dirty="0" err="1" smtClean="0">
                <a:solidFill>
                  <a:schemeClr val="bg1"/>
                </a:solidFill>
              </a:rPr>
              <a:t>sub-eventos</a:t>
            </a:r>
            <a:endParaRPr lang="pt-PT" sz="800" dirty="0" smtClean="0">
              <a:solidFill>
                <a:schemeClr val="bg1"/>
              </a:solidFill>
            </a:endParaRP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Anúncios de publicidade</a:t>
            </a:r>
          </a:p>
          <a:p>
            <a:pPr lvl="0"/>
            <a:r>
              <a:rPr lang="pt-PT" sz="800" dirty="0" smtClean="0">
                <a:solidFill>
                  <a:schemeClr val="bg1"/>
                </a:solidFill>
              </a:rPr>
              <a:t>. Direito de efectuar estudos na audiência</a:t>
            </a:r>
          </a:p>
          <a:p>
            <a:endParaRPr lang="pt-PT" sz="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Como obter um patrocínio?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571472" y="857232"/>
            <a:ext cx="17859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IDEIA</a:t>
            </a:r>
            <a:endParaRPr lang="pt-PT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571736" y="857232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CONCEITO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4857752" y="857232"/>
            <a:ext cx="228601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OBJECTIVOS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500034" y="2428868"/>
            <a:ext cx="18573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Evento</a:t>
            </a:r>
            <a:endParaRPr lang="pt-PT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571736" y="2428868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Plano Evento</a:t>
            </a:r>
            <a:endParaRPr lang="pt-PT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4857752" y="2285992"/>
            <a:ext cx="250033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Venda Projecto </a:t>
            </a:r>
            <a:r>
              <a:rPr lang="pt-PT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Evento-Negociação</a:t>
            </a:r>
            <a:endParaRPr lang="pt-PT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Fluxograma: fita perfurada 13"/>
          <p:cNvSpPr/>
          <p:nvPr/>
        </p:nvSpPr>
        <p:spPr>
          <a:xfrm>
            <a:off x="1643042" y="4286256"/>
            <a:ext cx="6286544" cy="1643074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QUAIS AS EMPRESAS QUE PODERÃO ESTAR</a:t>
            </a:r>
          </a:p>
          <a:p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INTERESSADAS EM PATROCINAR ESTE EVENTO?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Como Obter um patrocínio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857224" y="1000108"/>
            <a:ext cx="455233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sz="2800" dirty="0" smtClean="0"/>
              <a:t>Quais as estratégias a utilizar?</a:t>
            </a:r>
          </a:p>
        </p:txBody>
      </p:sp>
      <p:sp>
        <p:nvSpPr>
          <p:cNvPr id="8" name="Rectângulo 7"/>
          <p:cNvSpPr/>
          <p:nvPr/>
        </p:nvSpPr>
        <p:spPr>
          <a:xfrm>
            <a:off x="785786" y="1785926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PT" sz="2400" dirty="0" smtClean="0"/>
              <a:t>Identificar das empresas </a:t>
            </a:r>
            <a:r>
              <a:rPr lang="pt-PT" sz="2400" dirty="0" err="1" smtClean="0"/>
              <a:t>recém-instaladas</a:t>
            </a:r>
            <a:r>
              <a:rPr lang="pt-PT" sz="2400" dirty="0" smtClean="0"/>
              <a:t> que precisem</a:t>
            </a:r>
          </a:p>
          <a:p>
            <a:r>
              <a:rPr lang="pt-PT" sz="2400" dirty="0" smtClean="0"/>
              <a:t>de estreitar laços com a comunidade;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</a:pPr>
            <a:r>
              <a:rPr lang="pt-PT" sz="2400" dirty="0" smtClean="0"/>
              <a:t>Identificar as empresas que pretendem mudar a sua imagem no mercado;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</a:pPr>
            <a:r>
              <a:rPr lang="pt-PT" sz="2400" dirty="0" smtClean="0"/>
              <a:t>Identificar empresas que pretendam atingir outros</a:t>
            </a:r>
          </a:p>
          <a:p>
            <a:r>
              <a:rPr lang="pt-PT" sz="2400" dirty="0" smtClean="0"/>
              <a:t>       mercados (reposicionamento)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1357290" y="4429132"/>
            <a:ext cx="71438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800" dirty="0" smtClean="0"/>
              <a:t>Deverão ser as empresas a dirigir-se ao público alvo que o evento irá atingir?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Como Obter um patrocínio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857224" y="1000108"/>
            <a:ext cx="201786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sz="2800" dirty="0" smtClean="0"/>
              <a:t>O que fazer?</a:t>
            </a:r>
          </a:p>
        </p:txBody>
      </p:sp>
      <p:sp>
        <p:nvSpPr>
          <p:cNvPr id="8" name="Rectângulo 7"/>
          <p:cNvSpPr/>
          <p:nvPr/>
        </p:nvSpPr>
        <p:spPr>
          <a:xfrm>
            <a:off x="785786" y="1785926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PT" sz="2400" dirty="0" smtClean="0"/>
              <a:t>Identificar os potenciais patrocinadores;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PT" sz="2400" dirty="0" smtClean="0"/>
              <a:t>Primeira abordagem: carta de apresentação (anexar</a:t>
            </a:r>
          </a:p>
          <a:p>
            <a:r>
              <a:rPr lang="pt-PT" sz="2400" dirty="0" smtClean="0"/>
              <a:t>resumo do projecto; cartas de recomendação);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pt-PT" sz="2400" dirty="0" smtClean="0"/>
              <a:t>Dirigir a carta ao departamento/pessoa certa;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pt-PT" sz="2400" dirty="0" smtClean="0"/>
              <a:t>Aguardar resposta para agendar reunião;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5"/>
            </a:pPr>
            <a:r>
              <a:rPr lang="pt-PT" sz="2400" dirty="0" smtClean="0"/>
              <a:t>Trabalhar na forma de apresentação; capacidade de</a:t>
            </a:r>
          </a:p>
          <a:p>
            <a:r>
              <a:rPr lang="pt-PT" sz="2400" dirty="0" smtClean="0"/>
              <a:t>comunicação; poder de argumentação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1714480" y="4714884"/>
            <a:ext cx="5429288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800" dirty="0" smtClean="0"/>
              <a:t>Variáveis: sentido de oportunidade; predisposição da empresa; sorte; competência/profissionalismo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571472" y="142852"/>
            <a:ext cx="780891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Como deve ser uma proposta de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patrocínio?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571472" y="1428736"/>
            <a:ext cx="80724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pt-PT" sz="2400" dirty="0" smtClean="0"/>
              <a:t> Analisar a tipologia do evento e o </a:t>
            </a:r>
            <a:r>
              <a:rPr lang="pt-PT" sz="2400" dirty="0" err="1" smtClean="0"/>
              <a:t>target</a:t>
            </a:r>
            <a:r>
              <a:rPr lang="pt-PT" sz="2400" dirty="0" smtClean="0"/>
              <a:t> a que o mesmo se destina. Assim o patrocinador pode avaliar se irá obter o retorno pretendido do investimento.</a:t>
            </a:r>
          </a:p>
          <a:p>
            <a:pPr marL="0" lvl="1">
              <a:buBlip>
                <a:blip r:embed="rId2"/>
              </a:buBlip>
            </a:pPr>
            <a:endParaRPr lang="pt-PT" sz="2400" dirty="0" smtClean="0"/>
          </a:p>
          <a:p>
            <a:pPr marL="0" lvl="1">
              <a:buBlip>
                <a:blip r:embed="rId2"/>
              </a:buBlip>
            </a:pPr>
            <a:r>
              <a:rPr lang="pt-PT" sz="2400" dirty="0" smtClean="0"/>
              <a:t> Analisar as necessidades de patrocínio e se as mesmas dizem respeito a custos financeiros ou serviços</a:t>
            </a:r>
          </a:p>
          <a:p>
            <a:pPr marL="0" lvl="1">
              <a:buBlip>
                <a:blip r:embed="rId2"/>
              </a:buBlip>
            </a:pPr>
            <a:endParaRPr lang="pt-PT" sz="2400" dirty="0" smtClean="0"/>
          </a:p>
          <a:p>
            <a:endParaRPr lang="pt-PT" dirty="0"/>
          </a:p>
        </p:txBody>
      </p:sp>
      <p:pic>
        <p:nvPicPr>
          <p:cNvPr id="71682" name="Picture 2" descr="http://www.slportugal.com/wp-content/uploads/2008/03/patrocinio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142880" cy="264320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857224" y="428604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Como deve ser uma proposta de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patrocínio?</a:t>
            </a:r>
          </a:p>
          <a:p>
            <a:pPr algn="ctr"/>
            <a:endParaRPr lang="pt-P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785786" y="1428736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pt-PT" sz="2400" dirty="0" smtClean="0"/>
              <a:t> Identificar os potenciais patrocinadores. </a:t>
            </a:r>
          </a:p>
          <a:p>
            <a:pPr marL="0" lvl="1">
              <a:buBlip>
                <a:blip r:embed="rId2"/>
              </a:buBlip>
            </a:pPr>
            <a:endParaRPr lang="pt-PT" sz="2400" dirty="0" smtClean="0"/>
          </a:p>
          <a:p>
            <a:pPr marL="0" lvl="1">
              <a:buBlip>
                <a:blip r:embed="rId2"/>
              </a:buBlip>
            </a:pPr>
            <a:r>
              <a:rPr lang="pt-PT" sz="2400" dirty="0" smtClean="0"/>
              <a:t> Identificar o posicionamento do evento.</a:t>
            </a:r>
          </a:p>
          <a:p>
            <a:pPr marL="0" lvl="1">
              <a:buBlip>
                <a:blip r:embed="rId2"/>
              </a:buBlip>
            </a:pPr>
            <a:endParaRPr lang="pt-PT" sz="2400" dirty="0" smtClean="0"/>
          </a:p>
          <a:p>
            <a:endParaRPr lang="pt-PT" dirty="0"/>
          </a:p>
        </p:txBody>
      </p:sp>
      <p:pic>
        <p:nvPicPr>
          <p:cNvPr id="70658" name="Picture 2" descr="http://www.estv.ipv.pt/lanviseu/images/organizacao+apoios+patrocinios.v30A.shar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86058"/>
            <a:ext cx="3786214" cy="3376685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15041"/>
          <p:cNvSpPr txBox="1">
            <a:spLocks noChangeArrowheads="1"/>
          </p:cNvSpPr>
          <p:nvPr/>
        </p:nvSpPr>
        <p:spPr bwMode="auto">
          <a:xfrm>
            <a:off x="714316" y="1142984"/>
            <a:ext cx="81439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Idade Média </a:t>
            </a:r>
          </a:p>
          <a:p>
            <a:pPr lvl="0"/>
            <a:r>
              <a:rPr lang="pt-PT" sz="3600" dirty="0" smtClean="0"/>
              <a:t>Cerimonial cheio de ostentação, principalmente, nas cortes feudais da Itália, na Áustria, na Espanha e na França. Na França, à época dos reis, a etiqueta foi muito apurada. Representações Teatrais, Congressos, Conferências, principalmente </a:t>
            </a:r>
          </a:p>
          <a:p>
            <a:pPr lvl="0"/>
            <a:r>
              <a:rPr lang="pt-PT" sz="3600" dirty="0" smtClean="0"/>
              <a:t>          após a queda do Império    </a:t>
            </a:r>
          </a:p>
          <a:p>
            <a:pPr lvl="0"/>
            <a:r>
              <a:rPr lang="pt-PT" sz="3600" dirty="0" smtClean="0"/>
              <a:t>             Romano no </a:t>
            </a:r>
            <a:r>
              <a:rPr lang="pt-PT" sz="3600" dirty="0" err="1" smtClean="0"/>
              <a:t>Séc.</a:t>
            </a:r>
            <a:r>
              <a:rPr lang="pt-PT" sz="3600" dirty="0" smtClean="0"/>
              <a:t> V.</a:t>
            </a:r>
            <a:endParaRPr lang="pt-PT" sz="2400" b="1" dirty="0">
              <a:solidFill>
                <a:srgbClr val="FFFFCC"/>
              </a:solidFill>
            </a:endParaRPr>
          </a:p>
        </p:txBody>
      </p:sp>
      <p:sp>
        <p:nvSpPr>
          <p:cNvPr id="4" name="TextBox 208896"/>
          <p:cNvSpPr txBox="1"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pt-PT" sz="4000" b="1" dirty="0" smtClean="0">
                <a:ln/>
                <a:solidFill>
                  <a:schemeClr val="accent3"/>
                </a:solidFill>
              </a:rPr>
              <a:t>História dos Eventos</a:t>
            </a:r>
            <a:endParaRPr lang="pt-PT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2946" name="Picture 2" descr="http://www.cm-obidos.pt/_DI/NEWS/644_700_mercado-medieval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04"/>
            <a:ext cx="1904973" cy="142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857224" y="428604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Como deve ser uma proposta de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patrocínio?</a:t>
            </a:r>
          </a:p>
          <a:p>
            <a:pPr algn="ctr"/>
            <a:endParaRPr lang="pt-P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928662" y="1714488"/>
            <a:ext cx="2275431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pt-PT" sz="2400" dirty="0" smtClean="0"/>
              <a:t>Estrutura Formal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000232" y="2285992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pt-PT" sz="2400" dirty="0" smtClean="0"/>
              <a:t>Capa do Dossier;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pt-PT" sz="2400" dirty="0" smtClean="0"/>
              <a:t>Descrição do Projecto (conceito, público-alvo);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pt-PT" sz="2400" dirty="0" smtClean="0"/>
              <a:t> Breve apresentação da organização;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pt-PT" sz="2400" dirty="0" smtClean="0"/>
              <a:t>Histórico (se houver) e futuro ?;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pt-PT" sz="2400" dirty="0" smtClean="0"/>
              <a:t>Forma como vai ser divulgado o evento;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pt-PT" sz="2400" dirty="0" smtClean="0"/>
              <a:t> Descrição das contrapartidas para o patrocinador;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pt-PT" sz="2400" dirty="0" smtClean="0"/>
              <a:t>Orçamento do evento (opcional);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pt-PT" sz="2400" dirty="0" smtClean="0"/>
              <a:t>Inclusão de Anexos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857224" y="428604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Como deve ser uma proposta de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patrocínio?</a:t>
            </a:r>
          </a:p>
          <a:p>
            <a:pPr algn="ctr"/>
            <a:endParaRPr lang="pt-P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Nuvem 5"/>
          <p:cNvSpPr/>
          <p:nvPr/>
        </p:nvSpPr>
        <p:spPr>
          <a:xfrm>
            <a:off x="1000100" y="1643050"/>
            <a:ext cx="7500990" cy="3357586"/>
          </a:xfrm>
          <a:prstGeom prst="cloud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A empresa patrocinadora associa a sua marca ao evento obtendo visibilidade. O sucesso do evento leva a um maior prestígio da marca; o público recorda o evento e, logo, a marca!!!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857224" y="428604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Como deve ser uma proposta de</a:t>
            </a:r>
          </a:p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patrocínio?</a:t>
            </a:r>
          </a:p>
          <a:p>
            <a:pPr algn="ctr"/>
            <a:endParaRPr lang="pt-P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500034" y="1643050"/>
            <a:ext cx="721523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PT" sz="2400" dirty="0" smtClean="0"/>
              <a:t>Aspectos a considerar na elaboração de uma proposta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571604" y="2428868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UcPeriod"/>
            </a:pPr>
            <a:r>
              <a:rPr lang="pt-PT" sz="2400" dirty="0" smtClean="0"/>
              <a:t>Vender benefícios e não características;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UcPeriod"/>
            </a:pPr>
            <a:r>
              <a:rPr lang="pt-PT" sz="2400" dirty="0" smtClean="0"/>
              <a:t> Satisfazer as necessidades do patrocinador e não as do patrocinado;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UcPeriod"/>
            </a:pPr>
            <a:r>
              <a:rPr lang="pt-PT" sz="2400" dirty="0" smtClean="0"/>
              <a:t>Adaptar as propostas consoante a natureza do negócio;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UcPeriod"/>
            </a:pPr>
            <a:r>
              <a:rPr lang="pt-PT" sz="2400" dirty="0" smtClean="0"/>
              <a:t> Demonstrar o efeito das promoções;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UcPeriod"/>
            </a:pPr>
            <a:r>
              <a:rPr lang="pt-PT" sz="2400" dirty="0" smtClean="0"/>
              <a:t>Minimizar o risco;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4192"/>
          <p:cNvSpPr>
            <a:spLocks noChangeArrowheads="1"/>
          </p:cNvSpPr>
          <p:nvPr/>
        </p:nvSpPr>
        <p:spPr bwMode="auto">
          <a:xfrm>
            <a:off x="928662" y="285728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dirty="0" smtClean="0"/>
              <a:t>           </a:t>
            </a:r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É importante a avaliação do</a:t>
            </a:r>
          </a:p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patrocínio?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endParaRPr lang="pt-PT" sz="2400" dirty="0" smtClean="0"/>
          </a:p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000" b="1" dirty="0" smtClean="0"/>
          </a:p>
          <a:p>
            <a:pPr lvl="0" indent="180975"/>
            <a:endParaRPr lang="pt-PT" sz="2000" b="1" dirty="0" smtClean="0"/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1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Rectângulo 3"/>
          <p:cNvSpPr/>
          <p:nvPr/>
        </p:nvSpPr>
        <p:spPr>
          <a:xfrm>
            <a:off x="2214546" y="1357298"/>
            <a:ext cx="457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PT" sz="2400" dirty="0" smtClean="0"/>
              <a:t>CLARO! Como?</a:t>
            </a:r>
          </a:p>
          <a:p>
            <a:r>
              <a:rPr lang="pt-PT" sz="2400" dirty="0" smtClean="0"/>
              <a:t>Elaboração de RELATÓRIO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928794" y="2571744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Fazer uma retrospectiva do acontecimento;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 Introdução;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Descrição da audiência;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Suportes de comunicação e oferta de </a:t>
            </a:r>
            <a:r>
              <a:rPr lang="pt-PT" sz="2400" dirty="0" err="1" smtClean="0">
                <a:solidFill>
                  <a:schemeClr val="lt1"/>
                </a:solidFill>
                <a:latin typeface="+mn-lt"/>
              </a:rPr>
              <a:t>merchandising</a:t>
            </a: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Suportes de exposição relativos à marca;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Revista de imprensa (fazer </a:t>
            </a:r>
            <a:r>
              <a:rPr lang="pt-PT" sz="2400" dirty="0" err="1" smtClean="0">
                <a:solidFill>
                  <a:schemeClr val="lt1"/>
                </a:solidFill>
                <a:latin typeface="+mn-lt"/>
              </a:rPr>
              <a:t>clipping</a:t>
            </a:r>
            <a:r>
              <a:rPr lang="pt-PT" sz="2400" dirty="0" smtClean="0">
                <a:solidFill>
                  <a:schemeClr val="lt1"/>
                </a:solidFill>
                <a:latin typeface="+mn-lt"/>
              </a:rPr>
              <a:t> do evento)</a:t>
            </a:r>
          </a:p>
        </p:txBody>
      </p:sp>
      <p:sp>
        <p:nvSpPr>
          <p:cNvPr id="6" name="Rectângulo 5"/>
          <p:cNvSpPr/>
          <p:nvPr/>
        </p:nvSpPr>
        <p:spPr>
          <a:xfrm>
            <a:off x="2143108" y="5572140"/>
            <a:ext cx="592935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chemeClr val="lt1"/>
                </a:solidFill>
                <a:latin typeface="+mn-lt"/>
              </a:rPr>
              <a:t>A fase de avaliação mostra que valeu a pena</a:t>
            </a:r>
          </a:p>
          <a:p>
            <a:r>
              <a:rPr lang="pt-PT" sz="2400" dirty="0" smtClean="0">
                <a:solidFill>
                  <a:schemeClr val="lt1"/>
                </a:solidFill>
                <a:latin typeface="+mn-lt"/>
              </a:rPr>
              <a:t>apostar no evento e patrociná-lo!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Patrocínio - Patrocinadores</a:t>
            </a:r>
          </a:p>
        </p:txBody>
      </p:sp>
      <p:sp>
        <p:nvSpPr>
          <p:cNvPr id="4" name="Fluxograma: subrotina 3"/>
          <p:cNvSpPr/>
          <p:nvPr/>
        </p:nvSpPr>
        <p:spPr>
          <a:xfrm>
            <a:off x="1071538" y="1214422"/>
            <a:ext cx="7500990" cy="414340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sz="2400" dirty="0" smtClean="0"/>
              <a:t>Agora que sabem como elaborar uma proposta de obtenção de  patrocínios, escolham um evento e façam o plano. Após a formulação do plano iremos fazer um </a:t>
            </a:r>
            <a:r>
              <a:rPr lang="pt-PT" sz="2400" dirty="0" err="1" smtClean="0"/>
              <a:t>role-play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57290" y="114298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/>
              <a:t>Actividade</a:t>
            </a:r>
          </a:p>
          <a:p>
            <a:pPr algn="ctr"/>
            <a:endParaRPr lang="pt-PT" sz="3600" b="1" dirty="0" smtClean="0"/>
          </a:p>
        </p:txBody>
      </p:sp>
      <p:pic>
        <p:nvPicPr>
          <p:cNvPr id="1026" name="Picture 2" descr="http://www.planetaeducacao.com.br/novo/imagens/artigos/editorial/07-06-20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143380"/>
            <a:ext cx="2714644" cy="248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1571604" y="1285860"/>
            <a:ext cx="7358082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chemeClr val="lt1"/>
                </a:solidFill>
                <a:latin typeface="+mn-lt"/>
                <a:cs typeface="Arial" pitchFamily="34" charset="0"/>
              </a:rPr>
              <a:t>A gestão de um evento é uma actividade com um elevado grau de complexidade que exige uma coordenação muito grande e um controlo de acesso e presença no espaço da sua realização muito cuidadosa. Esta situação obriga a que se desenvolvam mecanismos de controlo e salvaguarda através de processos de prevenção. Estas medidas devem ser desenvolvidas com base numa análise da estrutura e limitações do espaço onde o evento vai ser realizado. </a:t>
            </a:r>
          </a:p>
        </p:txBody>
      </p:sp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do Evento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14282" y="2714620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do Evento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14818"/>
            <a:ext cx="27509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hamada oval 4"/>
          <p:cNvSpPr/>
          <p:nvPr/>
        </p:nvSpPr>
        <p:spPr>
          <a:xfrm>
            <a:off x="1928794" y="1071546"/>
            <a:ext cx="5857916" cy="30718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/>
              <a:t>Para além das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medidas preventivas</a:t>
            </a:r>
            <a:r>
              <a:rPr lang="pt-PT" b="1" dirty="0" smtClean="0"/>
              <a:t>, estrutura-se um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plano de acção </a:t>
            </a:r>
            <a:r>
              <a:rPr lang="pt-PT" b="1" dirty="0" smtClean="0"/>
              <a:t>de segurança com a finalidade de desenvolver mecanismos de intervenção. Esses mecanismos desenvolvem-se tendo por objectivo preservar a integridade de pessoas e bens durante a realização do evento.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quebarato.com.br/photos/big/7/4/14E27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4071942"/>
            <a:ext cx="2485430" cy="2357454"/>
          </a:xfrm>
          <a:prstGeom prst="rect">
            <a:avLst/>
          </a:prstGeom>
          <a:noFill/>
        </p:spPr>
      </p:pic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sp>
        <p:nvSpPr>
          <p:cNvPr id="5" name="Chamada em forma de nuvem 4"/>
          <p:cNvSpPr/>
          <p:nvPr/>
        </p:nvSpPr>
        <p:spPr>
          <a:xfrm>
            <a:off x="1714448" y="785794"/>
            <a:ext cx="7429552" cy="3143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 smtClean="0">
                <a:latin typeface="Arial" pitchFamily="34" charset="0"/>
                <a:cs typeface="Arial" pitchFamily="34" charset="0"/>
              </a:rPr>
              <a:t>Um primeiro plano passa pela criação de sistemas de informação e de boas práticas. Este sistema procura garantir que cada visitante de uma infra-estrutura onde esteja a ser realizado um evento tenha acesso ao maior volume de informação sobre as medidas de segurança e protecção a tomar em caso de necessidade e sobre regras de comportamento redutoras de situações complexas.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pic>
        <p:nvPicPr>
          <p:cNvPr id="176132" name="Picture 4" descr="http://www.eb1-seixo.rcts.pt/escola_seg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857628"/>
            <a:ext cx="1785950" cy="2774053"/>
          </a:xfrm>
          <a:prstGeom prst="rect">
            <a:avLst/>
          </a:prstGeom>
          <a:noFill/>
        </p:spPr>
      </p:pic>
      <p:sp>
        <p:nvSpPr>
          <p:cNvPr id="8" name="Chamada oval 7"/>
          <p:cNvSpPr/>
          <p:nvPr/>
        </p:nvSpPr>
        <p:spPr>
          <a:xfrm>
            <a:off x="1071538" y="785794"/>
            <a:ext cx="7000924" cy="33575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/>
              <a:t>O acesso a essa informação deverá ser possibilitado ao consumidor através de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cartazes</a:t>
            </a:r>
            <a:r>
              <a:rPr lang="pt-PT" b="1" dirty="0" smtClean="0"/>
              <a:t>,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panfletos </a:t>
            </a:r>
            <a:r>
              <a:rPr lang="pt-PT" b="1" dirty="0" smtClean="0"/>
              <a:t>e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desdobráveis</a:t>
            </a:r>
            <a:r>
              <a:rPr lang="pt-PT" b="1" dirty="0" smtClean="0"/>
              <a:t> que acompanham o documento de ingresso e que deverão fornecer um conjunto de informações sobre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procedimentos </a:t>
            </a:r>
            <a:r>
              <a:rPr lang="pt-PT" b="1" dirty="0" smtClean="0"/>
              <a:t>a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tomar em situações de emergência</a:t>
            </a:r>
            <a:r>
              <a:rPr lang="pt-PT" b="1" dirty="0" smtClean="0"/>
              <a:t>, indicando ao mesmo tempo numa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planta de leitura fácil </a:t>
            </a:r>
            <a:r>
              <a:rPr lang="pt-PT" b="1" dirty="0" smtClean="0"/>
              <a:t>a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localização de saídas de emergência </a:t>
            </a:r>
            <a:r>
              <a:rPr lang="pt-PT" b="1" dirty="0" smtClean="0"/>
              <a:t>e </a:t>
            </a:r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locais de instalação de extintores.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192"/>
          <p:cNvSpPr>
            <a:spLocks noChangeArrowheads="1"/>
          </p:cNvSpPr>
          <p:nvPr/>
        </p:nvSpPr>
        <p:spPr bwMode="auto">
          <a:xfrm>
            <a:off x="1000100" y="0"/>
            <a:ext cx="73802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Planos de Segurança para Eventos</a:t>
            </a:r>
          </a:p>
        </p:txBody>
      </p:sp>
      <p:pic>
        <p:nvPicPr>
          <p:cNvPr id="176132" name="Picture 4" descr="http://www.eb1-seixo.rcts.pt/escola_seg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857628"/>
            <a:ext cx="1785950" cy="2774053"/>
          </a:xfrm>
          <a:prstGeom prst="rect">
            <a:avLst/>
          </a:prstGeom>
          <a:noFill/>
        </p:spPr>
      </p:pic>
      <p:sp>
        <p:nvSpPr>
          <p:cNvPr id="8" name="Chamada oval 7"/>
          <p:cNvSpPr/>
          <p:nvPr/>
        </p:nvSpPr>
        <p:spPr>
          <a:xfrm>
            <a:off x="1071538" y="785794"/>
            <a:ext cx="7000924" cy="33575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/>
              <a:t>Deverá existir também por parte da organização a preocupação de fazer a verificação regular da qualidade de utilização da rede de segurança (</a:t>
            </a:r>
            <a:r>
              <a:rPr lang="pt-PT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funcionamento das portas de segurança e da operacionalidade dos extintores</a:t>
            </a:r>
            <a:r>
              <a:rPr lang="pt-PT" sz="2000" b="1" dirty="0" smtClean="0"/>
              <a:t>), criando um sistema de fiscalização destas condições.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o de apresentação Átomo az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Modelo de apresentação Átomo azul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Átomo azul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Átomo azul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Átomo azul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Átomo azul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Átomo azul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Átomo azul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Átomo azul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Átomo azul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Átomo azul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Átomo azul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Átomo azul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Átomo azul 13">
        <a:dk1>
          <a:srgbClr val="FFFFFF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DADADA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Átomo azul 14">
        <a:dk1>
          <a:srgbClr val="FFFFFF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FFFFFF"/>
        </a:accent2>
        <a:accent3>
          <a:srgbClr val="FFFFFF"/>
        </a:accent3>
        <a:accent4>
          <a:srgbClr val="DADADA"/>
        </a:accent4>
        <a:accent5>
          <a:srgbClr val="BAD7FF"/>
        </a:accent5>
        <a:accent6>
          <a:srgbClr val="E7E7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9772</TotalTime>
  <Words>9120</Words>
  <Application>Microsoft Office PowerPoint</Application>
  <PresentationFormat>Apresentação no Ecrã (4:3)</PresentationFormat>
  <Paragraphs>1454</Paragraphs>
  <Slides>162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162</vt:i4>
      </vt:variant>
    </vt:vector>
  </HeadingPairs>
  <TitlesOfParts>
    <vt:vector size="163" baseType="lpstr">
      <vt:lpstr>Modelo de apresentação Átomo azul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  <vt:lpstr>Diapositivo 52</vt:lpstr>
      <vt:lpstr>Diapositivo 53</vt:lpstr>
      <vt:lpstr>Diapositivo 54</vt:lpstr>
      <vt:lpstr>Diapositivo 55</vt:lpstr>
      <vt:lpstr>Diapositivo 56</vt:lpstr>
      <vt:lpstr>Diapositivo 57</vt:lpstr>
      <vt:lpstr>Diapositivo 58</vt:lpstr>
      <vt:lpstr>Diapositivo 59</vt:lpstr>
      <vt:lpstr>Diapositivo 60</vt:lpstr>
      <vt:lpstr>Diapositivo 61</vt:lpstr>
      <vt:lpstr>Diapositivo 62</vt:lpstr>
      <vt:lpstr>Diapositivo 63</vt:lpstr>
      <vt:lpstr>Diapositivo 64</vt:lpstr>
      <vt:lpstr>Diapositivo 65</vt:lpstr>
      <vt:lpstr>Diapositivo 66</vt:lpstr>
      <vt:lpstr>Diapositivo 67</vt:lpstr>
      <vt:lpstr>Diapositivo 68</vt:lpstr>
      <vt:lpstr>Diapositivo 69</vt:lpstr>
      <vt:lpstr>Diapositivo 70</vt:lpstr>
      <vt:lpstr>Diapositivo 71</vt:lpstr>
      <vt:lpstr>Diapositivo 72</vt:lpstr>
      <vt:lpstr>Diapositivo 73</vt:lpstr>
      <vt:lpstr>Diapositivo 74</vt:lpstr>
      <vt:lpstr>Diapositivo 75</vt:lpstr>
      <vt:lpstr>Diapositivo 76</vt:lpstr>
      <vt:lpstr>Diapositivo 77</vt:lpstr>
      <vt:lpstr>Diapositivo 78</vt:lpstr>
      <vt:lpstr>Diapositivo 79</vt:lpstr>
      <vt:lpstr>Diapositivo 80</vt:lpstr>
      <vt:lpstr>Diapositivo 81</vt:lpstr>
      <vt:lpstr>Diapositivo 82</vt:lpstr>
      <vt:lpstr>Diapositivo 83</vt:lpstr>
      <vt:lpstr>Diapositivo 84</vt:lpstr>
      <vt:lpstr>Diapositivo 85</vt:lpstr>
      <vt:lpstr>Diapositivo 86</vt:lpstr>
      <vt:lpstr>Diapositivo 87</vt:lpstr>
      <vt:lpstr>Diapositivo 88</vt:lpstr>
      <vt:lpstr>Diapositivo 89</vt:lpstr>
      <vt:lpstr>Diapositivo 90</vt:lpstr>
      <vt:lpstr>Diapositivo 91</vt:lpstr>
      <vt:lpstr>Diapositivo 92</vt:lpstr>
      <vt:lpstr>Diapositivo 93</vt:lpstr>
      <vt:lpstr>Diapositivo 94</vt:lpstr>
      <vt:lpstr>Diapositivo 95</vt:lpstr>
      <vt:lpstr>Diapositivo 96</vt:lpstr>
      <vt:lpstr>Diapositivo 97</vt:lpstr>
      <vt:lpstr>Diapositivo 98</vt:lpstr>
      <vt:lpstr>Diapositivo 99</vt:lpstr>
      <vt:lpstr>Diapositivo 100</vt:lpstr>
      <vt:lpstr>Diapositivo 101</vt:lpstr>
      <vt:lpstr>Diapositivo 102</vt:lpstr>
      <vt:lpstr>Diapositivo 103</vt:lpstr>
      <vt:lpstr>Diapositivo 104</vt:lpstr>
      <vt:lpstr>Diapositivo 105</vt:lpstr>
      <vt:lpstr>Diapositivo 106</vt:lpstr>
      <vt:lpstr>Diapositivo 107</vt:lpstr>
      <vt:lpstr>Diapositivo 108</vt:lpstr>
      <vt:lpstr>Diapositivo 109</vt:lpstr>
      <vt:lpstr>Diapositivo 110</vt:lpstr>
      <vt:lpstr>Diapositivo 111</vt:lpstr>
      <vt:lpstr>Diapositivo 112</vt:lpstr>
      <vt:lpstr>Diapositivo 113</vt:lpstr>
      <vt:lpstr>Diapositivo 114</vt:lpstr>
      <vt:lpstr>Diapositivo 115</vt:lpstr>
      <vt:lpstr>Diapositivo 116</vt:lpstr>
      <vt:lpstr>Diapositivo 117</vt:lpstr>
      <vt:lpstr>Diapositivo 118</vt:lpstr>
      <vt:lpstr>Diapositivo 119</vt:lpstr>
      <vt:lpstr>Diapositivo 120</vt:lpstr>
      <vt:lpstr>Diapositivo 121</vt:lpstr>
      <vt:lpstr>Diapositivo 122</vt:lpstr>
      <vt:lpstr>Diapositivo 123</vt:lpstr>
      <vt:lpstr>Diapositivo 124</vt:lpstr>
      <vt:lpstr>Diapositivo 125</vt:lpstr>
      <vt:lpstr>Diapositivo 126</vt:lpstr>
      <vt:lpstr>Diapositivo 127</vt:lpstr>
      <vt:lpstr>Diapositivo 128</vt:lpstr>
      <vt:lpstr>Diapositivo 129</vt:lpstr>
      <vt:lpstr>Diapositivo 130</vt:lpstr>
      <vt:lpstr>Diapositivo 131</vt:lpstr>
      <vt:lpstr>Diapositivo 132</vt:lpstr>
      <vt:lpstr>Diapositivo 133</vt:lpstr>
      <vt:lpstr>Diapositivo 134</vt:lpstr>
      <vt:lpstr>Diapositivo 135</vt:lpstr>
      <vt:lpstr>Diapositivo 136</vt:lpstr>
      <vt:lpstr>Diapositivo 137</vt:lpstr>
      <vt:lpstr>Diapositivo 138</vt:lpstr>
      <vt:lpstr>Diapositivo 139</vt:lpstr>
      <vt:lpstr>Diapositivo 140</vt:lpstr>
      <vt:lpstr>Diapositivo 141</vt:lpstr>
      <vt:lpstr>Diapositivo 142</vt:lpstr>
      <vt:lpstr>Diapositivo 143</vt:lpstr>
      <vt:lpstr>Diapositivo 144</vt:lpstr>
      <vt:lpstr>Diapositivo 145</vt:lpstr>
      <vt:lpstr>Diapositivo 146</vt:lpstr>
      <vt:lpstr>Diapositivo 147</vt:lpstr>
      <vt:lpstr>Diapositivo 148</vt:lpstr>
      <vt:lpstr>Diapositivo 149</vt:lpstr>
      <vt:lpstr>Diapositivo 150</vt:lpstr>
      <vt:lpstr>Diapositivo 151</vt:lpstr>
      <vt:lpstr>Diapositivo 152</vt:lpstr>
      <vt:lpstr>Diapositivo 153</vt:lpstr>
      <vt:lpstr>Diapositivo 154</vt:lpstr>
      <vt:lpstr>Diapositivo 155</vt:lpstr>
      <vt:lpstr>Diapositivo 156</vt:lpstr>
      <vt:lpstr>Diapositivo 157</vt:lpstr>
      <vt:lpstr>Diapositivo 158</vt:lpstr>
      <vt:lpstr>Diapositivo 159</vt:lpstr>
      <vt:lpstr>Diapositivo 160</vt:lpstr>
      <vt:lpstr>Diapositivo 161</vt:lpstr>
      <vt:lpstr>Diapositivo 162</vt:lpstr>
    </vt:vector>
  </TitlesOfParts>
  <Company>Psico &amp; Soma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Fernando Rodrigues</dc:creator>
  <cp:lastModifiedBy>Cátia Mateus</cp:lastModifiedBy>
  <cp:revision>283</cp:revision>
  <dcterms:created xsi:type="dcterms:W3CDTF">2008-06-02T08:28:10Z</dcterms:created>
  <dcterms:modified xsi:type="dcterms:W3CDTF">2009-04-02T16:12:22Z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TC010721172070</vt:lpwstr>
  </property>
</Properties>
</file>