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3"/>
  </p:notesMasterIdLst>
  <p:sldIdLst>
    <p:sldId id="256" r:id="rId2"/>
    <p:sldId id="257" r:id="rId3"/>
    <p:sldId id="258" r:id="rId4"/>
    <p:sldId id="259" r:id="rId5"/>
    <p:sldId id="260" r:id="rId6"/>
    <p:sldId id="310" r:id="rId7"/>
    <p:sldId id="261" r:id="rId8"/>
    <p:sldId id="262" r:id="rId9"/>
    <p:sldId id="263" r:id="rId10"/>
    <p:sldId id="311" r:id="rId11"/>
    <p:sldId id="264" r:id="rId12"/>
    <p:sldId id="265" r:id="rId13"/>
    <p:sldId id="266" r:id="rId14"/>
    <p:sldId id="267" r:id="rId15"/>
    <p:sldId id="285" r:id="rId16"/>
    <p:sldId id="268" r:id="rId17"/>
    <p:sldId id="269" r:id="rId18"/>
    <p:sldId id="286" r:id="rId19"/>
    <p:sldId id="270" r:id="rId20"/>
    <p:sldId id="271" r:id="rId21"/>
    <p:sldId id="272" r:id="rId22"/>
    <p:sldId id="287" r:id="rId23"/>
    <p:sldId id="273" r:id="rId24"/>
    <p:sldId id="274" r:id="rId25"/>
    <p:sldId id="275" r:id="rId26"/>
    <p:sldId id="288" r:id="rId27"/>
    <p:sldId id="276" r:id="rId28"/>
    <p:sldId id="277" r:id="rId29"/>
    <p:sldId id="278" r:id="rId30"/>
    <p:sldId id="279" r:id="rId31"/>
    <p:sldId id="280" r:id="rId32"/>
    <p:sldId id="281" r:id="rId33"/>
    <p:sldId id="282" r:id="rId34"/>
    <p:sldId id="283" r:id="rId35"/>
    <p:sldId id="284" r:id="rId36"/>
    <p:sldId id="312"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com Tema 1 - Destaqu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com Tema 1 - Destaqu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Estilo com Tema 2 - Destaqu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com Tema 1 - Destaqu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35" autoAdjust="0"/>
    <p:restoredTop sz="94667" autoAdjust="0"/>
  </p:normalViewPr>
  <p:slideViewPr>
    <p:cSldViewPr>
      <p:cViewPr varScale="1">
        <p:scale>
          <a:sx n="75" d="100"/>
          <a:sy n="75" d="100"/>
        </p:scale>
        <p:origin x="-432" y="-84"/>
      </p:cViewPr>
      <p:guideLst>
        <p:guide orient="horz" pos="2160"/>
        <p:guide pos="2880"/>
      </p:guideLst>
    </p:cSldViewPr>
  </p:slideViewPr>
  <p:outlineViewPr>
    <p:cViewPr>
      <p:scale>
        <a:sx n="33" d="100"/>
        <a:sy n="33" d="100"/>
      </p:scale>
      <p:origin x="0" y="59544"/>
    </p:cViewPr>
  </p:outlineViewPr>
  <p:notesTextViewPr>
    <p:cViewPr>
      <p:scale>
        <a:sx n="100" d="100"/>
        <a:sy n="100" d="100"/>
      </p:scale>
      <p:origin x="0" y="0"/>
    </p:cViewPr>
  </p:notesTextViewPr>
  <p:sorterViewPr>
    <p:cViewPr>
      <p:scale>
        <a:sx n="66" d="100"/>
        <a:sy n="66" d="100"/>
      </p:scale>
      <p:origin x="0" y="57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3DAB8-31CA-42C8-8687-8EABCC02CC4E}"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pt-PT"/>
        </a:p>
      </dgm:t>
    </dgm:pt>
    <dgm:pt modelId="{75A2595C-3984-4B62-BC79-F1621A139748}">
      <dgm:prSet phldrT="[Texto]" custT="1"/>
      <dgm:spPr/>
      <dgm:t>
        <a:bodyPr/>
        <a:lstStyle/>
        <a:p>
          <a:r>
            <a:rPr lang="pt-PT" sz="1200" b="1" dirty="0" err="1" smtClean="0"/>
            <a:t>Checklist</a:t>
          </a:r>
          <a:endParaRPr lang="pt-PT" sz="1200" b="1" dirty="0"/>
        </a:p>
      </dgm:t>
    </dgm:pt>
    <dgm:pt modelId="{49BD1D1A-C4E9-4C89-A972-2755F59AFB05}" type="parTrans" cxnId="{4558714D-29F9-47A4-8946-267B2C415E49}">
      <dgm:prSet/>
      <dgm:spPr/>
      <dgm:t>
        <a:bodyPr/>
        <a:lstStyle/>
        <a:p>
          <a:endParaRPr lang="pt-PT"/>
        </a:p>
      </dgm:t>
    </dgm:pt>
    <dgm:pt modelId="{1F171B55-C49D-4BC7-BC38-9783E22251CC}" type="sibTrans" cxnId="{4558714D-29F9-47A4-8946-267B2C415E49}">
      <dgm:prSet/>
      <dgm:spPr/>
      <dgm:t>
        <a:bodyPr/>
        <a:lstStyle/>
        <a:p>
          <a:endParaRPr lang="pt-PT"/>
        </a:p>
      </dgm:t>
    </dgm:pt>
    <dgm:pt modelId="{6784E60E-C59F-4C2F-B38C-52FE8FA3F281}">
      <dgm:prSet phldrT="[Texto]" custT="1"/>
      <dgm:spPr/>
      <dgm:t>
        <a:bodyPr/>
        <a:lstStyle/>
        <a:p>
          <a:r>
            <a:rPr lang="pt-PT" sz="1200" b="1" dirty="0" smtClean="0"/>
            <a:t>Cronograma</a:t>
          </a:r>
          <a:endParaRPr lang="pt-PT" sz="1200" b="1" dirty="0"/>
        </a:p>
      </dgm:t>
    </dgm:pt>
    <dgm:pt modelId="{065B2716-90E1-4D97-80EE-00330317F4EC}" type="parTrans" cxnId="{B0E914FB-F449-4C0D-BC93-3C3CF7BDE73E}">
      <dgm:prSet/>
      <dgm:spPr/>
      <dgm:t>
        <a:bodyPr/>
        <a:lstStyle/>
        <a:p>
          <a:endParaRPr lang="pt-PT"/>
        </a:p>
      </dgm:t>
    </dgm:pt>
    <dgm:pt modelId="{9DD79595-016E-4178-B476-E07C230429E0}" type="sibTrans" cxnId="{B0E914FB-F449-4C0D-BC93-3C3CF7BDE73E}">
      <dgm:prSet/>
      <dgm:spPr/>
      <dgm:t>
        <a:bodyPr/>
        <a:lstStyle/>
        <a:p>
          <a:endParaRPr lang="pt-PT"/>
        </a:p>
      </dgm:t>
    </dgm:pt>
    <dgm:pt modelId="{F3A10F40-FFC8-4092-BF76-220C88ED5AD8}">
      <dgm:prSet phldrT="[Texto]" custT="1"/>
      <dgm:spPr/>
      <dgm:t>
        <a:bodyPr/>
        <a:lstStyle/>
        <a:p>
          <a:r>
            <a:rPr lang="pt-PT" sz="1200" b="1" dirty="0" smtClean="0"/>
            <a:t>Recursos Humanos</a:t>
          </a:r>
          <a:endParaRPr lang="pt-PT" sz="1200" b="1" dirty="0"/>
        </a:p>
      </dgm:t>
    </dgm:pt>
    <dgm:pt modelId="{00ED38A8-E529-45FD-9484-D8E72E602024}" type="parTrans" cxnId="{E527ECD7-3333-4525-A0AF-A190746629A8}">
      <dgm:prSet/>
      <dgm:spPr/>
      <dgm:t>
        <a:bodyPr/>
        <a:lstStyle/>
        <a:p>
          <a:endParaRPr lang="pt-PT"/>
        </a:p>
      </dgm:t>
    </dgm:pt>
    <dgm:pt modelId="{F550D03E-34CF-4D62-91A1-B336EF8B5AED}" type="sibTrans" cxnId="{E527ECD7-3333-4525-A0AF-A190746629A8}">
      <dgm:prSet/>
      <dgm:spPr/>
      <dgm:t>
        <a:bodyPr/>
        <a:lstStyle/>
        <a:p>
          <a:endParaRPr lang="pt-PT"/>
        </a:p>
      </dgm:t>
    </dgm:pt>
    <dgm:pt modelId="{C5A64B56-0E22-4B95-A00C-85E97C992048}">
      <dgm:prSet phldrT="[Texto]" custT="1"/>
      <dgm:spPr/>
      <dgm:t>
        <a:bodyPr/>
        <a:lstStyle/>
        <a:p>
          <a:r>
            <a:rPr lang="pt-PT" sz="2000" b="1" dirty="0" smtClean="0">
              <a:solidFill>
                <a:schemeClr val="accent2">
                  <a:lumMod val="40000"/>
                  <a:lumOff val="60000"/>
                </a:schemeClr>
              </a:solidFill>
            </a:rPr>
            <a:t>Planeamento Logístico</a:t>
          </a:r>
          <a:endParaRPr lang="pt-PT" sz="2000" b="1" dirty="0">
            <a:solidFill>
              <a:schemeClr val="accent2">
                <a:lumMod val="40000"/>
                <a:lumOff val="60000"/>
              </a:schemeClr>
            </a:solidFill>
          </a:endParaRPr>
        </a:p>
      </dgm:t>
    </dgm:pt>
    <dgm:pt modelId="{918B3ED4-AC38-4393-ACE5-44D543C219A8}" type="parTrans" cxnId="{812666AE-97E5-4D7A-A016-BEE55BF679A1}">
      <dgm:prSet/>
      <dgm:spPr/>
      <dgm:t>
        <a:bodyPr/>
        <a:lstStyle/>
        <a:p>
          <a:endParaRPr lang="pt-PT"/>
        </a:p>
      </dgm:t>
    </dgm:pt>
    <dgm:pt modelId="{8CBBFF77-9E32-409D-8CCC-C56D594EE7C5}" type="sibTrans" cxnId="{812666AE-97E5-4D7A-A016-BEE55BF679A1}">
      <dgm:prSet/>
      <dgm:spPr/>
      <dgm:t>
        <a:bodyPr/>
        <a:lstStyle/>
        <a:p>
          <a:endParaRPr lang="pt-PT"/>
        </a:p>
      </dgm:t>
    </dgm:pt>
    <dgm:pt modelId="{8E8055B3-C02B-4D04-A93F-408F58BA5A4A}" type="pres">
      <dgm:prSet presAssocID="{0913DAB8-31CA-42C8-8687-8EABCC02CC4E}" presName="Name0" presStyleCnt="0">
        <dgm:presLayoutVars>
          <dgm:chMax val="4"/>
          <dgm:resizeHandles val="exact"/>
        </dgm:presLayoutVars>
      </dgm:prSet>
      <dgm:spPr/>
      <dgm:t>
        <a:bodyPr/>
        <a:lstStyle/>
        <a:p>
          <a:endParaRPr lang="pt-PT"/>
        </a:p>
      </dgm:t>
    </dgm:pt>
    <dgm:pt modelId="{5A21961A-7C7E-4F60-B1DE-86517CCE2C6C}" type="pres">
      <dgm:prSet presAssocID="{0913DAB8-31CA-42C8-8687-8EABCC02CC4E}" presName="ellipse" presStyleLbl="trBgShp" presStyleIdx="0" presStyleCnt="1" custLinFactNeighborX="23608" custLinFactNeighborY="14233"/>
      <dgm:spPr/>
    </dgm:pt>
    <dgm:pt modelId="{64F6F2EF-3166-45F0-9A44-B7C5CD1533A1}" type="pres">
      <dgm:prSet presAssocID="{0913DAB8-31CA-42C8-8687-8EABCC02CC4E}" presName="arrow1" presStyleLbl="fgShp" presStyleIdx="0" presStyleCnt="1" custScaleY="134247" custLinFactX="21236" custLinFactNeighborX="100000" custLinFactNeighborY="39163"/>
      <dgm:spPr/>
    </dgm:pt>
    <dgm:pt modelId="{BD328BE5-84B8-46BE-B715-78CBFFCD5541}" type="pres">
      <dgm:prSet presAssocID="{0913DAB8-31CA-42C8-8687-8EABCC02CC4E}" presName="rectangle" presStyleLbl="revTx" presStyleIdx="0" presStyleCnt="1" custLinFactNeighborX="30079" custLinFactNeighborY="10628">
        <dgm:presLayoutVars>
          <dgm:bulletEnabled val="1"/>
        </dgm:presLayoutVars>
      </dgm:prSet>
      <dgm:spPr/>
      <dgm:t>
        <a:bodyPr/>
        <a:lstStyle/>
        <a:p>
          <a:endParaRPr lang="pt-PT"/>
        </a:p>
      </dgm:t>
    </dgm:pt>
    <dgm:pt modelId="{9BED5663-2EC3-43DE-B1D3-2930D558C1FC}" type="pres">
      <dgm:prSet presAssocID="{6784E60E-C59F-4C2F-B38C-52FE8FA3F281}" presName="item1" presStyleLbl="node1" presStyleIdx="0" presStyleCnt="3" custLinFactNeighborX="54778" custLinFactNeighborY="28692">
        <dgm:presLayoutVars>
          <dgm:bulletEnabled val="1"/>
        </dgm:presLayoutVars>
      </dgm:prSet>
      <dgm:spPr/>
      <dgm:t>
        <a:bodyPr/>
        <a:lstStyle/>
        <a:p>
          <a:endParaRPr lang="pt-PT"/>
        </a:p>
      </dgm:t>
    </dgm:pt>
    <dgm:pt modelId="{22C445F7-E822-423E-98F4-4CA97D962F39}" type="pres">
      <dgm:prSet presAssocID="{F3A10F40-FFC8-4092-BF76-220C88ED5AD8}" presName="item2" presStyleLbl="node1" presStyleIdx="1" presStyleCnt="3" custLinFactNeighborX="71538" custLinFactNeighborY="-5876">
        <dgm:presLayoutVars>
          <dgm:bulletEnabled val="1"/>
        </dgm:presLayoutVars>
      </dgm:prSet>
      <dgm:spPr/>
      <dgm:t>
        <a:bodyPr/>
        <a:lstStyle/>
        <a:p>
          <a:endParaRPr lang="pt-PT"/>
        </a:p>
      </dgm:t>
    </dgm:pt>
    <dgm:pt modelId="{87675127-1760-4CC2-98A7-86A303109F56}" type="pres">
      <dgm:prSet presAssocID="{C5A64B56-0E22-4B95-A00C-85E97C992048}" presName="item3" presStyleLbl="node1" presStyleIdx="2" presStyleCnt="3" custLinFactNeighborX="84994" custLinFactNeighborY="18302">
        <dgm:presLayoutVars>
          <dgm:bulletEnabled val="1"/>
        </dgm:presLayoutVars>
      </dgm:prSet>
      <dgm:spPr/>
      <dgm:t>
        <a:bodyPr/>
        <a:lstStyle/>
        <a:p>
          <a:endParaRPr lang="pt-PT"/>
        </a:p>
      </dgm:t>
    </dgm:pt>
    <dgm:pt modelId="{AAECCFC6-D91B-4537-8061-1CF7F64490F1}" type="pres">
      <dgm:prSet presAssocID="{0913DAB8-31CA-42C8-8687-8EABCC02CC4E}" presName="funnel" presStyleLbl="trAlignAcc1" presStyleIdx="0" presStyleCnt="1" custLinFactNeighborX="21429" custLinFactNeighborY="5711"/>
      <dgm:spPr/>
    </dgm:pt>
  </dgm:ptLst>
  <dgm:cxnLst>
    <dgm:cxn modelId="{812666AE-97E5-4D7A-A016-BEE55BF679A1}" srcId="{0913DAB8-31CA-42C8-8687-8EABCC02CC4E}" destId="{C5A64B56-0E22-4B95-A00C-85E97C992048}" srcOrd="3" destOrd="0" parTransId="{918B3ED4-AC38-4393-ACE5-44D543C219A8}" sibTransId="{8CBBFF77-9E32-409D-8CCC-C56D594EE7C5}"/>
    <dgm:cxn modelId="{FD60C572-A562-4212-9DD3-30D26D6ECE11}" type="presOf" srcId="{0913DAB8-31CA-42C8-8687-8EABCC02CC4E}" destId="{8E8055B3-C02B-4D04-A93F-408F58BA5A4A}" srcOrd="0" destOrd="0" presId="urn:microsoft.com/office/officeart/2005/8/layout/funnel1"/>
    <dgm:cxn modelId="{E527ECD7-3333-4525-A0AF-A190746629A8}" srcId="{0913DAB8-31CA-42C8-8687-8EABCC02CC4E}" destId="{F3A10F40-FFC8-4092-BF76-220C88ED5AD8}" srcOrd="2" destOrd="0" parTransId="{00ED38A8-E529-45FD-9484-D8E72E602024}" sibTransId="{F550D03E-34CF-4D62-91A1-B336EF8B5AED}"/>
    <dgm:cxn modelId="{B0E914FB-F449-4C0D-BC93-3C3CF7BDE73E}" srcId="{0913DAB8-31CA-42C8-8687-8EABCC02CC4E}" destId="{6784E60E-C59F-4C2F-B38C-52FE8FA3F281}" srcOrd="1" destOrd="0" parTransId="{065B2716-90E1-4D97-80EE-00330317F4EC}" sibTransId="{9DD79595-016E-4178-B476-E07C230429E0}"/>
    <dgm:cxn modelId="{54CB7CBA-F742-46B4-96FC-A0037D64B44E}" type="presOf" srcId="{75A2595C-3984-4B62-BC79-F1621A139748}" destId="{87675127-1760-4CC2-98A7-86A303109F56}" srcOrd="0" destOrd="0" presId="urn:microsoft.com/office/officeart/2005/8/layout/funnel1"/>
    <dgm:cxn modelId="{4558714D-29F9-47A4-8946-267B2C415E49}" srcId="{0913DAB8-31CA-42C8-8687-8EABCC02CC4E}" destId="{75A2595C-3984-4B62-BC79-F1621A139748}" srcOrd="0" destOrd="0" parTransId="{49BD1D1A-C4E9-4C89-A972-2755F59AFB05}" sibTransId="{1F171B55-C49D-4BC7-BC38-9783E22251CC}"/>
    <dgm:cxn modelId="{A3CB2E2D-EBD9-46C0-924E-8D038DFD3DC7}" type="presOf" srcId="{F3A10F40-FFC8-4092-BF76-220C88ED5AD8}" destId="{9BED5663-2EC3-43DE-B1D3-2930D558C1FC}" srcOrd="0" destOrd="0" presId="urn:microsoft.com/office/officeart/2005/8/layout/funnel1"/>
    <dgm:cxn modelId="{039F5BA5-4077-4AB7-9D13-9F1501D054DB}" type="presOf" srcId="{C5A64B56-0E22-4B95-A00C-85E97C992048}" destId="{BD328BE5-84B8-46BE-B715-78CBFFCD5541}" srcOrd="0" destOrd="0" presId="urn:microsoft.com/office/officeart/2005/8/layout/funnel1"/>
    <dgm:cxn modelId="{55C41CF7-0DE1-4A20-9C84-B2CF6037E8EF}" type="presOf" srcId="{6784E60E-C59F-4C2F-B38C-52FE8FA3F281}" destId="{22C445F7-E822-423E-98F4-4CA97D962F39}" srcOrd="0" destOrd="0" presId="urn:microsoft.com/office/officeart/2005/8/layout/funnel1"/>
    <dgm:cxn modelId="{49642C85-A751-4CE0-B2AF-98705AA2349F}" type="presParOf" srcId="{8E8055B3-C02B-4D04-A93F-408F58BA5A4A}" destId="{5A21961A-7C7E-4F60-B1DE-86517CCE2C6C}" srcOrd="0" destOrd="0" presId="urn:microsoft.com/office/officeart/2005/8/layout/funnel1"/>
    <dgm:cxn modelId="{940BC40C-D279-4936-832E-26941A91C988}" type="presParOf" srcId="{8E8055B3-C02B-4D04-A93F-408F58BA5A4A}" destId="{64F6F2EF-3166-45F0-9A44-B7C5CD1533A1}" srcOrd="1" destOrd="0" presId="urn:microsoft.com/office/officeart/2005/8/layout/funnel1"/>
    <dgm:cxn modelId="{A3AA106B-7307-4EDD-97AE-CB69F6A99A87}" type="presParOf" srcId="{8E8055B3-C02B-4D04-A93F-408F58BA5A4A}" destId="{BD328BE5-84B8-46BE-B715-78CBFFCD5541}" srcOrd="2" destOrd="0" presId="urn:microsoft.com/office/officeart/2005/8/layout/funnel1"/>
    <dgm:cxn modelId="{F50AD0EB-11C5-44BA-9D9C-23DCF7C97434}" type="presParOf" srcId="{8E8055B3-C02B-4D04-A93F-408F58BA5A4A}" destId="{9BED5663-2EC3-43DE-B1D3-2930D558C1FC}" srcOrd="3" destOrd="0" presId="urn:microsoft.com/office/officeart/2005/8/layout/funnel1"/>
    <dgm:cxn modelId="{DED881C6-849E-42BA-9BCB-A99BF6B106AC}" type="presParOf" srcId="{8E8055B3-C02B-4D04-A93F-408F58BA5A4A}" destId="{22C445F7-E822-423E-98F4-4CA97D962F39}" srcOrd="4" destOrd="0" presId="urn:microsoft.com/office/officeart/2005/8/layout/funnel1"/>
    <dgm:cxn modelId="{66720413-1574-46CC-8095-64AEAC923D58}" type="presParOf" srcId="{8E8055B3-C02B-4D04-A93F-408F58BA5A4A}" destId="{87675127-1760-4CC2-98A7-86A303109F56}" srcOrd="5" destOrd="0" presId="urn:microsoft.com/office/officeart/2005/8/layout/funnel1"/>
    <dgm:cxn modelId="{2D39BB5B-632E-48FA-B967-778DABFEB960}" type="presParOf" srcId="{8E8055B3-C02B-4D04-A93F-408F58BA5A4A}" destId="{AAECCFC6-D91B-4537-8061-1CF7F64490F1}"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A5A88F5E-C1C7-44B8-907B-E92784B3CC7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pt-PT"/>
        </a:p>
      </dgm:t>
    </dgm:pt>
    <dgm:pt modelId="{B1D60E9F-3BA2-448B-9E88-BA5BD00EE90E}">
      <dgm:prSet phldrT="[Texto]" custT="1"/>
      <dgm:spPr/>
      <dgm:t>
        <a:bodyPr/>
        <a:lstStyle/>
        <a:p>
          <a:r>
            <a:rPr lang="pt-PT" sz="1100" b="1" dirty="0"/>
            <a:t>Suprimento de produtos</a:t>
          </a:r>
          <a:endParaRPr lang="pt-PT" sz="1100" dirty="0"/>
        </a:p>
        <a:p>
          <a:r>
            <a:rPr lang="pt-PT" sz="1100" dirty="0"/>
            <a:t>- Transporte</a:t>
          </a:r>
        </a:p>
        <a:p>
          <a:r>
            <a:rPr lang="pt-PT" sz="1100" dirty="0"/>
            <a:t>- Acomodação</a:t>
          </a:r>
        </a:p>
        <a:p>
          <a:r>
            <a:rPr lang="pt-PT" sz="1100" dirty="0"/>
            <a:t>- Necessidades dos artistas</a:t>
          </a:r>
        </a:p>
      </dgm:t>
    </dgm:pt>
    <dgm:pt modelId="{41FEF95E-7BB9-42B5-A74B-592944ECA687}" type="parTrans" cxnId="{CE2EA1FD-FB5F-4824-B345-22EB3BC2963A}">
      <dgm:prSet/>
      <dgm:spPr/>
      <dgm:t>
        <a:bodyPr/>
        <a:lstStyle/>
        <a:p>
          <a:endParaRPr lang="pt-PT"/>
        </a:p>
      </dgm:t>
    </dgm:pt>
    <dgm:pt modelId="{E0732C8C-19CD-4C53-BD5D-3E2C82B451B6}" type="sibTrans" cxnId="{CE2EA1FD-FB5F-4824-B345-22EB3BC2963A}">
      <dgm:prSet/>
      <dgm:spPr/>
      <dgm:t>
        <a:bodyPr/>
        <a:lstStyle/>
        <a:p>
          <a:endParaRPr lang="pt-PT"/>
        </a:p>
      </dgm:t>
    </dgm:pt>
    <dgm:pt modelId="{B5C5FFCB-D159-490A-BF8D-3BF4C12CE168}">
      <dgm:prSet phldrT="[Texto]" custT="1"/>
      <dgm:spPr/>
      <dgm:t>
        <a:bodyPr/>
        <a:lstStyle/>
        <a:p>
          <a:r>
            <a:rPr lang="pt-PT" sz="1100" b="1" dirty="0"/>
            <a:t>Suprimento de instalações</a:t>
          </a:r>
          <a:r>
            <a:rPr lang="pt-PT" sz="1100" dirty="0"/>
            <a:t>, inclusive</a:t>
          </a:r>
        </a:p>
        <a:p>
          <a:r>
            <a:rPr lang="pt-PT" sz="1100" dirty="0"/>
            <a:t>- Segurança</a:t>
          </a:r>
        </a:p>
        <a:p>
          <a:r>
            <a:rPr lang="pt-PT" sz="1100" dirty="0"/>
            <a:t>- Força</a:t>
          </a:r>
        </a:p>
        <a:p>
          <a:r>
            <a:rPr lang="pt-PT" sz="1100" dirty="0"/>
            <a:t>- Água</a:t>
          </a:r>
        </a:p>
        <a:p>
          <a:r>
            <a:rPr lang="pt-PT" sz="1100" dirty="0"/>
            <a:t>- Firmas contratadas</a:t>
          </a:r>
        </a:p>
      </dgm:t>
    </dgm:pt>
    <dgm:pt modelId="{865B2D35-54CA-48A9-891E-1DD825261566}" type="parTrans" cxnId="{10410BC4-9BC3-43F4-9FCB-5876484D6563}">
      <dgm:prSet/>
      <dgm:spPr/>
      <dgm:t>
        <a:bodyPr/>
        <a:lstStyle/>
        <a:p>
          <a:endParaRPr lang="pt-PT"/>
        </a:p>
      </dgm:t>
    </dgm:pt>
    <dgm:pt modelId="{D5F680F7-31FF-4932-9D44-91450CA8695A}" type="sibTrans" cxnId="{10410BC4-9BC3-43F4-9FCB-5876484D6563}">
      <dgm:prSet/>
      <dgm:spPr/>
      <dgm:t>
        <a:bodyPr/>
        <a:lstStyle/>
        <a:p>
          <a:endParaRPr lang="pt-PT"/>
        </a:p>
      </dgm:t>
    </dgm:pt>
    <dgm:pt modelId="{851D2B0D-6557-4B9E-91AE-CF507D932711}">
      <dgm:prSet phldrT="[Texto]" custT="1"/>
      <dgm:spPr/>
      <dgm:t>
        <a:bodyPr/>
        <a:lstStyle/>
        <a:p>
          <a:r>
            <a:rPr lang="pt-PT" sz="1050" b="1" dirty="0"/>
            <a:t>Logística do local de evento</a:t>
          </a:r>
          <a:endParaRPr lang="pt-PT" sz="1050" dirty="0"/>
        </a:p>
        <a:p>
          <a:r>
            <a:rPr lang="pt-PT" sz="1050" dirty="0"/>
            <a:t>- Fluxo do público, artistas e equipamentos no local do evento</a:t>
          </a:r>
        </a:p>
        <a:p>
          <a:r>
            <a:rPr lang="pt-PT" sz="1050" dirty="0"/>
            <a:t>- Comunicação</a:t>
          </a:r>
        </a:p>
        <a:p>
          <a:r>
            <a:rPr lang="pt-PT" sz="1050" dirty="0"/>
            <a:t>- Infra-estrutura de apoio</a:t>
          </a:r>
        </a:p>
        <a:p>
          <a:r>
            <a:rPr lang="pt-PT" sz="1050" dirty="0"/>
            <a:t>- Artigos de consumo</a:t>
          </a:r>
        </a:p>
        <a:p>
          <a:r>
            <a:rPr lang="pt-PT" sz="1050" dirty="0"/>
            <a:t>- Exigências dos </a:t>
          </a:r>
          <a:r>
            <a:rPr lang="pt-PT" sz="1050" i="1" dirty="0"/>
            <a:t>VIPs </a:t>
          </a:r>
          <a:r>
            <a:rPr lang="pt-PT" sz="1050" dirty="0"/>
            <a:t>e dos meios de comunicação</a:t>
          </a:r>
        </a:p>
        <a:p>
          <a:endParaRPr lang="pt-PT" sz="900" dirty="0"/>
        </a:p>
      </dgm:t>
    </dgm:pt>
    <dgm:pt modelId="{DF409AAE-E267-468A-9440-0C3C544B201C}" type="parTrans" cxnId="{BC307181-8B4A-47CF-82AE-085ADD4302FF}">
      <dgm:prSet/>
      <dgm:spPr/>
      <dgm:t>
        <a:bodyPr/>
        <a:lstStyle/>
        <a:p>
          <a:endParaRPr lang="pt-PT"/>
        </a:p>
      </dgm:t>
    </dgm:pt>
    <dgm:pt modelId="{6C9AB862-D26C-40FF-9822-EA8F851A12B8}" type="sibTrans" cxnId="{BC307181-8B4A-47CF-82AE-085ADD4302FF}">
      <dgm:prSet/>
      <dgm:spPr/>
      <dgm:t>
        <a:bodyPr/>
        <a:lstStyle/>
        <a:p>
          <a:endParaRPr lang="pt-PT"/>
        </a:p>
      </dgm:t>
    </dgm:pt>
    <dgm:pt modelId="{1EB68D13-1C22-436B-BAAA-CB39498A6497}">
      <dgm:prSet phldrT="[Texto]" custT="1"/>
      <dgm:spPr/>
      <dgm:t>
        <a:bodyPr/>
        <a:lstStyle/>
        <a:p>
          <a:r>
            <a:rPr lang="pt-PT" sz="1100" b="1" dirty="0"/>
            <a:t>Encerramento do evento</a:t>
          </a:r>
          <a:endParaRPr lang="pt-PT" sz="1100" dirty="0"/>
        </a:p>
        <a:p>
          <a:r>
            <a:rPr lang="pt-PT" sz="1100" dirty="0"/>
            <a:t>- Retirada</a:t>
          </a:r>
        </a:p>
        <a:p>
          <a:r>
            <a:rPr lang="pt-PT" sz="1100" dirty="0"/>
            <a:t>- Limpeza</a:t>
          </a:r>
        </a:p>
        <a:p>
          <a:r>
            <a:rPr lang="pt-PT" sz="1100" dirty="0"/>
            <a:t>- Quitação do contrato</a:t>
          </a:r>
        </a:p>
      </dgm:t>
    </dgm:pt>
    <dgm:pt modelId="{8F9CB4FF-5FBE-4D23-B2F3-35F92A766B73}" type="parTrans" cxnId="{2E6CD45A-EB8B-4BBA-9036-7A238932D85C}">
      <dgm:prSet/>
      <dgm:spPr/>
      <dgm:t>
        <a:bodyPr/>
        <a:lstStyle/>
        <a:p>
          <a:endParaRPr lang="pt-PT"/>
        </a:p>
      </dgm:t>
    </dgm:pt>
    <dgm:pt modelId="{8D470F36-CC4A-4392-A757-07F3A114A9E7}" type="sibTrans" cxnId="{2E6CD45A-EB8B-4BBA-9036-7A238932D85C}">
      <dgm:prSet/>
      <dgm:spPr/>
      <dgm:t>
        <a:bodyPr/>
        <a:lstStyle/>
        <a:p>
          <a:endParaRPr lang="pt-PT"/>
        </a:p>
      </dgm:t>
    </dgm:pt>
    <dgm:pt modelId="{2C3CC414-A86F-4C13-A012-13064B0AD5DE}">
      <dgm:prSet phldrT="[Texto]" custT="1"/>
      <dgm:spPr/>
      <dgm:t>
        <a:bodyPr/>
        <a:lstStyle/>
        <a:p>
          <a:r>
            <a:rPr lang="pt-PT" sz="1100" b="1" dirty="0"/>
            <a:t>Suprimento de consumidores</a:t>
          </a:r>
          <a:endParaRPr lang="pt-PT" sz="1100" dirty="0"/>
        </a:p>
        <a:p>
          <a:r>
            <a:rPr lang="pt-PT" sz="1100" dirty="0"/>
            <a:t>- Marketing</a:t>
          </a:r>
        </a:p>
        <a:p>
          <a:r>
            <a:rPr lang="pt-PT" sz="1100" dirty="0"/>
            <a:t>- Ingressos</a:t>
          </a:r>
        </a:p>
        <a:p>
          <a:r>
            <a:rPr lang="pt-PT" sz="1100" dirty="0"/>
            <a:t>- Filas</a:t>
          </a:r>
        </a:p>
        <a:p>
          <a:r>
            <a:rPr lang="pt-PT" sz="1100" dirty="0"/>
            <a:t>- Transporte</a:t>
          </a:r>
        </a:p>
      </dgm:t>
    </dgm:pt>
    <dgm:pt modelId="{3BF8ACB2-D17C-4403-9D3E-85254AD1C215}" type="sibTrans" cxnId="{3EEC91F1-BAA8-4871-97C9-12B9BE10C2D6}">
      <dgm:prSet/>
      <dgm:spPr/>
      <dgm:t>
        <a:bodyPr/>
        <a:lstStyle/>
        <a:p>
          <a:endParaRPr lang="pt-PT"/>
        </a:p>
      </dgm:t>
    </dgm:pt>
    <dgm:pt modelId="{8CCE5CFF-6D3D-4B54-BF6B-CF7A30EF9C1B}" type="parTrans" cxnId="{3EEC91F1-BAA8-4871-97C9-12B9BE10C2D6}">
      <dgm:prSet/>
      <dgm:spPr/>
      <dgm:t>
        <a:bodyPr/>
        <a:lstStyle/>
        <a:p>
          <a:endParaRPr lang="pt-PT"/>
        </a:p>
      </dgm:t>
    </dgm:pt>
    <dgm:pt modelId="{93C87448-19CE-4FFA-96F3-615F2731D7AC}" type="pres">
      <dgm:prSet presAssocID="{A5A88F5E-C1C7-44B8-907B-E92784B3CC78}" presName="Name0" presStyleCnt="0">
        <dgm:presLayoutVars>
          <dgm:dir/>
          <dgm:resizeHandles val="exact"/>
        </dgm:presLayoutVars>
      </dgm:prSet>
      <dgm:spPr/>
      <dgm:t>
        <a:bodyPr/>
        <a:lstStyle/>
        <a:p>
          <a:endParaRPr lang="pt-PT"/>
        </a:p>
      </dgm:t>
    </dgm:pt>
    <dgm:pt modelId="{858F3D16-BF52-43B7-84E1-C16F57615A3C}" type="pres">
      <dgm:prSet presAssocID="{2C3CC414-A86F-4C13-A012-13064B0AD5DE}" presName="node" presStyleLbl="node1" presStyleIdx="0" presStyleCnt="5">
        <dgm:presLayoutVars>
          <dgm:bulletEnabled val="1"/>
        </dgm:presLayoutVars>
      </dgm:prSet>
      <dgm:spPr/>
      <dgm:t>
        <a:bodyPr/>
        <a:lstStyle/>
        <a:p>
          <a:endParaRPr lang="pt-PT"/>
        </a:p>
      </dgm:t>
    </dgm:pt>
    <dgm:pt modelId="{A617E8DD-B421-40F9-96AD-EE07D76E3747}" type="pres">
      <dgm:prSet presAssocID="{3BF8ACB2-D17C-4403-9D3E-85254AD1C215}" presName="sibTrans" presStyleCnt="0"/>
      <dgm:spPr/>
    </dgm:pt>
    <dgm:pt modelId="{33EA14FA-773C-4813-B82D-A5C201EE8FDD}" type="pres">
      <dgm:prSet presAssocID="{B1D60E9F-3BA2-448B-9E88-BA5BD00EE90E}" presName="node" presStyleLbl="node1" presStyleIdx="1" presStyleCnt="5">
        <dgm:presLayoutVars>
          <dgm:bulletEnabled val="1"/>
        </dgm:presLayoutVars>
      </dgm:prSet>
      <dgm:spPr/>
      <dgm:t>
        <a:bodyPr/>
        <a:lstStyle/>
        <a:p>
          <a:endParaRPr lang="pt-PT"/>
        </a:p>
      </dgm:t>
    </dgm:pt>
    <dgm:pt modelId="{D41E5E2E-9909-4F60-932E-C6538105F968}" type="pres">
      <dgm:prSet presAssocID="{E0732C8C-19CD-4C53-BD5D-3E2C82B451B6}" presName="sibTrans" presStyleCnt="0"/>
      <dgm:spPr/>
    </dgm:pt>
    <dgm:pt modelId="{01B67C67-CB5C-4D98-842D-6573FA14A96C}" type="pres">
      <dgm:prSet presAssocID="{B5C5FFCB-D159-490A-BF8D-3BF4C12CE168}" presName="node" presStyleLbl="node1" presStyleIdx="2" presStyleCnt="5">
        <dgm:presLayoutVars>
          <dgm:bulletEnabled val="1"/>
        </dgm:presLayoutVars>
      </dgm:prSet>
      <dgm:spPr/>
      <dgm:t>
        <a:bodyPr/>
        <a:lstStyle/>
        <a:p>
          <a:endParaRPr lang="pt-PT"/>
        </a:p>
      </dgm:t>
    </dgm:pt>
    <dgm:pt modelId="{4CE75498-EB11-43A9-8F8B-8A519BA7AADB}" type="pres">
      <dgm:prSet presAssocID="{D5F680F7-31FF-4932-9D44-91450CA8695A}" presName="sibTrans" presStyleCnt="0"/>
      <dgm:spPr/>
    </dgm:pt>
    <dgm:pt modelId="{F075E628-41EE-4225-99B0-4D30A1EBE924}" type="pres">
      <dgm:prSet presAssocID="{851D2B0D-6557-4B9E-91AE-CF507D932711}" presName="node" presStyleLbl="node1" presStyleIdx="3" presStyleCnt="5">
        <dgm:presLayoutVars>
          <dgm:bulletEnabled val="1"/>
        </dgm:presLayoutVars>
      </dgm:prSet>
      <dgm:spPr/>
      <dgm:t>
        <a:bodyPr/>
        <a:lstStyle/>
        <a:p>
          <a:endParaRPr lang="pt-PT"/>
        </a:p>
      </dgm:t>
    </dgm:pt>
    <dgm:pt modelId="{7844800C-C41A-4289-A5F2-99D275E3B791}" type="pres">
      <dgm:prSet presAssocID="{6C9AB862-D26C-40FF-9822-EA8F851A12B8}" presName="sibTrans" presStyleCnt="0"/>
      <dgm:spPr/>
    </dgm:pt>
    <dgm:pt modelId="{9D5F5521-7D8A-412F-A69C-37BE15ABDAA2}" type="pres">
      <dgm:prSet presAssocID="{1EB68D13-1C22-436B-BAAA-CB39498A6497}" presName="node" presStyleLbl="node1" presStyleIdx="4" presStyleCnt="5">
        <dgm:presLayoutVars>
          <dgm:bulletEnabled val="1"/>
        </dgm:presLayoutVars>
      </dgm:prSet>
      <dgm:spPr/>
      <dgm:t>
        <a:bodyPr/>
        <a:lstStyle/>
        <a:p>
          <a:endParaRPr lang="pt-PT"/>
        </a:p>
      </dgm:t>
    </dgm:pt>
  </dgm:ptLst>
  <dgm:cxnLst>
    <dgm:cxn modelId="{10410BC4-9BC3-43F4-9FCB-5876484D6563}" srcId="{A5A88F5E-C1C7-44B8-907B-E92784B3CC78}" destId="{B5C5FFCB-D159-490A-BF8D-3BF4C12CE168}" srcOrd="2" destOrd="0" parTransId="{865B2D35-54CA-48A9-891E-1DD825261566}" sibTransId="{D5F680F7-31FF-4932-9D44-91450CA8695A}"/>
    <dgm:cxn modelId="{0509372C-757D-4DB9-BCF2-33B012C6315D}" type="presOf" srcId="{2C3CC414-A86F-4C13-A012-13064B0AD5DE}" destId="{858F3D16-BF52-43B7-84E1-C16F57615A3C}" srcOrd="0" destOrd="0" presId="urn:microsoft.com/office/officeart/2005/8/layout/hList6"/>
    <dgm:cxn modelId="{C0825AC4-BCD4-44A5-9341-081FF55B764D}" type="presOf" srcId="{1EB68D13-1C22-436B-BAAA-CB39498A6497}" destId="{9D5F5521-7D8A-412F-A69C-37BE15ABDAA2}" srcOrd="0" destOrd="0" presId="urn:microsoft.com/office/officeart/2005/8/layout/hList6"/>
    <dgm:cxn modelId="{3EEC91F1-BAA8-4871-97C9-12B9BE10C2D6}" srcId="{A5A88F5E-C1C7-44B8-907B-E92784B3CC78}" destId="{2C3CC414-A86F-4C13-A012-13064B0AD5DE}" srcOrd="0" destOrd="0" parTransId="{8CCE5CFF-6D3D-4B54-BF6B-CF7A30EF9C1B}" sibTransId="{3BF8ACB2-D17C-4403-9D3E-85254AD1C215}"/>
    <dgm:cxn modelId="{97CAE9B4-FC5C-42BA-9531-304150CDC478}" type="presOf" srcId="{B1D60E9F-3BA2-448B-9E88-BA5BD00EE90E}" destId="{33EA14FA-773C-4813-B82D-A5C201EE8FDD}" srcOrd="0" destOrd="0" presId="urn:microsoft.com/office/officeart/2005/8/layout/hList6"/>
    <dgm:cxn modelId="{ED5D2842-F072-4FF2-B894-BF4C66C479CC}" type="presOf" srcId="{B5C5FFCB-D159-490A-BF8D-3BF4C12CE168}" destId="{01B67C67-CB5C-4D98-842D-6573FA14A96C}" srcOrd="0" destOrd="0" presId="urn:microsoft.com/office/officeart/2005/8/layout/hList6"/>
    <dgm:cxn modelId="{2E6CD45A-EB8B-4BBA-9036-7A238932D85C}" srcId="{A5A88F5E-C1C7-44B8-907B-E92784B3CC78}" destId="{1EB68D13-1C22-436B-BAAA-CB39498A6497}" srcOrd="4" destOrd="0" parTransId="{8F9CB4FF-5FBE-4D23-B2F3-35F92A766B73}" sibTransId="{8D470F36-CC4A-4392-A757-07F3A114A9E7}"/>
    <dgm:cxn modelId="{BC307181-8B4A-47CF-82AE-085ADD4302FF}" srcId="{A5A88F5E-C1C7-44B8-907B-E92784B3CC78}" destId="{851D2B0D-6557-4B9E-91AE-CF507D932711}" srcOrd="3" destOrd="0" parTransId="{DF409AAE-E267-468A-9440-0C3C544B201C}" sibTransId="{6C9AB862-D26C-40FF-9822-EA8F851A12B8}"/>
    <dgm:cxn modelId="{CE2EA1FD-FB5F-4824-B345-22EB3BC2963A}" srcId="{A5A88F5E-C1C7-44B8-907B-E92784B3CC78}" destId="{B1D60E9F-3BA2-448B-9E88-BA5BD00EE90E}" srcOrd="1" destOrd="0" parTransId="{41FEF95E-7BB9-42B5-A74B-592944ECA687}" sibTransId="{E0732C8C-19CD-4C53-BD5D-3E2C82B451B6}"/>
    <dgm:cxn modelId="{5866FAFD-B6F5-44A6-B246-CE530C356105}" type="presOf" srcId="{851D2B0D-6557-4B9E-91AE-CF507D932711}" destId="{F075E628-41EE-4225-99B0-4D30A1EBE924}" srcOrd="0" destOrd="0" presId="urn:microsoft.com/office/officeart/2005/8/layout/hList6"/>
    <dgm:cxn modelId="{265C3661-C32B-4FCF-97ED-723C78354EE9}" type="presOf" srcId="{A5A88F5E-C1C7-44B8-907B-E92784B3CC78}" destId="{93C87448-19CE-4FFA-96F3-615F2731D7AC}" srcOrd="0" destOrd="0" presId="urn:microsoft.com/office/officeart/2005/8/layout/hList6"/>
    <dgm:cxn modelId="{9CA67B2B-E63D-4853-B63B-073BB6D5B8D0}" type="presParOf" srcId="{93C87448-19CE-4FFA-96F3-615F2731D7AC}" destId="{858F3D16-BF52-43B7-84E1-C16F57615A3C}" srcOrd="0" destOrd="0" presId="urn:microsoft.com/office/officeart/2005/8/layout/hList6"/>
    <dgm:cxn modelId="{7AE24DE0-78EC-4230-9517-609A25C9BD98}" type="presParOf" srcId="{93C87448-19CE-4FFA-96F3-615F2731D7AC}" destId="{A617E8DD-B421-40F9-96AD-EE07D76E3747}" srcOrd="1" destOrd="0" presId="urn:microsoft.com/office/officeart/2005/8/layout/hList6"/>
    <dgm:cxn modelId="{897216C7-EDB1-44FF-BB31-8D552BCCBC96}" type="presParOf" srcId="{93C87448-19CE-4FFA-96F3-615F2731D7AC}" destId="{33EA14FA-773C-4813-B82D-A5C201EE8FDD}" srcOrd="2" destOrd="0" presId="urn:microsoft.com/office/officeart/2005/8/layout/hList6"/>
    <dgm:cxn modelId="{0C14E481-02A3-45AE-80B0-5FB404B659FD}" type="presParOf" srcId="{93C87448-19CE-4FFA-96F3-615F2731D7AC}" destId="{D41E5E2E-9909-4F60-932E-C6538105F968}" srcOrd="3" destOrd="0" presId="urn:microsoft.com/office/officeart/2005/8/layout/hList6"/>
    <dgm:cxn modelId="{CFCA528B-150F-41D7-9622-E5B2B0F049A3}" type="presParOf" srcId="{93C87448-19CE-4FFA-96F3-615F2731D7AC}" destId="{01B67C67-CB5C-4D98-842D-6573FA14A96C}" srcOrd="4" destOrd="0" presId="urn:microsoft.com/office/officeart/2005/8/layout/hList6"/>
    <dgm:cxn modelId="{5789B58E-DB85-48E9-88EC-7001ED9A0B59}" type="presParOf" srcId="{93C87448-19CE-4FFA-96F3-615F2731D7AC}" destId="{4CE75498-EB11-43A9-8F8B-8A519BA7AADB}" srcOrd="5" destOrd="0" presId="urn:microsoft.com/office/officeart/2005/8/layout/hList6"/>
    <dgm:cxn modelId="{3C9947F0-64C2-4FA4-8EA6-218673844FFF}" type="presParOf" srcId="{93C87448-19CE-4FFA-96F3-615F2731D7AC}" destId="{F075E628-41EE-4225-99B0-4D30A1EBE924}" srcOrd="6" destOrd="0" presId="urn:microsoft.com/office/officeart/2005/8/layout/hList6"/>
    <dgm:cxn modelId="{E1CD0D58-612A-43D7-879C-F39634777671}" type="presParOf" srcId="{93C87448-19CE-4FFA-96F3-615F2731D7AC}" destId="{7844800C-C41A-4289-A5F2-99D275E3B791}" srcOrd="7" destOrd="0" presId="urn:microsoft.com/office/officeart/2005/8/layout/hList6"/>
    <dgm:cxn modelId="{C7D62467-6D73-40F6-922E-42636FBE7627}" type="presParOf" srcId="{93C87448-19CE-4FFA-96F3-615F2731D7AC}" destId="{9D5F5521-7D8A-412F-A69C-37BE15ABDAA2}" srcOrd="8"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2AAD8585-EC57-4795-9EBC-97647E75CB1E}" type="doc">
      <dgm:prSet loTypeId="urn:microsoft.com/office/officeart/2005/8/layout/process1" loCatId="process" qsTypeId="urn:microsoft.com/office/officeart/2005/8/quickstyle/simple1" qsCatId="simple" csTypeId="urn:microsoft.com/office/officeart/2005/8/colors/colorful2" csCatId="colorful" phldr="1"/>
      <dgm:spPr/>
    </dgm:pt>
    <dgm:pt modelId="{1A2A4307-0B47-41E3-8839-8257B86953F8}">
      <dgm:prSet phldrT="[Texto]"/>
      <dgm:spPr/>
      <dgm:t>
        <a:bodyPr/>
        <a:lstStyle/>
        <a:p>
          <a:r>
            <a:rPr lang="pt-PT" dirty="0"/>
            <a:t>Animação</a:t>
          </a:r>
        </a:p>
      </dgm:t>
    </dgm:pt>
    <dgm:pt modelId="{D79656F9-1B99-4194-9FFF-0A6969E52727}" type="parTrans" cxnId="{A7624594-A9FC-4776-9964-408DA6953D82}">
      <dgm:prSet/>
      <dgm:spPr/>
      <dgm:t>
        <a:bodyPr/>
        <a:lstStyle/>
        <a:p>
          <a:endParaRPr lang="pt-PT"/>
        </a:p>
      </dgm:t>
    </dgm:pt>
    <dgm:pt modelId="{A37B9EAD-2296-4C23-A829-97488A237F86}" type="sibTrans" cxnId="{A7624594-A9FC-4776-9964-408DA6953D82}">
      <dgm:prSet/>
      <dgm:spPr/>
      <dgm:t>
        <a:bodyPr/>
        <a:lstStyle/>
        <a:p>
          <a:endParaRPr lang="pt-PT"/>
        </a:p>
      </dgm:t>
    </dgm:pt>
    <dgm:pt modelId="{44D84753-B17B-48A5-8269-906023197126}">
      <dgm:prSet phldrT="[Texto]"/>
      <dgm:spPr/>
      <dgm:t>
        <a:bodyPr/>
        <a:lstStyle/>
        <a:p>
          <a:r>
            <a:rPr lang="pt-PT" dirty="0"/>
            <a:t>Decoração</a:t>
          </a:r>
        </a:p>
      </dgm:t>
    </dgm:pt>
    <dgm:pt modelId="{2346850C-7B43-43C5-987A-AB4564BB35D0}" type="parTrans" cxnId="{2803C63F-B48D-4459-A6A2-BF7A4A4BE6BA}">
      <dgm:prSet/>
      <dgm:spPr/>
      <dgm:t>
        <a:bodyPr/>
        <a:lstStyle/>
        <a:p>
          <a:endParaRPr lang="pt-PT"/>
        </a:p>
      </dgm:t>
    </dgm:pt>
    <dgm:pt modelId="{358C2DEE-619B-4AFD-9026-15B19B2AC37B}" type="sibTrans" cxnId="{2803C63F-B48D-4459-A6A2-BF7A4A4BE6BA}">
      <dgm:prSet/>
      <dgm:spPr/>
      <dgm:t>
        <a:bodyPr/>
        <a:lstStyle/>
        <a:p>
          <a:endParaRPr lang="pt-PT"/>
        </a:p>
      </dgm:t>
    </dgm:pt>
    <dgm:pt modelId="{EEAB1A0E-3BD7-4CDD-B113-6CAE9FCD811F}">
      <dgm:prSet phldrT="[Texto]"/>
      <dgm:spPr/>
      <dgm:t>
        <a:bodyPr/>
        <a:lstStyle/>
        <a:p>
          <a:r>
            <a:rPr lang="pt-PT"/>
            <a:t>Catering</a:t>
          </a:r>
        </a:p>
      </dgm:t>
    </dgm:pt>
    <dgm:pt modelId="{83D376B4-4FFE-48DF-980B-B8B30526E214}" type="parTrans" cxnId="{F8394AC4-13A2-4997-B1B8-F7C7843C9EE5}">
      <dgm:prSet/>
      <dgm:spPr/>
      <dgm:t>
        <a:bodyPr/>
        <a:lstStyle/>
        <a:p>
          <a:endParaRPr lang="pt-PT"/>
        </a:p>
      </dgm:t>
    </dgm:pt>
    <dgm:pt modelId="{38FE24D8-2FF5-4623-A58C-08A07FB1C570}" type="sibTrans" cxnId="{F8394AC4-13A2-4997-B1B8-F7C7843C9EE5}">
      <dgm:prSet/>
      <dgm:spPr/>
      <dgm:t>
        <a:bodyPr/>
        <a:lstStyle/>
        <a:p>
          <a:endParaRPr lang="pt-PT"/>
        </a:p>
      </dgm:t>
    </dgm:pt>
    <dgm:pt modelId="{2DCC5BBE-026D-4956-949A-0B8E29BA0FAD}" type="pres">
      <dgm:prSet presAssocID="{2AAD8585-EC57-4795-9EBC-97647E75CB1E}" presName="Name0" presStyleCnt="0">
        <dgm:presLayoutVars>
          <dgm:dir/>
          <dgm:resizeHandles val="exact"/>
        </dgm:presLayoutVars>
      </dgm:prSet>
      <dgm:spPr/>
    </dgm:pt>
    <dgm:pt modelId="{B5E975B2-E766-48FA-AE2F-85B7BEF05334}" type="pres">
      <dgm:prSet presAssocID="{1A2A4307-0B47-41E3-8839-8257B86953F8}" presName="node" presStyleLbl="node1" presStyleIdx="0" presStyleCnt="3">
        <dgm:presLayoutVars>
          <dgm:bulletEnabled val="1"/>
        </dgm:presLayoutVars>
      </dgm:prSet>
      <dgm:spPr/>
      <dgm:t>
        <a:bodyPr/>
        <a:lstStyle/>
        <a:p>
          <a:endParaRPr lang="pt-PT"/>
        </a:p>
      </dgm:t>
    </dgm:pt>
    <dgm:pt modelId="{BE37C2D4-2D29-4C0D-8205-9212469DDCF4}" type="pres">
      <dgm:prSet presAssocID="{A37B9EAD-2296-4C23-A829-97488A237F86}" presName="sibTrans" presStyleLbl="sibTrans2D1" presStyleIdx="0" presStyleCnt="2"/>
      <dgm:spPr/>
      <dgm:t>
        <a:bodyPr/>
        <a:lstStyle/>
        <a:p>
          <a:endParaRPr lang="pt-PT"/>
        </a:p>
      </dgm:t>
    </dgm:pt>
    <dgm:pt modelId="{D8B8FC79-B7D5-4815-BA73-94852C0A5FD6}" type="pres">
      <dgm:prSet presAssocID="{A37B9EAD-2296-4C23-A829-97488A237F86}" presName="connectorText" presStyleLbl="sibTrans2D1" presStyleIdx="0" presStyleCnt="2"/>
      <dgm:spPr/>
      <dgm:t>
        <a:bodyPr/>
        <a:lstStyle/>
        <a:p>
          <a:endParaRPr lang="pt-PT"/>
        </a:p>
      </dgm:t>
    </dgm:pt>
    <dgm:pt modelId="{BF040CFE-129B-46DF-9167-4005AEFBA980}" type="pres">
      <dgm:prSet presAssocID="{44D84753-B17B-48A5-8269-906023197126}" presName="node" presStyleLbl="node1" presStyleIdx="1" presStyleCnt="3">
        <dgm:presLayoutVars>
          <dgm:bulletEnabled val="1"/>
        </dgm:presLayoutVars>
      </dgm:prSet>
      <dgm:spPr/>
      <dgm:t>
        <a:bodyPr/>
        <a:lstStyle/>
        <a:p>
          <a:endParaRPr lang="pt-PT"/>
        </a:p>
      </dgm:t>
    </dgm:pt>
    <dgm:pt modelId="{231F46CE-8A2A-40FD-8FDA-D5C0C15AB16A}" type="pres">
      <dgm:prSet presAssocID="{358C2DEE-619B-4AFD-9026-15B19B2AC37B}" presName="sibTrans" presStyleLbl="sibTrans2D1" presStyleIdx="1" presStyleCnt="2"/>
      <dgm:spPr/>
      <dgm:t>
        <a:bodyPr/>
        <a:lstStyle/>
        <a:p>
          <a:endParaRPr lang="pt-PT"/>
        </a:p>
      </dgm:t>
    </dgm:pt>
    <dgm:pt modelId="{9E392EB5-B80D-472A-A8C2-8E7F059A7F6D}" type="pres">
      <dgm:prSet presAssocID="{358C2DEE-619B-4AFD-9026-15B19B2AC37B}" presName="connectorText" presStyleLbl="sibTrans2D1" presStyleIdx="1" presStyleCnt="2"/>
      <dgm:spPr/>
      <dgm:t>
        <a:bodyPr/>
        <a:lstStyle/>
        <a:p>
          <a:endParaRPr lang="pt-PT"/>
        </a:p>
      </dgm:t>
    </dgm:pt>
    <dgm:pt modelId="{C58E2870-672A-4C64-90CE-5DB5B2367FAC}" type="pres">
      <dgm:prSet presAssocID="{EEAB1A0E-3BD7-4CDD-B113-6CAE9FCD811F}" presName="node" presStyleLbl="node1" presStyleIdx="2" presStyleCnt="3">
        <dgm:presLayoutVars>
          <dgm:bulletEnabled val="1"/>
        </dgm:presLayoutVars>
      </dgm:prSet>
      <dgm:spPr/>
      <dgm:t>
        <a:bodyPr/>
        <a:lstStyle/>
        <a:p>
          <a:endParaRPr lang="pt-PT"/>
        </a:p>
      </dgm:t>
    </dgm:pt>
  </dgm:ptLst>
  <dgm:cxnLst>
    <dgm:cxn modelId="{B45579F5-D78F-4147-BC83-9EED04E82A1E}" type="presOf" srcId="{44D84753-B17B-48A5-8269-906023197126}" destId="{BF040CFE-129B-46DF-9167-4005AEFBA980}" srcOrd="0" destOrd="0" presId="urn:microsoft.com/office/officeart/2005/8/layout/process1"/>
    <dgm:cxn modelId="{35C00EE3-1F9A-455F-B719-6F59077F30AC}" type="presOf" srcId="{EEAB1A0E-3BD7-4CDD-B113-6CAE9FCD811F}" destId="{C58E2870-672A-4C64-90CE-5DB5B2367FAC}" srcOrd="0" destOrd="0" presId="urn:microsoft.com/office/officeart/2005/8/layout/process1"/>
    <dgm:cxn modelId="{5B32B7B5-8196-4B39-B32C-7312A6640A28}" type="presOf" srcId="{A37B9EAD-2296-4C23-A829-97488A237F86}" destId="{BE37C2D4-2D29-4C0D-8205-9212469DDCF4}" srcOrd="0" destOrd="0" presId="urn:microsoft.com/office/officeart/2005/8/layout/process1"/>
    <dgm:cxn modelId="{D43B84A1-8D58-49F3-95D4-06BE40908D89}" type="presOf" srcId="{358C2DEE-619B-4AFD-9026-15B19B2AC37B}" destId="{9E392EB5-B80D-472A-A8C2-8E7F059A7F6D}" srcOrd="1" destOrd="0" presId="urn:microsoft.com/office/officeart/2005/8/layout/process1"/>
    <dgm:cxn modelId="{74B49EBB-EF9A-4B71-8939-7382DE746480}" type="presOf" srcId="{358C2DEE-619B-4AFD-9026-15B19B2AC37B}" destId="{231F46CE-8A2A-40FD-8FDA-D5C0C15AB16A}" srcOrd="0" destOrd="0" presId="urn:microsoft.com/office/officeart/2005/8/layout/process1"/>
    <dgm:cxn modelId="{F8394AC4-13A2-4997-B1B8-F7C7843C9EE5}" srcId="{2AAD8585-EC57-4795-9EBC-97647E75CB1E}" destId="{EEAB1A0E-3BD7-4CDD-B113-6CAE9FCD811F}" srcOrd="2" destOrd="0" parTransId="{83D376B4-4FFE-48DF-980B-B8B30526E214}" sibTransId="{38FE24D8-2FF5-4623-A58C-08A07FB1C570}"/>
    <dgm:cxn modelId="{2803C63F-B48D-4459-A6A2-BF7A4A4BE6BA}" srcId="{2AAD8585-EC57-4795-9EBC-97647E75CB1E}" destId="{44D84753-B17B-48A5-8269-906023197126}" srcOrd="1" destOrd="0" parTransId="{2346850C-7B43-43C5-987A-AB4564BB35D0}" sibTransId="{358C2DEE-619B-4AFD-9026-15B19B2AC37B}"/>
    <dgm:cxn modelId="{57DDD017-BF8F-42B9-8DAB-B18CDD6A8A37}" type="presOf" srcId="{2AAD8585-EC57-4795-9EBC-97647E75CB1E}" destId="{2DCC5BBE-026D-4956-949A-0B8E29BA0FAD}" srcOrd="0" destOrd="0" presId="urn:microsoft.com/office/officeart/2005/8/layout/process1"/>
    <dgm:cxn modelId="{30CB3AC2-C6FE-49E4-A7E1-A4E28C65E92E}" type="presOf" srcId="{1A2A4307-0B47-41E3-8839-8257B86953F8}" destId="{B5E975B2-E766-48FA-AE2F-85B7BEF05334}" srcOrd="0" destOrd="0" presId="urn:microsoft.com/office/officeart/2005/8/layout/process1"/>
    <dgm:cxn modelId="{E6798645-05DD-4712-B7C2-8B907E77D52F}" type="presOf" srcId="{A37B9EAD-2296-4C23-A829-97488A237F86}" destId="{D8B8FC79-B7D5-4815-BA73-94852C0A5FD6}" srcOrd="1" destOrd="0" presId="urn:microsoft.com/office/officeart/2005/8/layout/process1"/>
    <dgm:cxn modelId="{A7624594-A9FC-4776-9964-408DA6953D82}" srcId="{2AAD8585-EC57-4795-9EBC-97647E75CB1E}" destId="{1A2A4307-0B47-41E3-8839-8257B86953F8}" srcOrd="0" destOrd="0" parTransId="{D79656F9-1B99-4194-9FFF-0A6969E52727}" sibTransId="{A37B9EAD-2296-4C23-A829-97488A237F86}"/>
    <dgm:cxn modelId="{5F3F7522-4D08-4DFB-924B-C5014B23C20B}" type="presParOf" srcId="{2DCC5BBE-026D-4956-949A-0B8E29BA0FAD}" destId="{B5E975B2-E766-48FA-AE2F-85B7BEF05334}" srcOrd="0" destOrd="0" presId="urn:microsoft.com/office/officeart/2005/8/layout/process1"/>
    <dgm:cxn modelId="{250033C8-7CC3-42B9-B0E6-91B18BBA8908}" type="presParOf" srcId="{2DCC5BBE-026D-4956-949A-0B8E29BA0FAD}" destId="{BE37C2D4-2D29-4C0D-8205-9212469DDCF4}" srcOrd="1" destOrd="0" presId="urn:microsoft.com/office/officeart/2005/8/layout/process1"/>
    <dgm:cxn modelId="{141E8E38-F06C-43CB-92EA-8364CDAA8085}" type="presParOf" srcId="{BE37C2D4-2D29-4C0D-8205-9212469DDCF4}" destId="{D8B8FC79-B7D5-4815-BA73-94852C0A5FD6}" srcOrd="0" destOrd="0" presId="urn:microsoft.com/office/officeart/2005/8/layout/process1"/>
    <dgm:cxn modelId="{91F98B26-9B4F-471B-893A-50E2C8E9BECC}" type="presParOf" srcId="{2DCC5BBE-026D-4956-949A-0B8E29BA0FAD}" destId="{BF040CFE-129B-46DF-9167-4005AEFBA980}" srcOrd="2" destOrd="0" presId="urn:microsoft.com/office/officeart/2005/8/layout/process1"/>
    <dgm:cxn modelId="{B43E5BCA-A1A1-4E0A-95F9-330684D8F55E}" type="presParOf" srcId="{2DCC5BBE-026D-4956-949A-0B8E29BA0FAD}" destId="{231F46CE-8A2A-40FD-8FDA-D5C0C15AB16A}" srcOrd="3" destOrd="0" presId="urn:microsoft.com/office/officeart/2005/8/layout/process1"/>
    <dgm:cxn modelId="{D434399B-CF70-4777-B39F-9200CEC3DF66}" type="presParOf" srcId="{231F46CE-8A2A-40FD-8FDA-D5C0C15AB16A}" destId="{9E392EB5-B80D-472A-A8C2-8E7F059A7F6D}" srcOrd="0" destOrd="0" presId="urn:microsoft.com/office/officeart/2005/8/layout/process1"/>
    <dgm:cxn modelId="{B5CBD5BF-9332-42C3-B1D6-9DE118F17F6B}" type="presParOf" srcId="{2DCC5BBE-026D-4956-949A-0B8E29BA0FAD}" destId="{C58E2870-672A-4C64-90CE-5DB5B2367FAC}" srcOrd="4"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9621FE3E-C73E-4C05-9E80-AE5AC58241A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pt-PT"/>
        </a:p>
      </dgm:t>
    </dgm:pt>
    <dgm:pt modelId="{A1EBC86B-5305-46D9-B08C-038605EC1292}">
      <dgm:prSet phldrT="[Texto]"/>
      <dgm:spPr/>
      <dgm:t>
        <a:bodyPr/>
        <a:lstStyle/>
        <a:p>
          <a:endParaRPr lang="pt-PT"/>
        </a:p>
      </dgm:t>
    </dgm:pt>
    <dgm:pt modelId="{A4DF3E11-4F72-4221-9D2D-1B1725C975B9}" type="parTrans" cxnId="{9C0DF5F4-5F5F-4C90-BC6B-126D7355AAED}">
      <dgm:prSet/>
      <dgm:spPr/>
      <dgm:t>
        <a:bodyPr/>
        <a:lstStyle/>
        <a:p>
          <a:endParaRPr lang="pt-PT"/>
        </a:p>
      </dgm:t>
    </dgm:pt>
    <dgm:pt modelId="{7A4EB1BB-2EA4-4C82-9CF2-1A6C18D16222}" type="sibTrans" cxnId="{9C0DF5F4-5F5F-4C90-BC6B-126D7355AAED}">
      <dgm:prSet/>
      <dgm:spPr/>
      <dgm:t>
        <a:bodyPr/>
        <a:lstStyle/>
        <a:p>
          <a:endParaRPr lang="pt-PT"/>
        </a:p>
      </dgm:t>
    </dgm:pt>
    <dgm:pt modelId="{FD238334-D7F3-45DD-B7F6-ED64C977561B}">
      <dgm:prSet phldrT="[Texto]"/>
      <dgm:spPr/>
      <dgm:t>
        <a:bodyPr/>
        <a:lstStyle/>
        <a:p>
          <a:r>
            <a:rPr lang="pt-PT" dirty="0"/>
            <a:t>Não aperte a mão com luvas;</a:t>
          </a:r>
        </a:p>
      </dgm:t>
    </dgm:pt>
    <dgm:pt modelId="{7EB7B00E-44C1-4B43-898F-1533C6E26AD7}" type="parTrans" cxnId="{3B96FD28-3B11-4C4E-9A32-FB9044963825}">
      <dgm:prSet/>
      <dgm:spPr/>
      <dgm:t>
        <a:bodyPr/>
        <a:lstStyle/>
        <a:p>
          <a:endParaRPr lang="pt-PT"/>
        </a:p>
      </dgm:t>
    </dgm:pt>
    <dgm:pt modelId="{0E7424D9-C435-47E9-B6D8-3B71C4393627}" type="sibTrans" cxnId="{3B96FD28-3B11-4C4E-9A32-FB9044963825}">
      <dgm:prSet/>
      <dgm:spPr/>
      <dgm:t>
        <a:bodyPr/>
        <a:lstStyle/>
        <a:p>
          <a:endParaRPr lang="pt-PT"/>
        </a:p>
      </dgm:t>
    </dgm:pt>
    <dgm:pt modelId="{E458D2D1-0023-4505-BF3E-E5D4E68E2514}">
      <dgm:prSet phldrT="[Texto]"/>
      <dgm:spPr/>
      <dgm:t>
        <a:bodyPr/>
        <a:lstStyle/>
        <a:p>
          <a:r>
            <a:rPr lang="pt-PT"/>
            <a:t>Pedir licença para tirar o casaco; </a:t>
          </a:r>
        </a:p>
      </dgm:t>
    </dgm:pt>
    <dgm:pt modelId="{EAC4F028-DAB3-4470-88ED-70D75AAFA3A6}" type="parTrans" cxnId="{DD36CBB1-B2A2-4C20-A1E6-79BF6C0CFACB}">
      <dgm:prSet/>
      <dgm:spPr/>
      <dgm:t>
        <a:bodyPr/>
        <a:lstStyle/>
        <a:p>
          <a:endParaRPr lang="pt-PT"/>
        </a:p>
      </dgm:t>
    </dgm:pt>
    <dgm:pt modelId="{75782F5B-86A4-4EDE-89AD-C533F77741E5}" type="sibTrans" cxnId="{DD36CBB1-B2A2-4C20-A1E6-79BF6C0CFACB}">
      <dgm:prSet/>
      <dgm:spPr/>
      <dgm:t>
        <a:bodyPr/>
        <a:lstStyle/>
        <a:p>
          <a:endParaRPr lang="pt-PT"/>
        </a:p>
      </dgm:t>
    </dgm:pt>
    <dgm:pt modelId="{565B410F-5014-4B1A-879F-E556BA7181BF}">
      <dgm:prSet phldrT="[Texto]"/>
      <dgm:spPr/>
      <dgm:t>
        <a:bodyPr/>
        <a:lstStyle/>
        <a:p>
          <a:r>
            <a:rPr lang="pt-PT"/>
            <a:t>Não arregaçar as mangas acima do cotovelo; </a:t>
          </a:r>
        </a:p>
      </dgm:t>
    </dgm:pt>
    <dgm:pt modelId="{D1DBB012-A351-4C61-B470-666823FE73EF}" type="parTrans" cxnId="{69BA3DEA-94B9-40B9-ACE5-2B182FAAF433}">
      <dgm:prSet/>
      <dgm:spPr/>
      <dgm:t>
        <a:bodyPr/>
        <a:lstStyle/>
        <a:p>
          <a:endParaRPr lang="pt-PT"/>
        </a:p>
      </dgm:t>
    </dgm:pt>
    <dgm:pt modelId="{B3B36E55-A18C-4C8A-8BD0-129525580BEE}" type="sibTrans" cxnId="{69BA3DEA-94B9-40B9-ACE5-2B182FAAF433}">
      <dgm:prSet/>
      <dgm:spPr/>
      <dgm:t>
        <a:bodyPr/>
        <a:lstStyle/>
        <a:p>
          <a:endParaRPr lang="pt-PT"/>
        </a:p>
      </dgm:t>
    </dgm:pt>
    <dgm:pt modelId="{09A5A3DD-B451-469C-9ED7-1A29789252C1}">
      <dgm:prSet phldrT="[Texto]"/>
      <dgm:spPr/>
      <dgm:t>
        <a:bodyPr/>
        <a:lstStyle/>
        <a:p>
          <a:r>
            <a:rPr lang="pt-PT" dirty="0"/>
            <a:t>Não alargar o cinto depois de uma refeição;</a:t>
          </a:r>
        </a:p>
      </dgm:t>
    </dgm:pt>
    <dgm:pt modelId="{C6E44754-A346-48C2-91A5-7878D02D62A6}" type="parTrans" cxnId="{75867F98-6F01-4F72-A987-3132D14D622C}">
      <dgm:prSet/>
      <dgm:spPr/>
      <dgm:t>
        <a:bodyPr/>
        <a:lstStyle/>
        <a:p>
          <a:endParaRPr lang="pt-PT"/>
        </a:p>
      </dgm:t>
    </dgm:pt>
    <dgm:pt modelId="{FA46E6DC-939F-4D11-9A2C-F8D1CA6B26E3}" type="sibTrans" cxnId="{75867F98-6F01-4F72-A987-3132D14D622C}">
      <dgm:prSet/>
      <dgm:spPr/>
      <dgm:t>
        <a:bodyPr/>
        <a:lstStyle/>
        <a:p>
          <a:endParaRPr lang="pt-PT"/>
        </a:p>
      </dgm:t>
    </dgm:pt>
    <dgm:pt modelId="{45731FD9-DEBF-41A7-886D-B1BA404FDE2D}">
      <dgm:prSet phldrT="[Texto]"/>
      <dgm:spPr/>
      <dgm:t>
        <a:bodyPr/>
        <a:lstStyle/>
        <a:p>
          <a:endParaRPr lang="pt-PT"/>
        </a:p>
      </dgm:t>
    </dgm:pt>
    <dgm:pt modelId="{D67502DE-A1B0-4E2A-8266-46EC54C76E79}" type="parTrans" cxnId="{E5C6217B-E5AF-46C2-A4DE-284B29C880A7}">
      <dgm:prSet/>
      <dgm:spPr/>
      <dgm:t>
        <a:bodyPr/>
        <a:lstStyle/>
        <a:p>
          <a:endParaRPr lang="pt-PT"/>
        </a:p>
      </dgm:t>
    </dgm:pt>
    <dgm:pt modelId="{1628D954-7E9A-4C79-8F4A-489A66431B2A}" type="sibTrans" cxnId="{E5C6217B-E5AF-46C2-A4DE-284B29C880A7}">
      <dgm:prSet/>
      <dgm:spPr/>
      <dgm:t>
        <a:bodyPr/>
        <a:lstStyle/>
        <a:p>
          <a:endParaRPr lang="pt-PT"/>
        </a:p>
      </dgm:t>
    </dgm:pt>
    <dgm:pt modelId="{1AD8045F-4FE9-4010-9B91-E933145E9CF4}">
      <dgm:prSet phldrT="[Texto]"/>
      <dgm:spPr/>
      <dgm:t>
        <a:bodyPr/>
        <a:lstStyle/>
        <a:p>
          <a:r>
            <a:rPr lang="pt-PT"/>
            <a:t>Tirar o chapéu em lugar fechado;</a:t>
          </a:r>
        </a:p>
      </dgm:t>
    </dgm:pt>
    <dgm:pt modelId="{E6293C58-7567-42B5-8A10-D84816004680}" type="parTrans" cxnId="{A774C4B3-84BD-4A31-A8B3-48DC3E5E67BD}">
      <dgm:prSet/>
      <dgm:spPr/>
      <dgm:t>
        <a:bodyPr/>
        <a:lstStyle/>
        <a:p>
          <a:endParaRPr lang="pt-PT"/>
        </a:p>
      </dgm:t>
    </dgm:pt>
    <dgm:pt modelId="{456100CB-1BB3-416C-BA54-C33F40CF609F}" type="sibTrans" cxnId="{A774C4B3-84BD-4A31-A8B3-48DC3E5E67BD}">
      <dgm:prSet/>
      <dgm:spPr/>
      <dgm:t>
        <a:bodyPr/>
        <a:lstStyle/>
        <a:p>
          <a:endParaRPr lang="pt-PT"/>
        </a:p>
      </dgm:t>
    </dgm:pt>
    <dgm:pt modelId="{B31A6ECA-ED45-4DE0-AA99-1823F4C30873}">
      <dgm:prSet/>
      <dgm:spPr/>
      <dgm:t>
        <a:bodyPr/>
        <a:lstStyle/>
        <a:p>
          <a:endParaRPr lang="pt-PT"/>
        </a:p>
      </dgm:t>
    </dgm:pt>
    <dgm:pt modelId="{4961A380-695E-485F-98C4-41E591B8987C}" type="parTrans" cxnId="{DF7D4A7D-4DBC-43C0-BE13-81D9737D2550}">
      <dgm:prSet/>
      <dgm:spPr/>
      <dgm:t>
        <a:bodyPr/>
        <a:lstStyle/>
        <a:p>
          <a:endParaRPr lang="pt-PT"/>
        </a:p>
      </dgm:t>
    </dgm:pt>
    <dgm:pt modelId="{4ABF19AF-03BD-4BFD-9D6C-FB30CA03CF00}" type="sibTrans" cxnId="{DF7D4A7D-4DBC-43C0-BE13-81D9737D2550}">
      <dgm:prSet/>
      <dgm:spPr/>
      <dgm:t>
        <a:bodyPr/>
        <a:lstStyle/>
        <a:p>
          <a:endParaRPr lang="pt-PT"/>
        </a:p>
      </dgm:t>
    </dgm:pt>
    <dgm:pt modelId="{40CDF7D1-EC8A-4E00-A936-2522A8442625}">
      <dgm:prSet/>
      <dgm:spPr/>
      <dgm:t>
        <a:bodyPr/>
        <a:lstStyle/>
        <a:p>
          <a:r>
            <a:rPr lang="pt-PT"/>
            <a:t>Não tirar os sapatos debaixo da mesa;</a:t>
          </a:r>
        </a:p>
      </dgm:t>
    </dgm:pt>
    <dgm:pt modelId="{C61EBD6D-9372-46BF-BCDA-41E7F5AC2937}" type="parTrans" cxnId="{52928BF4-E7D8-490C-B9EA-F493949B0BD6}">
      <dgm:prSet/>
      <dgm:spPr/>
      <dgm:t>
        <a:bodyPr/>
        <a:lstStyle/>
        <a:p>
          <a:endParaRPr lang="pt-PT"/>
        </a:p>
      </dgm:t>
    </dgm:pt>
    <dgm:pt modelId="{022D44D4-6924-4680-9C03-E4782FEA6DAB}" type="sibTrans" cxnId="{52928BF4-E7D8-490C-B9EA-F493949B0BD6}">
      <dgm:prSet/>
      <dgm:spPr/>
      <dgm:t>
        <a:bodyPr/>
        <a:lstStyle/>
        <a:p>
          <a:endParaRPr lang="pt-PT"/>
        </a:p>
      </dgm:t>
    </dgm:pt>
    <dgm:pt modelId="{F4DD4066-909B-4204-BF8D-CB4E373E77E9}">
      <dgm:prSet/>
      <dgm:spPr/>
      <dgm:t>
        <a:bodyPr/>
        <a:lstStyle/>
        <a:p>
          <a:r>
            <a:rPr lang="pt-PT"/>
            <a:t>Não levantar rabo do casaco ao sentar-se. </a:t>
          </a:r>
        </a:p>
      </dgm:t>
    </dgm:pt>
    <dgm:pt modelId="{FC58BDDA-5485-4D8A-AF4C-9BBF4019F30E}" type="parTrans" cxnId="{14BF8787-446D-4A0F-9FCC-E6A26977AB93}">
      <dgm:prSet/>
      <dgm:spPr/>
      <dgm:t>
        <a:bodyPr/>
        <a:lstStyle/>
        <a:p>
          <a:endParaRPr lang="pt-PT"/>
        </a:p>
      </dgm:t>
    </dgm:pt>
    <dgm:pt modelId="{00C8A269-CEB6-471E-82DA-69DDC72D8859}" type="sibTrans" cxnId="{14BF8787-446D-4A0F-9FCC-E6A26977AB93}">
      <dgm:prSet/>
      <dgm:spPr/>
      <dgm:t>
        <a:bodyPr/>
        <a:lstStyle/>
        <a:p>
          <a:endParaRPr lang="pt-PT"/>
        </a:p>
      </dgm:t>
    </dgm:pt>
    <dgm:pt modelId="{42B865DC-7909-444E-BBA0-4585FC27157C}">
      <dgm:prSet phldrT="[Texto]"/>
      <dgm:spPr/>
      <dgm:t>
        <a:bodyPr/>
        <a:lstStyle/>
        <a:p>
          <a:endParaRPr lang="pt-PT"/>
        </a:p>
      </dgm:t>
    </dgm:pt>
    <dgm:pt modelId="{75F0D20D-91B7-4A94-B281-6FBEFF32A386}" type="sibTrans" cxnId="{55147999-8835-4E81-B14E-308E5D68CBA8}">
      <dgm:prSet/>
      <dgm:spPr/>
      <dgm:t>
        <a:bodyPr/>
        <a:lstStyle/>
        <a:p>
          <a:endParaRPr lang="pt-PT"/>
        </a:p>
      </dgm:t>
    </dgm:pt>
    <dgm:pt modelId="{B63956CA-60C8-4215-8F89-9119E3096D0B}" type="parTrans" cxnId="{55147999-8835-4E81-B14E-308E5D68CBA8}">
      <dgm:prSet/>
      <dgm:spPr/>
      <dgm:t>
        <a:bodyPr/>
        <a:lstStyle/>
        <a:p>
          <a:endParaRPr lang="pt-PT"/>
        </a:p>
      </dgm:t>
    </dgm:pt>
    <dgm:pt modelId="{D1BF3309-62B3-4349-80BA-7FA3D7CF7CB7}">
      <dgm:prSet phldrT="[Texto]"/>
      <dgm:spPr/>
      <dgm:t>
        <a:bodyPr/>
        <a:lstStyle/>
        <a:p>
          <a:r>
            <a:rPr lang="pt-PT"/>
            <a:t>Não brincar com moedas no bolso;</a:t>
          </a:r>
        </a:p>
      </dgm:t>
    </dgm:pt>
    <dgm:pt modelId="{1BA150E5-E21E-4A8F-B142-A346F09D1640}" type="sibTrans" cxnId="{5B76F1F7-8C57-4C31-8673-D4A01CCC4901}">
      <dgm:prSet/>
      <dgm:spPr/>
      <dgm:t>
        <a:bodyPr/>
        <a:lstStyle/>
        <a:p>
          <a:endParaRPr lang="pt-PT"/>
        </a:p>
      </dgm:t>
    </dgm:pt>
    <dgm:pt modelId="{F14A5AC0-4F73-4A73-B557-BB3219E39593}" type="parTrans" cxnId="{5B76F1F7-8C57-4C31-8673-D4A01CCC4901}">
      <dgm:prSet/>
      <dgm:spPr/>
      <dgm:t>
        <a:bodyPr/>
        <a:lstStyle/>
        <a:p>
          <a:endParaRPr lang="pt-PT"/>
        </a:p>
      </dgm:t>
    </dgm:pt>
    <dgm:pt modelId="{4C31F8EA-5F2C-48E6-896A-59AAF97454A0}" type="pres">
      <dgm:prSet presAssocID="{9621FE3E-C73E-4C05-9E80-AE5AC58241A5}" presName="linearFlow" presStyleCnt="0">
        <dgm:presLayoutVars>
          <dgm:dir/>
          <dgm:animLvl val="lvl"/>
          <dgm:resizeHandles val="exact"/>
        </dgm:presLayoutVars>
      </dgm:prSet>
      <dgm:spPr/>
      <dgm:t>
        <a:bodyPr/>
        <a:lstStyle/>
        <a:p>
          <a:endParaRPr lang="pt-PT"/>
        </a:p>
      </dgm:t>
    </dgm:pt>
    <dgm:pt modelId="{33FE8733-03A1-4BB7-A3FD-BCEE6AD5D52F}" type="pres">
      <dgm:prSet presAssocID="{A1EBC86B-5305-46D9-B08C-038605EC1292}" presName="composite" presStyleCnt="0"/>
      <dgm:spPr/>
      <dgm:t>
        <a:bodyPr/>
        <a:lstStyle/>
        <a:p>
          <a:endParaRPr lang="pt-PT"/>
        </a:p>
      </dgm:t>
    </dgm:pt>
    <dgm:pt modelId="{1385B9D3-4961-48DD-8414-9B91493C3A2C}" type="pres">
      <dgm:prSet presAssocID="{A1EBC86B-5305-46D9-B08C-038605EC1292}" presName="parentText" presStyleLbl="alignNode1" presStyleIdx="0" presStyleCnt="4">
        <dgm:presLayoutVars>
          <dgm:chMax val="1"/>
          <dgm:bulletEnabled val="1"/>
        </dgm:presLayoutVars>
      </dgm:prSet>
      <dgm:spPr/>
      <dgm:t>
        <a:bodyPr/>
        <a:lstStyle/>
        <a:p>
          <a:endParaRPr lang="pt-PT"/>
        </a:p>
      </dgm:t>
    </dgm:pt>
    <dgm:pt modelId="{ED451E3B-F2F9-4FED-BA41-87273B54497C}" type="pres">
      <dgm:prSet presAssocID="{A1EBC86B-5305-46D9-B08C-038605EC1292}" presName="descendantText" presStyleLbl="alignAcc1" presStyleIdx="0" presStyleCnt="4">
        <dgm:presLayoutVars>
          <dgm:bulletEnabled val="1"/>
        </dgm:presLayoutVars>
      </dgm:prSet>
      <dgm:spPr/>
      <dgm:t>
        <a:bodyPr/>
        <a:lstStyle/>
        <a:p>
          <a:endParaRPr lang="pt-PT"/>
        </a:p>
      </dgm:t>
    </dgm:pt>
    <dgm:pt modelId="{899FDF6C-D3E2-4972-9AD6-63AD8349D399}" type="pres">
      <dgm:prSet presAssocID="{7A4EB1BB-2EA4-4C82-9CF2-1A6C18D16222}" presName="sp" presStyleCnt="0"/>
      <dgm:spPr/>
      <dgm:t>
        <a:bodyPr/>
        <a:lstStyle/>
        <a:p>
          <a:endParaRPr lang="pt-PT"/>
        </a:p>
      </dgm:t>
    </dgm:pt>
    <dgm:pt modelId="{88460A2B-16A2-48A0-820C-264AB748B97B}" type="pres">
      <dgm:prSet presAssocID="{42B865DC-7909-444E-BBA0-4585FC27157C}" presName="composite" presStyleCnt="0"/>
      <dgm:spPr/>
      <dgm:t>
        <a:bodyPr/>
        <a:lstStyle/>
        <a:p>
          <a:endParaRPr lang="pt-PT"/>
        </a:p>
      </dgm:t>
    </dgm:pt>
    <dgm:pt modelId="{1BF7C787-350B-452F-B343-C4F03B825A8E}" type="pres">
      <dgm:prSet presAssocID="{42B865DC-7909-444E-BBA0-4585FC27157C}" presName="parentText" presStyleLbl="alignNode1" presStyleIdx="1" presStyleCnt="4">
        <dgm:presLayoutVars>
          <dgm:chMax val="1"/>
          <dgm:bulletEnabled val="1"/>
        </dgm:presLayoutVars>
      </dgm:prSet>
      <dgm:spPr/>
      <dgm:t>
        <a:bodyPr/>
        <a:lstStyle/>
        <a:p>
          <a:endParaRPr lang="pt-PT"/>
        </a:p>
      </dgm:t>
    </dgm:pt>
    <dgm:pt modelId="{F7339EB0-33E3-49F8-AA5B-B9496248A1DA}" type="pres">
      <dgm:prSet presAssocID="{42B865DC-7909-444E-BBA0-4585FC27157C}" presName="descendantText" presStyleLbl="alignAcc1" presStyleIdx="1" presStyleCnt="4">
        <dgm:presLayoutVars>
          <dgm:bulletEnabled val="1"/>
        </dgm:presLayoutVars>
      </dgm:prSet>
      <dgm:spPr/>
      <dgm:t>
        <a:bodyPr/>
        <a:lstStyle/>
        <a:p>
          <a:endParaRPr lang="pt-PT"/>
        </a:p>
      </dgm:t>
    </dgm:pt>
    <dgm:pt modelId="{71C164EE-2E65-4EA6-9640-B2287E758E7B}" type="pres">
      <dgm:prSet presAssocID="{75F0D20D-91B7-4A94-B281-6FBEFF32A386}" presName="sp" presStyleCnt="0"/>
      <dgm:spPr/>
      <dgm:t>
        <a:bodyPr/>
        <a:lstStyle/>
        <a:p>
          <a:endParaRPr lang="pt-PT"/>
        </a:p>
      </dgm:t>
    </dgm:pt>
    <dgm:pt modelId="{EF6A30E8-D3F5-4E9E-8FDC-90BDE8E57869}" type="pres">
      <dgm:prSet presAssocID="{45731FD9-DEBF-41A7-886D-B1BA404FDE2D}" presName="composite" presStyleCnt="0"/>
      <dgm:spPr/>
      <dgm:t>
        <a:bodyPr/>
        <a:lstStyle/>
        <a:p>
          <a:endParaRPr lang="pt-PT"/>
        </a:p>
      </dgm:t>
    </dgm:pt>
    <dgm:pt modelId="{70D65114-B239-42FA-BCB5-82ACD0FB30CB}" type="pres">
      <dgm:prSet presAssocID="{45731FD9-DEBF-41A7-886D-B1BA404FDE2D}" presName="parentText" presStyleLbl="alignNode1" presStyleIdx="2" presStyleCnt="4">
        <dgm:presLayoutVars>
          <dgm:chMax val="1"/>
          <dgm:bulletEnabled val="1"/>
        </dgm:presLayoutVars>
      </dgm:prSet>
      <dgm:spPr/>
      <dgm:t>
        <a:bodyPr/>
        <a:lstStyle/>
        <a:p>
          <a:endParaRPr lang="pt-PT"/>
        </a:p>
      </dgm:t>
    </dgm:pt>
    <dgm:pt modelId="{C71C931E-BDE0-4380-8477-ABFA94F35899}" type="pres">
      <dgm:prSet presAssocID="{45731FD9-DEBF-41A7-886D-B1BA404FDE2D}" presName="descendantText" presStyleLbl="alignAcc1" presStyleIdx="2" presStyleCnt="4">
        <dgm:presLayoutVars>
          <dgm:bulletEnabled val="1"/>
        </dgm:presLayoutVars>
      </dgm:prSet>
      <dgm:spPr/>
      <dgm:t>
        <a:bodyPr/>
        <a:lstStyle/>
        <a:p>
          <a:endParaRPr lang="pt-PT"/>
        </a:p>
      </dgm:t>
    </dgm:pt>
    <dgm:pt modelId="{FDD27F30-EB9F-4EBA-B481-197A961C6D3D}" type="pres">
      <dgm:prSet presAssocID="{1628D954-7E9A-4C79-8F4A-489A66431B2A}" presName="sp" presStyleCnt="0"/>
      <dgm:spPr/>
      <dgm:t>
        <a:bodyPr/>
        <a:lstStyle/>
        <a:p>
          <a:endParaRPr lang="pt-PT"/>
        </a:p>
      </dgm:t>
    </dgm:pt>
    <dgm:pt modelId="{26ECC988-1A55-4846-9276-8F842412E1C2}" type="pres">
      <dgm:prSet presAssocID="{B31A6ECA-ED45-4DE0-AA99-1823F4C30873}" presName="composite" presStyleCnt="0"/>
      <dgm:spPr/>
      <dgm:t>
        <a:bodyPr/>
        <a:lstStyle/>
        <a:p>
          <a:endParaRPr lang="pt-PT"/>
        </a:p>
      </dgm:t>
    </dgm:pt>
    <dgm:pt modelId="{852BCAD2-5578-4412-B1A3-184F5E69E2BA}" type="pres">
      <dgm:prSet presAssocID="{B31A6ECA-ED45-4DE0-AA99-1823F4C30873}" presName="parentText" presStyleLbl="alignNode1" presStyleIdx="3" presStyleCnt="4">
        <dgm:presLayoutVars>
          <dgm:chMax val="1"/>
          <dgm:bulletEnabled val="1"/>
        </dgm:presLayoutVars>
      </dgm:prSet>
      <dgm:spPr/>
      <dgm:t>
        <a:bodyPr/>
        <a:lstStyle/>
        <a:p>
          <a:endParaRPr lang="pt-PT"/>
        </a:p>
      </dgm:t>
    </dgm:pt>
    <dgm:pt modelId="{E44974F1-7D49-4D70-9CFC-FC736D346920}" type="pres">
      <dgm:prSet presAssocID="{B31A6ECA-ED45-4DE0-AA99-1823F4C30873}" presName="descendantText" presStyleLbl="alignAcc1" presStyleIdx="3" presStyleCnt="4">
        <dgm:presLayoutVars>
          <dgm:bulletEnabled val="1"/>
        </dgm:presLayoutVars>
      </dgm:prSet>
      <dgm:spPr/>
      <dgm:t>
        <a:bodyPr/>
        <a:lstStyle/>
        <a:p>
          <a:endParaRPr lang="pt-PT"/>
        </a:p>
      </dgm:t>
    </dgm:pt>
  </dgm:ptLst>
  <dgm:cxnLst>
    <dgm:cxn modelId="{DF7D4A7D-4DBC-43C0-BE13-81D9737D2550}" srcId="{9621FE3E-C73E-4C05-9E80-AE5AC58241A5}" destId="{B31A6ECA-ED45-4DE0-AA99-1823F4C30873}" srcOrd="3" destOrd="0" parTransId="{4961A380-695E-485F-98C4-41E591B8987C}" sibTransId="{4ABF19AF-03BD-4BFD-9D6C-FB30CA03CF00}"/>
    <dgm:cxn modelId="{3EA9FD52-B3BC-4C48-A6D2-88586BBDF197}" type="presOf" srcId="{FD238334-D7F3-45DD-B7F6-ED64C977561B}" destId="{ED451E3B-F2F9-4FED-BA41-87273B54497C}" srcOrd="0" destOrd="0" presId="urn:microsoft.com/office/officeart/2005/8/layout/chevron2"/>
    <dgm:cxn modelId="{5B76F1F7-8C57-4C31-8673-D4A01CCC4901}" srcId="{45731FD9-DEBF-41A7-886D-B1BA404FDE2D}" destId="{D1BF3309-62B3-4349-80BA-7FA3D7CF7CB7}" srcOrd="0" destOrd="0" parTransId="{F14A5AC0-4F73-4A73-B557-BB3219E39593}" sibTransId="{1BA150E5-E21E-4A8F-B142-A346F09D1640}"/>
    <dgm:cxn modelId="{9C4E142E-443D-4E0F-9960-0A3F69A269E1}" type="presOf" srcId="{42B865DC-7909-444E-BBA0-4585FC27157C}" destId="{1BF7C787-350B-452F-B343-C4F03B825A8E}" srcOrd="0" destOrd="0" presId="urn:microsoft.com/office/officeart/2005/8/layout/chevron2"/>
    <dgm:cxn modelId="{27742C35-D9EA-42C1-9913-B6161BD9CF32}" type="presOf" srcId="{E458D2D1-0023-4505-BF3E-E5D4E68E2514}" destId="{ED451E3B-F2F9-4FED-BA41-87273B54497C}" srcOrd="0" destOrd="1" presId="urn:microsoft.com/office/officeart/2005/8/layout/chevron2"/>
    <dgm:cxn modelId="{75867F98-6F01-4F72-A987-3132D14D622C}" srcId="{42B865DC-7909-444E-BBA0-4585FC27157C}" destId="{09A5A3DD-B451-469C-9ED7-1A29789252C1}" srcOrd="1" destOrd="0" parTransId="{C6E44754-A346-48C2-91A5-7878D02D62A6}" sibTransId="{FA46E6DC-939F-4D11-9A2C-F8D1CA6B26E3}"/>
    <dgm:cxn modelId="{50CD3F93-D42F-433A-A36E-60DA5117A227}" type="presOf" srcId="{565B410F-5014-4B1A-879F-E556BA7181BF}" destId="{F7339EB0-33E3-49F8-AA5B-B9496248A1DA}" srcOrd="0" destOrd="0" presId="urn:microsoft.com/office/officeart/2005/8/layout/chevron2"/>
    <dgm:cxn modelId="{55147999-8835-4E81-B14E-308E5D68CBA8}" srcId="{9621FE3E-C73E-4C05-9E80-AE5AC58241A5}" destId="{42B865DC-7909-444E-BBA0-4585FC27157C}" srcOrd="1" destOrd="0" parTransId="{B63956CA-60C8-4215-8F89-9119E3096D0B}" sibTransId="{75F0D20D-91B7-4A94-B281-6FBEFF32A386}"/>
    <dgm:cxn modelId="{69BA3DEA-94B9-40B9-ACE5-2B182FAAF433}" srcId="{42B865DC-7909-444E-BBA0-4585FC27157C}" destId="{565B410F-5014-4B1A-879F-E556BA7181BF}" srcOrd="0" destOrd="0" parTransId="{D1DBB012-A351-4C61-B470-666823FE73EF}" sibTransId="{B3B36E55-A18C-4C8A-8BD0-129525580BEE}"/>
    <dgm:cxn modelId="{A774C4B3-84BD-4A31-A8B3-48DC3E5E67BD}" srcId="{45731FD9-DEBF-41A7-886D-B1BA404FDE2D}" destId="{1AD8045F-4FE9-4010-9B91-E933145E9CF4}" srcOrd="1" destOrd="0" parTransId="{E6293C58-7567-42B5-8A10-D84816004680}" sibTransId="{456100CB-1BB3-416C-BA54-C33F40CF609F}"/>
    <dgm:cxn modelId="{9C0DF5F4-5F5F-4C90-BC6B-126D7355AAED}" srcId="{9621FE3E-C73E-4C05-9E80-AE5AC58241A5}" destId="{A1EBC86B-5305-46D9-B08C-038605EC1292}" srcOrd="0" destOrd="0" parTransId="{A4DF3E11-4F72-4221-9D2D-1B1725C975B9}" sibTransId="{7A4EB1BB-2EA4-4C82-9CF2-1A6C18D16222}"/>
    <dgm:cxn modelId="{E5C6217B-E5AF-46C2-A4DE-284B29C880A7}" srcId="{9621FE3E-C73E-4C05-9E80-AE5AC58241A5}" destId="{45731FD9-DEBF-41A7-886D-B1BA404FDE2D}" srcOrd="2" destOrd="0" parTransId="{D67502DE-A1B0-4E2A-8266-46EC54C76E79}" sibTransId="{1628D954-7E9A-4C79-8F4A-489A66431B2A}"/>
    <dgm:cxn modelId="{40FE1170-71EA-4227-839E-DB9B1F7371AD}" type="presOf" srcId="{9621FE3E-C73E-4C05-9E80-AE5AC58241A5}" destId="{4C31F8EA-5F2C-48E6-896A-59AAF97454A0}" srcOrd="0" destOrd="0" presId="urn:microsoft.com/office/officeart/2005/8/layout/chevron2"/>
    <dgm:cxn modelId="{7744F093-8C19-4453-952D-5C9D94EEA31F}" type="presOf" srcId="{09A5A3DD-B451-469C-9ED7-1A29789252C1}" destId="{F7339EB0-33E3-49F8-AA5B-B9496248A1DA}" srcOrd="0" destOrd="1" presId="urn:microsoft.com/office/officeart/2005/8/layout/chevron2"/>
    <dgm:cxn modelId="{3B96FD28-3B11-4C4E-9A32-FB9044963825}" srcId="{A1EBC86B-5305-46D9-B08C-038605EC1292}" destId="{FD238334-D7F3-45DD-B7F6-ED64C977561B}" srcOrd="0" destOrd="0" parTransId="{7EB7B00E-44C1-4B43-898F-1533C6E26AD7}" sibTransId="{0E7424D9-C435-47E9-B6D8-3B71C4393627}"/>
    <dgm:cxn modelId="{11EFAB60-DD79-4761-95A8-4716676C49D0}" type="presOf" srcId="{45731FD9-DEBF-41A7-886D-B1BA404FDE2D}" destId="{70D65114-B239-42FA-BCB5-82ACD0FB30CB}" srcOrd="0" destOrd="0" presId="urn:microsoft.com/office/officeart/2005/8/layout/chevron2"/>
    <dgm:cxn modelId="{48B21FF3-760A-4247-9A98-532AF21D836A}" type="presOf" srcId="{1AD8045F-4FE9-4010-9B91-E933145E9CF4}" destId="{C71C931E-BDE0-4380-8477-ABFA94F35899}" srcOrd="0" destOrd="1" presId="urn:microsoft.com/office/officeart/2005/8/layout/chevron2"/>
    <dgm:cxn modelId="{DD36CBB1-B2A2-4C20-A1E6-79BF6C0CFACB}" srcId="{A1EBC86B-5305-46D9-B08C-038605EC1292}" destId="{E458D2D1-0023-4505-BF3E-E5D4E68E2514}" srcOrd="1" destOrd="0" parTransId="{EAC4F028-DAB3-4470-88ED-70D75AAFA3A6}" sibTransId="{75782F5B-86A4-4EDE-89AD-C533F77741E5}"/>
    <dgm:cxn modelId="{51913E8D-87EE-44CE-9137-8D35EF329F2A}" type="presOf" srcId="{B31A6ECA-ED45-4DE0-AA99-1823F4C30873}" destId="{852BCAD2-5578-4412-B1A3-184F5E69E2BA}" srcOrd="0" destOrd="0" presId="urn:microsoft.com/office/officeart/2005/8/layout/chevron2"/>
    <dgm:cxn modelId="{83667B27-88E6-4976-8352-079A409C3F38}" type="presOf" srcId="{A1EBC86B-5305-46D9-B08C-038605EC1292}" destId="{1385B9D3-4961-48DD-8414-9B91493C3A2C}" srcOrd="0" destOrd="0" presId="urn:microsoft.com/office/officeart/2005/8/layout/chevron2"/>
    <dgm:cxn modelId="{1E013171-0416-4E44-AF8F-6B2D0EC9F612}" type="presOf" srcId="{40CDF7D1-EC8A-4E00-A936-2522A8442625}" destId="{E44974F1-7D49-4D70-9CFC-FC736D346920}" srcOrd="0" destOrd="0" presId="urn:microsoft.com/office/officeart/2005/8/layout/chevron2"/>
    <dgm:cxn modelId="{6D1DACBF-41B4-4129-9518-549658944EBE}" type="presOf" srcId="{D1BF3309-62B3-4349-80BA-7FA3D7CF7CB7}" destId="{C71C931E-BDE0-4380-8477-ABFA94F35899}" srcOrd="0" destOrd="0" presId="urn:microsoft.com/office/officeart/2005/8/layout/chevron2"/>
    <dgm:cxn modelId="{14BF8787-446D-4A0F-9FCC-E6A26977AB93}" srcId="{B31A6ECA-ED45-4DE0-AA99-1823F4C30873}" destId="{F4DD4066-909B-4204-BF8D-CB4E373E77E9}" srcOrd="1" destOrd="0" parTransId="{FC58BDDA-5485-4D8A-AF4C-9BBF4019F30E}" sibTransId="{00C8A269-CEB6-471E-82DA-69DDC72D8859}"/>
    <dgm:cxn modelId="{52928BF4-E7D8-490C-B9EA-F493949B0BD6}" srcId="{B31A6ECA-ED45-4DE0-AA99-1823F4C30873}" destId="{40CDF7D1-EC8A-4E00-A936-2522A8442625}" srcOrd="0" destOrd="0" parTransId="{C61EBD6D-9372-46BF-BCDA-41E7F5AC2937}" sibTransId="{022D44D4-6924-4680-9C03-E4782FEA6DAB}"/>
    <dgm:cxn modelId="{0A6A63B3-71EF-4E8D-9A61-D7E5E4377B1C}" type="presOf" srcId="{F4DD4066-909B-4204-BF8D-CB4E373E77E9}" destId="{E44974F1-7D49-4D70-9CFC-FC736D346920}" srcOrd="0" destOrd="1" presId="urn:microsoft.com/office/officeart/2005/8/layout/chevron2"/>
    <dgm:cxn modelId="{7A5F1562-8F88-4ADC-8FBE-24EF9343C8A3}" type="presParOf" srcId="{4C31F8EA-5F2C-48E6-896A-59AAF97454A0}" destId="{33FE8733-03A1-4BB7-A3FD-BCEE6AD5D52F}" srcOrd="0" destOrd="0" presId="urn:microsoft.com/office/officeart/2005/8/layout/chevron2"/>
    <dgm:cxn modelId="{7AF3CB0F-2C9B-4468-9576-8A1D169D56B2}" type="presParOf" srcId="{33FE8733-03A1-4BB7-A3FD-BCEE6AD5D52F}" destId="{1385B9D3-4961-48DD-8414-9B91493C3A2C}" srcOrd="0" destOrd="0" presId="urn:microsoft.com/office/officeart/2005/8/layout/chevron2"/>
    <dgm:cxn modelId="{F2E5EEE2-A737-4B94-9827-DD58DF2D291A}" type="presParOf" srcId="{33FE8733-03A1-4BB7-A3FD-BCEE6AD5D52F}" destId="{ED451E3B-F2F9-4FED-BA41-87273B54497C}" srcOrd="1" destOrd="0" presId="urn:microsoft.com/office/officeart/2005/8/layout/chevron2"/>
    <dgm:cxn modelId="{FAB348AC-B422-4D1E-B8DA-60BEDE77D24C}" type="presParOf" srcId="{4C31F8EA-5F2C-48E6-896A-59AAF97454A0}" destId="{899FDF6C-D3E2-4972-9AD6-63AD8349D399}" srcOrd="1" destOrd="0" presId="urn:microsoft.com/office/officeart/2005/8/layout/chevron2"/>
    <dgm:cxn modelId="{8162EF7E-6B8B-4B41-A69F-7E8520070039}" type="presParOf" srcId="{4C31F8EA-5F2C-48E6-896A-59AAF97454A0}" destId="{88460A2B-16A2-48A0-820C-264AB748B97B}" srcOrd="2" destOrd="0" presId="urn:microsoft.com/office/officeart/2005/8/layout/chevron2"/>
    <dgm:cxn modelId="{62750110-77B5-4E13-B346-C978A757A5DB}" type="presParOf" srcId="{88460A2B-16A2-48A0-820C-264AB748B97B}" destId="{1BF7C787-350B-452F-B343-C4F03B825A8E}" srcOrd="0" destOrd="0" presId="urn:microsoft.com/office/officeart/2005/8/layout/chevron2"/>
    <dgm:cxn modelId="{72773FF5-79EC-4099-BCF6-BFCC7ACBD474}" type="presParOf" srcId="{88460A2B-16A2-48A0-820C-264AB748B97B}" destId="{F7339EB0-33E3-49F8-AA5B-B9496248A1DA}" srcOrd="1" destOrd="0" presId="urn:microsoft.com/office/officeart/2005/8/layout/chevron2"/>
    <dgm:cxn modelId="{092EC3E0-5BD2-4FBB-AB61-9EED955F94C4}" type="presParOf" srcId="{4C31F8EA-5F2C-48E6-896A-59AAF97454A0}" destId="{71C164EE-2E65-4EA6-9640-B2287E758E7B}" srcOrd="3" destOrd="0" presId="urn:microsoft.com/office/officeart/2005/8/layout/chevron2"/>
    <dgm:cxn modelId="{EE127421-6BC6-4B60-A2F9-7FB2ABA764A7}" type="presParOf" srcId="{4C31F8EA-5F2C-48E6-896A-59AAF97454A0}" destId="{EF6A30E8-D3F5-4E9E-8FDC-90BDE8E57869}" srcOrd="4" destOrd="0" presId="urn:microsoft.com/office/officeart/2005/8/layout/chevron2"/>
    <dgm:cxn modelId="{DDEC07F2-5538-4ED0-937C-21BADD444841}" type="presParOf" srcId="{EF6A30E8-D3F5-4E9E-8FDC-90BDE8E57869}" destId="{70D65114-B239-42FA-BCB5-82ACD0FB30CB}" srcOrd="0" destOrd="0" presId="urn:microsoft.com/office/officeart/2005/8/layout/chevron2"/>
    <dgm:cxn modelId="{7F516736-8F20-4E59-BDAB-4BEE582F7089}" type="presParOf" srcId="{EF6A30E8-D3F5-4E9E-8FDC-90BDE8E57869}" destId="{C71C931E-BDE0-4380-8477-ABFA94F35899}" srcOrd="1" destOrd="0" presId="urn:microsoft.com/office/officeart/2005/8/layout/chevron2"/>
    <dgm:cxn modelId="{C1F6EFD6-BB75-454E-8447-8F927D9DCBAD}" type="presParOf" srcId="{4C31F8EA-5F2C-48E6-896A-59AAF97454A0}" destId="{FDD27F30-EB9F-4EBA-B481-197A961C6D3D}" srcOrd="5" destOrd="0" presId="urn:microsoft.com/office/officeart/2005/8/layout/chevron2"/>
    <dgm:cxn modelId="{50A372F3-DA50-451F-BF23-E8087E62E4D8}" type="presParOf" srcId="{4C31F8EA-5F2C-48E6-896A-59AAF97454A0}" destId="{26ECC988-1A55-4846-9276-8F842412E1C2}" srcOrd="6" destOrd="0" presId="urn:microsoft.com/office/officeart/2005/8/layout/chevron2"/>
    <dgm:cxn modelId="{BF353542-07C6-4B47-8281-81F27924C547}" type="presParOf" srcId="{26ECC988-1A55-4846-9276-8F842412E1C2}" destId="{852BCAD2-5578-4412-B1A3-184F5E69E2BA}" srcOrd="0" destOrd="0" presId="urn:microsoft.com/office/officeart/2005/8/layout/chevron2"/>
    <dgm:cxn modelId="{8BF107A0-E389-45FC-A912-C0C4DA7F3D9F}" type="presParOf" srcId="{26ECC988-1A55-4846-9276-8F842412E1C2}" destId="{E44974F1-7D49-4D70-9CFC-FC736D346920}"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DF8F7-7D06-4EE5-A9CF-F34DB1C3E301}" type="datetimeFigureOut">
              <a:rPr lang="pt-PT" smtClean="0"/>
              <a:pPr/>
              <a:t>30-04-2009</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B9DF8-49E9-47ED-9227-D461B3DE9633}"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A5B9DF8-49E9-47ED-9227-D461B3DE9633}" type="slidenum">
              <a:rPr lang="pt-PT" smtClean="0"/>
              <a:pPr/>
              <a:t>68</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7" name="Triângulo isósceles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ítulo 7"/>
          <p:cNvSpPr>
            <a:spLocks noGrp="1"/>
          </p:cNvSpPr>
          <p:nvPr>
            <p:ph type="ctrTitle"/>
          </p:nvPr>
        </p:nvSpPr>
        <p:spPr>
          <a:xfrm>
            <a:off x="540544" y="776288"/>
            <a:ext cx="8062912" cy="1470025"/>
          </a:xfrm>
        </p:spPr>
        <p:txBody>
          <a:bodyPr anchor="b">
            <a:normAutofit/>
          </a:bodyPr>
          <a:lstStyle>
            <a:lvl1pPr algn="r">
              <a:defRPr sz="4400"/>
            </a:lvl1pPr>
          </a:lstStyle>
          <a:p>
            <a:r>
              <a:rPr kumimoji="0" lang="pt-PT" smtClean="0"/>
              <a:t>Clique para editar o estilo</a:t>
            </a:r>
            <a:endParaRPr kumimoji="0" lang="en-US"/>
          </a:p>
        </p:txBody>
      </p:sp>
      <p:sp>
        <p:nvSpPr>
          <p:cNvPr id="9" name="Subtítu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28" name="Marcador de Posição da Data 27"/>
          <p:cNvSpPr>
            <a:spLocks noGrp="1"/>
          </p:cNvSpPr>
          <p:nvPr>
            <p:ph type="dt" sz="half" idx="10"/>
          </p:nvPr>
        </p:nvSpPr>
        <p:spPr>
          <a:xfrm>
            <a:off x="1371600" y="6012656"/>
            <a:ext cx="5791200" cy="365125"/>
          </a:xfrm>
        </p:spPr>
        <p:txBody>
          <a:bodyPr tIns="0" bIns="0" anchor="t"/>
          <a:lstStyle>
            <a:lvl1pPr algn="r">
              <a:defRPr sz="1000"/>
            </a:lvl1pPr>
          </a:lstStyle>
          <a:p>
            <a:fld id="{68B8FE56-A984-47F7-8D3E-1719688DA873}" type="datetimeFigureOut">
              <a:rPr lang="pt-PT" smtClean="0"/>
              <a:pPr/>
              <a:t>30-04-2009</a:t>
            </a:fld>
            <a:endParaRPr lang="pt-PT" dirty="0"/>
          </a:p>
        </p:txBody>
      </p:sp>
      <p:sp>
        <p:nvSpPr>
          <p:cNvPr id="17" name="Marcador de Posição do Rodapé 16"/>
          <p:cNvSpPr>
            <a:spLocks noGrp="1"/>
          </p:cNvSpPr>
          <p:nvPr>
            <p:ph type="ftr" sz="quarter" idx="11"/>
          </p:nvPr>
        </p:nvSpPr>
        <p:spPr>
          <a:xfrm>
            <a:off x="1371600" y="5650704"/>
            <a:ext cx="5791200" cy="365125"/>
          </a:xfrm>
        </p:spPr>
        <p:txBody>
          <a:bodyPr tIns="0" bIns="0" anchor="b"/>
          <a:lstStyle>
            <a:lvl1pPr algn="r">
              <a:defRPr sz="1100"/>
            </a:lvl1pPr>
          </a:lstStyle>
          <a:p>
            <a:endParaRPr lang="pt-PT" dirty="0"/>
          </a:p>
        </p:txBody>
      </p:sp>
      <p:sp>
        <p:nvSpPr>
          <p:cNvPr id="29" name="Marcador de Posição do Número do Diapositivo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E901C34-024C-4455-BB91-4A0D8A9779DB}" type="slidenum">
              <a:rPr lang="pt-PT" smtClean="0"/>
              <a:pPr/>
              <a:t>‹nº›</a:t>
            </a:fld>
            <a:endParaRPr lang="pt-P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68B8FE56-A984-47F7-8D3E-1719688DA873}" type="datetimeFigureOut">
              <a:rPr lang="pt-PT" smtClean="0"/>
              <a:pPr/>
              <a:t>30-04-2009</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1E901C34-024C-4455-BB91-4A0D8A9779DB}" type="slidenum">
              <a:rPr lang="pt-PT" smtClean="0"/>
              <a:pPr/>
              <a:t>‹nº›</a:t>
            </a:fld>
            <a:endParaRPr lang="pt-P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1905000" cy="5486400"/>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381000"/>
            <a:ext cx="6248400" cy="5486400"/>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68B8FE56-A984-47F7-8D3E-1719688DA873}" type="datetimeFigureOut">
              <a:rPr lang="pt-PT" smtClean="0"/>
              <a:pPr/>
              <a:t>30-04-2009</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1E901C34-024C-4455-BB91-4A0D8A9779DB}" type="slidenum">
              <a:rPr lang="pt-PT" smtClean="0"/>
              <a:pPr/>
              <a:t>‹nº›</a:t>
            </a:fld>
            <a:endParaRPr lang="pt-P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7494"/>
            <a:ext cx="8229600" cy="1399032"/>
          </a:xfrm>
        </p:spPr>
        <p:txBody>
          <a:bodyPr/>
          <a:lstStyle/>
          <a:p>
            <a:r>
              <a:rPr kumimoji="0" lang="pt-PT" smtClean="0"/>
              <a:t>Clique para editar o estilo</a:t>
            </a:r>
            <a:endParaRPr kumimoji="0" lang="en-US"/>
          </a:p>
        </p:txBody>
      </p:sp>
      <p:sp>
        <p:nvSpPr>
          <p:cNvPr id="3" name="Marcador de Posição de Conteúdo 2"/>
          <p:cNvSpPr>
            <a:spLocks noGrp="1"/>
          </p:cNvSpPr>
          <p:nvPr>
            <p:ph idx="1"/>
          </p:nvPr>
        </p:nvSpPr>
        <p:spPr>
          <a:xfrm>
            <a:off x="457200" y="1882808"/>
            <a:ext cx="82296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a:xfrm>
            <a:off x="4791456" y="6480048"/>
            <a:ext cx="2133600" cy="301752"/>
          </a:xfrm>
        </p:spPr>
        <p:txBody>
          <a:bodyPr/>
          <a:lstStyle/>
          <a:p>
            <a:fld id="{68B8FE56-A984-47F7-8D3E-1719688DA873}" type="datetimeFigureOut">
              <a:rPr lang="pt-PT" smtClean="0"/>
              <a:pPr/>
              <a:t>30-04-2009</a:t>
            </a:fld>
            <a:endParaRPr lang="pt-PT" dirty="0"/>
          </a:p>
        </p:txBody>
      </p:sp>
      <p:sp>
        <p:nvSpPr>
          <p:cNvPr id="5" name="Marcador de Posição do Rodapé 4"/>
          <p:cNvSpPr>
            <a:spLocks noGrp="1"/>
          </p:cNvSpPr>
          <p:nvPr>
            <p:ph type="ftr" sz="quarter" idx="11"/>
          </p:nvPr>
        </p:nvSpPr>
        <p:spPr>
          <a:xfrm>
            <a:off x="457200" y="6480969"/>
            <a:ext cx="4260056" cy="300831"/>
          </a:xfrm>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1E901C34-024C-4455-BB91-4A0D8A9779DB}" type="slidenum">
              <a:rPr lang="pt-PT" smtClean="0"/>
              <a:pPr/>
              <a:t>‹nº›</a:t>
            </a:fld>
            <a:endParaRPr lang="pt-P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2">
        <a:schemeClr val="bg1"/>
      </p:bgRef>
    </p:bg>
    <p:spTree>
      <p:nvGrpSpPr>
        <p:cNvPr id="1" name=""/>
        <p:cNvGrpSpPr/>
        <p:nvPr/>
      </p:nvGrpSpPr>
      <p:grpSpPr>
        <a:xfrm>
          <a:off x="0" y="0"/>
          <a:ext cx="0" cy="0"/>
          <a:chOff x="0" y="0"/>
          <a:chExt cx="0" cy="0"/>
        </a:xfrm>
      </p:grpSpPr>
      <p:sp>
        <p:nvSpPr>
          <p:cNvPr id="9" name="Triângulo rectângu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iângulo isósceles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Marcador de Posição da Data 3"/>
          <p:cNvSpPr>
            <a:spLocks noGrp="1"/>
          </p:cNvSpPr>
          <p:nvPr>
            <p:ph type="dt" sz="half" idx="10"/>
          </p:nvPr>
        </p:nvSpPr>
        <p:spPr>
          <a:xfrm>
            <a:off x="6955632" y="6477000"/>
            <a:ext cx="2133600" cy="304800"/>
          </a:xfrm>
        </p:spPr>
        <p:txBody>
          <a:bodyPr/>
          <a:lstStyle/>
          <a:p>
            <a:fld id="{68B8FE56-A984-47F7-8D3E-1719688DA873}" type="datetimeFigureOut">
              <a:rPr lang="pt-PT" smtClean="0"/>
              <a:pPr/>
              <a:t>30-04-2009</a:t>
            </a:fld>
            <a:endParaRPr lang="pt-PT" dirty="0"/>
          </a:p>
        </p:txBody>
      </p:sp>
      <p:sp>
        <p:nvSpPr>
          <p:cNvPr id="5" name="Marcador de Posição do Rodapé 4"/>
          <p:cNvSpPr>
            <a:spLocks noGrp="1"/>
          </p:cNvSpPr>
          <p:nvPr>
            <p:ph type="ftr" sz="quarter" idx="11"/>
          </p:nvPr>
        </p:nvSpPr>
        <p:spPr>
          <a:xfrm>
            <a:off x="2619376" y="6480969"/>
            <a:ext cx="4260056" cy="300831"/>
          </a:xfrm>
        </p:spPr>
        <p:txBody>
          <a:bodyPr/>
          <a:lstStyle/>
          <a:p>
            <a:endParaRPr lang="pt-PT" dirty="0"/>
          </a:p>
        </p:txBody>
      </p:sp>
      <p:sp>
        <p:nvSpPr>
          <p:cNvPr id="6" name="Marcador de Posição do Número do Diapositivo 5"/>
          <p:cNvSpPr>
            <a:spLocks noGrp="1"/>
          </p:cNvSpPr>
          <p:nvPr>
            <p:ph type="sldNum" sz="quarter" idx="12"/>
          </p:nvPr>
        </p:nvSpPr>
        <p:spPr>
          <a:xfrm>
            <a:off x="8451056" y="809624"/>
            <a:ext cx="502920" cy="300831"/>
          </a:xfrm>
        </p:spPr>
        <p:txBody>
          <a:bodyPr/>
          <a:lstStyle/>
          <a:p>
            <a:fld id="{1E901C34-024C-4455-BB91-4A0D8A9779DB}" type="slidenum">
              <a:rPr lang="pt-PT" smtClean="0"/>
              <a:pPr/>
              <a:t>‹nº›</a:t>
            </a:fld>
            <a:endParaRPr lang="pt-PT" dirty="0"/>
          </a:p>
        </p:txBody>
      </p:sp>
      <p:cxnSp>
        <p:nvCxnSpPr>
          <p:cNvPr id="11" name="Conexão recta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xão recta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marL="0" algn="l">
              <a:defRPr/>
            </a:lvl1pPr>
          </a:lstStyle>
          <a:p>
            <a:r>
              <a:rPr kumimoji="0" lang="pt-PT" smtClean="0"/>
              <a:t>Clique para editar o estilo</a:t>
            </a:r>
            <a:endParaRPr kumimoji="0" lang="en-US"/>
          </a:p>
        </p:txBody>
      </p:sp>
      <p:sp>
        <p:nvSpPr>
          <p:cNvPr id="3" name="Marcador de Posição de Conteúd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a:xfrm>
            <a:off x="4791456" y="6480969"/>
            <a:ext cx="2133600" cy="301752"/>
          </a:xfrm>
        </p:spPr>
        <p:txBody>
          <a:bodyPr/>
          <a:lstStyle/>
          <a:p>
            <a:fld id="{68B8FE56-A984-47F7-8D3E-1719688DA873}" type="datetimeFigureOut">
              <a:rPr lang="pt-PT" smtClean="0"/>
              <a:pPr/>
              <a:t>30-04-2009</a:t>
            </a:fld>
            <a:endParaRPr lang="pt-PT" dirty="0"/>
          </a:p>
        </p:txBody>
      </p:sp>
      <p:sp>
        <p:nvSpPr>
          <p:cNvPr id="6" name="Marcador de Posição do Rodapé 5"/>
          <p:cNvSpPr>
            <a:spLocks noGrp="1"/>
          </p:cNvSpPr>
          <p:nvPr>
            <p:ph type="ftr" sz="quarter" idx="11"/>
          </p:nvPr>
        </p:nvSpPr>
        <p:spPr>
          <a:xfrm>
            <a:off x="457200" y="6480969"/>
            <a:ext cx="4260056" cy="301752"/>
          </a:xfrm>
        </p:spPr>
        <p:txBody>
          <a:bodyPr/>
          <a:lstStyle/>
          <a:p>
            <a:endParaRPr lang="pt-PT" dirty="0"/>
          </a:p>
        </p:txBody>
      </p:sp>
      <p:sp>
        <p:nvSpPr>
          <p:cNvPr id="7" name="Marcador de Posição do Número do Diapositivo 6"/>
          <p:cNvSpPr>
            <a:spLocks noGrp="1"/>
          </p:cNvSpPr>
          <p:nvPr>
            <p:ph type="sldNum" sz="quarter" idx="12"/>
          </p:nvPr>
        </p:nvSpPr>
        <p:spPr>
          <a:xfrm>
            <a:off x="7589520" y="6480969"/>
            <a:ext cx="502920" cy="301752"/>
          </a:xfrm>
        </p:spPr>
        <p:txBody>
          <a:bodyPr/>
          <a:lstStyle/>
          <a:p>
            <a:fld id="{1E901C34-024C-4455-BB91-4A0D8A9779DB}" type="slidenum">
              <a:rPr lang="pt-PT" smtClean="0"/>
              <a:pPr/>
              <a:t>‹nº›</a:t>
            </a:fld>
            <a:endParaRPr lang="pt-P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a:xfrm>
            <a:off x="4791456" y="6480969"/>
            <a:ext cx="2130552" cy="301752"/>
          </a:xfrm>
        </p:spPr>
        <p:txBody>
          <a:bodyPr/>
          <a:lstStyle/>
          <a:p>
            <a:fld id="{68B8FE56-A984-47F7-8D3E-1719688DA873}" type="datetimeFigureOut">
              <a:rPr lang="pt-PT" smtClean="0"/>
              <a:pPr/>
              <a:t>30-04-2009</a:t>
            </a:fld>
            <a:endParaRPr lang="pt-PT" dirty="0"/>
          </a:p>
        </p:txBody>
      </p:sp>
      <p:sp>
        <p:nvSpPr>
          <p:cNvPr id="8" name="Marcador de Posição do Rodapé 7"/>
          <p:cNvSpPr>
            <a:spLocks noGrp="1"/>
          </p:cNvSpPr>
          <p:nvPr>
            <p:ph type="ftr" sz="quarter" idx="11"/>
          </p:nvPr>
        </p:nvSpPr>
        <p:spPr>
          <a:xfrm>
            <a:off x="457200" y="6480969"/>
            <a:ext cx="4261104" cy="301752"/>
          </a:xfrm>
        </p:spPr>
        <p:txBody>
          <a:bodyPr/>
          <a:lstStyle/>
          <a:p>
            <a:endParaRPr lang="pt-PT" dirty="0"/>
          </a:p>
        </p:txBody>
      </p:sp>
      <p:sp>
        <p:nvSpPr>
          <p:cNvPr id="9" name="Marcador de Posição do Número do Diapositivo 8"/>
          <p:cNvSpPr>
            <a:spLocks noGrp="1"/>
          </p:cNvSpPr>
          <p:nvPr>
            <p:ph type="sldNum" sz="quarter" idx="12"/>
          </p:nvPr>
        </p:nvSpPr>
        <p:spPr>
          <a:xfrm>
            <a:off x="7589520" y="6483096"/>
            <a:ext cx="502920" cy="301752"/>
          </a:xfrm>
        </p:spPr>
        <p:txBody>
          <a:bodyPr/>
          <a:lstStyle>
            <a:lvl1pPr algn="ctr">
              <a:defRPr/>
            </a:lvl1pPr>
          </a:lstStyle>
          <a:p>
            <a:fld id="{1E901C34-024C-4455-BB91-4A0D8A9779DB}" type="slidenum">
              <a:rPr lang="pt-PT" smtClean="0"/>
              <a:pPr/>
              <a:t>‹nº›</a:t>
            </a:fld>
            <a:endParaRPr lang="pt-PT"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0"/>
            </a:lvl1pPr>
          </a:lstStyle>
          <a:p>
            <a:r>
              <a:rPr kumimoji="0" lang="pt-PT" smtClean="0"/>
              <a:t>Clique para editar o estilo</a:t>
            </a:r>
            <a:endParaRPr kumimoji="0" lang="en-US"/>
          </a:p>
        </p:txBody>
      </p:sp>
      <p:sp>
        <p:nvSpPr>
          <p:cNvPr id="3" name="Marcador de Posição da Data 2"/>
          <p:cNvSpPr>
            <a:spLocks noGrp="1"/>
          </p:cNvSpPr>
          <p:nvPr>
            <p:ph type="dt" sz="half" idx="10"/>
          </p:nvPr>
        </p:nvSpPr>
        <p:spPr/>
        <p:txBody>
          <a:bodyPr/>
          <a:lstStyle/>
          <a:p>
            <a:fld id="{68B8FE56-A984-47F7-8D3E-1719688DA873}" type="datetimeFigureOut">
              <a:rPr lang="pt-PT" smtClean="0"/>
              <a:pPr/>
              <a:t>30-04-2009</a:t>
            </a:fld>
            <a:endParaRPr lang="pt-PT" dirty="0"/>
          </a:p>
        </p:txBody>
      </p:sp>
      <p:sp>
        <p:nvSpPr>
          <p:cNvPr id="4" name="Marcador de Posição do Rodapé 3"/>
          <p:cNvSpPr>
            <a:spLocks noGrp="1"/>
          </p:cNvSpPr>
          <p:nvPr>
            <p:ph type="ftr" sz="quarter" idx="11"/>
          </p:nvPr>
        </p:nvSpPr>
        <p:spPr/>
        <p:txBody>
          <a:bodyPr/>
          <a:lstStyle/>
          <a:p>
            <a:endParaRPr lang="pt-PT" dirty="0"/>
          </a:p>
        </p:txBody>
      </p:sp>
      <p:sp>
        <p:nvSpPr>
          <p:cNvPr id="5" name="Marcador de Posição do Número do Diapositivo 4"/>
          <p:cNvSpPr>
            <a:spLocks noGrp="1"/>
          </p:cNvSpPr>
          <p:nvPr>
            <p:ph type="sldNum" sz="quarter" idx="12"/>
          </p:nvPr>
        </p:nvSpPr>
        <p:spPr/>
        <p:txBody>
          <a:bodyPr/>
          <a:lstStyle/>
          <a:p>
            <a:fld id="{1E901C34-024C-4455-BB91-4A0D8A9779DB}" type="slidenum">
              <a:rPr lang="pt-PT" smtClean="0"/>
              <a:pPr/>
              <a:t>‹nº›</a:t>
            </a:fld>
            <a:endParaRPr lang="pt-P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4791456" y="6480969"/>
            <a:ext cx="2133600" cy="301752"/>
          </a:xfrm>
        </p:spPr>
        <p:txBody>
          <a:bodyPr/>
          <a:lstStyle/>
          <a:p>
            <a:fld id="{68B8FE56-A984-47F7-8D3E-1719688DA873}" type="datetimeFigureOut">
              <a:rPr lang="pt-PT" smtClean="0"/>
              <a:pPr/>
              <a:t>30-04-2009</a:t>
            </a:fld>
            <a:endParaRPr lang="pt-PT" dirty="0"/>
          </a:p>
        </p:txBody>
      </p:sp>
      <p:sp>
        <p:nvSpPr>
          <p:cNvPr id="3" name="Marcador de Posição do Rodapé 2"/>
          <p:cNvSpPr>
            <a:spLocks noGrp="1"/>
          </p:cNvSpPr>
          <p:nvPr>
            <p:ph type="ftr" sz="quarter" idx="11"/>
          </p:nvPr>
        </p:nvSpPr>
        <p:spPr>
          <a:xfrm>
            <a:off x="457200" y="6481890"/>
            <a:ext cx="4260056" cy="300831"/>
          </a:xfrm>
        </p:spPr>
        <p:txBody>
          <a:bodyPr/>
          <a:lstStyle/>
          <a:p>
            <a:endParaRPr lang="pt-PT" dirty="0"/>
          </a:p>
        </p:txBody>
      </p:sp>
      <p:sp>
        <p:nvSpPr>
          <p:cNvPr id="4" name="Marcador de Posição do Número do Diapositivo 3"/>
          <p:cNvSpPr>
            <a:spLocks noGrp="1"/>
          </p:cNvSpPr>
          <p:nvPr>
            <p:ph type="sldNum" sz="quarter" idx="12"/>
          </p:nvPr>
        </p:nvSpPr>
        <p:spPr>
          <a:xfrm>
            <a:off x="7589520" y="6480969"/>
            <a:ext cx="502920" cy="301752"/>
          </a:xfrm>
        </p:spPr>
        <p:txBody>
          <a:bodyPr/>
          <a:lstStyle/>
          <a:p>
            <a:fld id="{1E901C34-024C-4455-BB91-4A0D8A9779DB}" type="slidenum">
              <a:rPr lang="pt-PT" smtClean="0"/>
              <a:pPr/>
              <a:t>‹nº›</a:t>
            </a:fld>
            <a:endParaRPr lang="pt-P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4" name="Marcador de Posição de Conteúd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a:xfrm>
            <a:off x="6278976" y="6556248"/>
            <a:ext cx="2133600" cy="301752"/>
          </a:xfrm>
        </p:spPr>
        <p:txBody>
          <a:bodyPr/>
          <a:lstStyle>
            <a:lvl1pPr>
              <a:defRPr sz="900"/>
            </a:lvl1pPr>
          </a:lstStyle>
          <a:p>
            <a:fld id="{68B8FE56-A984-47F7-8D3E-1719688DA873}" type="datetimeFigureOut">
              <a:rPr lang="pt-PT" smtClean="0"/>
              <a:pPr/>
              <a:t>30-04-2009</a:t>
            </a:fld>
            <a:endParaRPr lang="pt-PT" dirty="0"/>
          </a:p>
        </p:txBody>
      </p:sp>
      <p:sp>
        <p:nvSpPr>
          <p:cNvPr id="6" name="Marcador de Posição do Rodapé 5"/>
          <p:cNvSpPr>
            <a:spLocks noGrp="1"/>
          </p:cNvSpPr>
          <p:nvPr>
            <p:ph type="ftr" sz="quarter" idx="11"/>
          </p:nvPr>
        </p:nvSpPr>
        <p:spPr>
          <a:xfrm>
            <a:off x="1135856" y="6556248"/>
            <a:ext cx="5143120" cy="301752"/>
          </a:xfrm>
        </p:spPr>
        <p:txBody>
          <a:bodyPr/>
          <a:lstStyle>
            <a:lvl1pPr>
              <a:defRPr sz="900"/>
            </a:lvl1pPr>
          </a:lstStyle>
          <a:p>
            <a:endParaRPr lang="pt-PT" dirty="0"/>
          </a:p>
        </p:txBody>
      </p:sp>
      <p:sp>
        <p:nvSpPr>
          <p:cNvPr id="7" name="Marcador de Posição do Número do Diapositivo 6"/>
          <p:cNvSpPr>
            <a:spLocks noGrp="1"/>
          </p:cNvSpPr>
          <p:nvPr>
            <p:ph type="sldNum" sz="quarter" idx="12"/>
          </p:nvPr>
        </p:nvSpPr>
        <p:spPr>
          <a:xfrm>
            <a:off x="8410576" y="6556248"/>
            <a:ext cx="502920" cy="301752"/>
          </a:xfrm>
        </p:spPr>
        <p:txBody>
          <a:bodyPr/>
          <a:lstStyle>
            <a:lvl1pPr>
              <a:defRPr sz="900"/>
            </a:lvl1pPr>
          </a:lstStyle>
          <a:p>
            <a:fld id="{1E901C34-024C-4455-BB91-4A0D8A9779DB}" type="slidenum">
              <a:rPr lang="pt-PT" smtClean="0"/>
              <a:pPr/>
              <a:t>‹nº›</a:t>
            </a:fld>
            <a:endParaRPr lang="pt-PT"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t-PT" smtClean="0"/>
              <a:t>Clique para editar o estilo</a:t>
            </a:r>
            <a:endParaRPr kumimoji="0" lang="en-US"/>
          </a:p>
        </p:txBody>
      </p:sp>
      <p:sp>
        <p:nvSpPr>
          <p:cNvPr id="3" name="Marcador de Posição da Imagem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t-PT" dirty="0" smtClean="0"/>
              <a:t>Clique no ícone para adicionar uma imagem</a:t>
            </a:r>
            <a:endParaRPr kumimoji="0" lang="en-US" dirty="0"/>
          </a:p>
        </p:txBody>
      </p:sp>
      <p:sp>
        <p:nvSpPr>
          <p:cNvPr id="4" name="Marcador de Posição do Tex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5" name="Marcador de Posição da Data 4"/>
          <p:cNvSpPr>
            <a:spLocks noGrp="1"/>
          </p:cNvSpPr>
          <p:nvPr>
            <p:ph type="dt" sz="half" idx="10"/>
          </p:nvPr>
        </p:nvSpPr>
        <p:spPr>
          <a:xfrm>
            <a:off x="6108192" y="6556248"/>
            <a:ext cx="2103120" cy="301752"/>
          </a:xfrm>
        </p:spPr>
        <p:txBody>
          <a:bodyPr/>
          <a:lstStyle>
            <a:lvl1pPr>
              <a:defRPr sz="900"/>
            </a:lvl1pPr>
          </a:lstStyle>
          <a:p>
            <a:fld id="{68B8FE56-A984-47F7-8D3E-1719688DA873}" type="datetimeFigureOut">
              <a:rPr lang="pt-PT" smtClean="0"/>
              <a:pPr/>
              <a:t>30-04-2009</a:t>
            </a:fld>
            <a:endParaRPr lang="pt-PT" dirty="0"/>
          </a:p>
        </p:txBody>
      </p:sp>
      <p:sp>
        <p:nvSpPr>
          <p:cNvPr id="6" name="Marcador de Posição do Rodapé 5"/>
          <p:cNvSpPr>
            <a:spLocks noGrp="1"/>
          </p:cNvSpPr>
          <p:nvPr>
            <p:ph type="ftr" sz="quarter" idx="11"/>
          </p:nvPr>
        </p:nvSpPr>
        <p:spPr>
          <a:xfrm>
            <a:off x="1170432" y="6557169"/>
            <a:ext cx="4948072" cy="301752"/>
          </a:xfrm>
        </p:spPr>
        <p:txBody>
          <a:bodyPr/>
          <a:lstStyle>
            <a:lvl1pPr>
              <a:defRPr sz="900"/>
            </a:lvl1pPr>
          </a:lstStyle>
          <a:p>
            <a:endParaRPr lang="pt-PT" dirty="0"/>
          </a:p>
        </p:txBody>
      </p:sp>
      <p:sp>
        <p:nvSpPr>
          <p:cNvPr id="7" name="Marcador de Posição do Número do Diapositivo 6"/>
          <p:cNvSpPr>
            <a:spLocks noGrp="1"/>
          </p:cNvSpPr>
          <p:nvPr>
            <p:ph type="sldNum" sz="quarter" idx="12"/>
          </p:nvPr>
        </p:nvSpPr>
        <p:spPr>
          <a:xfrm>
            <a:off x="8217192" y="6556248"/>
            <a:ext cx="365760" cy="301752"/>
          </a:xfrm>
        </p:spPr>
        <p:txBody>
          <a:bodyPr/>
          <a:lstStyle>
            <a:lvl1pPr algn="ctr">
              <a:defRPr sz="900"/>
            </a:lvl1pPr>
          </a:lstStyle>
          <a:p>
            <a:fld id="{1E901C34-024C-4455-BB91-4A0D8A9779DB}" type="slidenum">
              <a:rPr lang="pt-PT" smtClean="0"/>
              <a:pPr/>
              <a:t>‹nº›</a:t>
            </a:fld>
            <a:endParaRPr lang="pt-PT"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ângulo rectângu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Conexão recta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xão recta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Marcador de Posição do Título 21"/>
          <p:cNvSpPr>
            <a:spLocks noGrp="1"/>
          </p:cNvSpPr>
          <p:nvPr>
            <p:ph type="title"/>
          </p:nvPr>
        </p:nvSpPr>
        <p:spPr>
          <a:xfrm>
            <a:off x="457200" y="267494"/>
            <a:ext cx="8229600" cy="1399032"/>
          </a:xfrm>
          <a:prstGeom prst="rect">
            <a:avLst/>
          </a:prstGeom>
        </p:spPr>
        <p:txBody>
          <a:bodyPr vert="horz" anchor="ctr">
            <a:normAutofit/>
          </a:bodyPr>
          <a:lstStyle/>
          <a:p>
            <a:r>
              <a:rPr kumimoji="0" lang="pt-PT" smtClean="0"/>
              <a:t>Clique para editar o estilo</a:t>
            </a:r>
            <a:endParaRPr kumimoji="0" lang="en-US"/>
          </a:p>
        </p:txBody>
      </p:sp>
      <p:sp>
        <p:nvSpPr>
          <p:cNvPr id="13" name="Marcador de Posição do Tex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4" name="Marcador de Posição da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8B8FE56-A984-47F7-8D3E-1719688DA873}" type="datetimeFigureOut">
              <a:rPr lang="pt-PT" smtClean="0"/>
              <a:pPr/>
              <a:t>30-04-2009</a:t>
            </a:fld>
            <a:endParaRPr lang="pt-PT" dirty="0"/>
          </a:p>
        </p:txBody>
      </p:sp>
      <p:sp>
        <p:nvSpPr>
          <p:cNvPr id="3" name="Marcador de Posição do Rodapé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t-PT" dirty="0"/>
          </a:p>
        </p:txBody>
      </p:sp>
      <p:sp>
        <p:nvSpPr>
          <p:cNvPr id="23" name="Marcador de Posição do Número do Diapositivo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E901C34-024C-4455-BB91-4A0D8A9779DB}" type="slidenum">
              <a:rPr lang="pt-PT" smtClean="0"/>
              <a:pPr/>
              <a:t>‹nº›</a:t>
            </a:fld>
            <a:endParaRPr lang="pt-PT"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gif"/><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2976" y="214290"/>
            <a:ext cx="7715304" cy="1894362"/>
          </a:xfrm>
          <a:effectLst>
            <a:glow rad="63500">
              <a:schemeClr val="accent2">
                <a:satMod val="175000"/>
                <a:alpha val="40000"/>
              </a:schemeClr>
            </a:glow>
          </a:effectLst>
        </p:spPr>
        <p:txBody>
          <a:bodyPr>
            <a:normAutofit/>
          </a:bodyPr>
          <a:lstStyle/>
          <a:p>
            <a:r>
              <a:rPr lang="pt-PT" sz="4400" dirty="0" smtClean="0">
                <a:effectLst>
                  <a:outerShdw blurRad="26000" dist="26000" dir="14500000" algn="tl" rotWithShape="0">
                    <a:srgbClr val="000000">
                      <a:alpha val="40000"/>
                    </a:srgbClr>
                  </a:outerShdw>
                  <a:reflection blurRad="6350" stA="50000" endA="300" endPos="50000" dist="29997" dir="5400000" sy="-100000" algn="bl" rotWithShape="0"/>
                </a:effectLst>
              </a:rPr>
              <a:t>Organização e Gestão de Eventos</a:t>
            </a:r>
            <a:endParaRPr lang="pt-PT" sz="4400" dirty="0">
              <a:effectLst>
                <a:outerShdw blurRad="26000" dist="26000" dir="14500000" algn="tl" rotWithShape="0">
                  <a:srgbClr val="000000">
                    <a:alpha val="40000"/>
                  </a:srgbClr>
                </a:outerShdw>
                <a:reflection blurRad="6350" stA="50000" endA="300" endPos="50000" dist="29997" dir="5400000" sy="-100000" algn="bl" rotWithShape="0"/>
              </a:effectLst>
            </a:endParaRPr>
          </a:p>
        </p:txBody>
      </p:sp>
      <p:sp>
        <p:nvSpPr>
          <p:cNvPr id="3" name="Subtítulo 2"/>
          <p:cNvSpPr>
            <a:spLocks noGrp="1"/>
          </p:cNvSpPr>
          <p:nvPr>
            <p:ph type="subTitle" idx="1"/>
          </p:nvPr>
        </p:nvSpPr>
        <p:spPr>
          <a:xfrm>
            <a:off x="5357818" y="6126656"/>
            <a:ext cx="2928942" cy="731344"/>
          </a:xfrm>
        </p:spPr>
        <p:txBody>
          <a:bodyPr>
            <a:normAutofit/>
          </a:bodyPr>
          <a:lstStyle/>
          <a:p>
            <a:r>
              <a:rPr lang="pt-PT" sz="2000" b="1" dirty="0" smtClean="0">
                <a:solidFill>
                  <a:schemeClr val="accent3">
                    <a:lumMod val="50000"/>
                  </a:schemeClr>
                </a:solidFill>
              </a:rPr>
              <a:t>Formador: </a:t>
            </a:r>
            <a:r>
              <a:rPr lang="pt-PT" sz="2400" b="1" dirty="0" smtClean="0">
                <a:solidFill>
                  <a:schemeClr val="accent2">
                    <a:lumMod val="75000"/>
                  </a:schemeClr>
                </a:solidFill>
                <a:latin typeface="Monotype Corsiva" pitchFamily="66" charset="0"/>
              </a:rPr>
              <a:t>Ivo Mateus</a:t>
            </a:r>
            <a:endParaRPr lang="pt-PT" sz="2400" b="1" dirty="0">
              <a:solidFill>
                <a:schemeClr val="accent2">
                  <a:lumMod val="75000"/>
                </a:schemeClr>
              </a:solidFill>
              <a:latin typeface="Monotype Corsiva" pitchFamily="66" charset="0"/>
            </a:endParaRPr>
          </a:p>
        </p:txBody>
      </p:sp>
      <p:pic>
        <p:nvPicPr>
          <p:cNvPr id="4" name="Imagem 3" descr="C:\Users\Carolina Correia\AppData\Local\Microsoft\Windows\Temporary Internet Files\Content.IE5\LDBG8WMQ\MPj04276580000[1].jpg"/>
          <p:cNvPicPr/>
          <p:nvPr/>
        </p:nvPicPr>
        <p:blipFill>
          <a:blip r:embed="rId2" cstate="print"/>
          <a:srcRect/>
          <a:stretch>
            <a:fillRect/>
          </a:stretch>
        </p:blipFill>
        <p:spPr bwMode="auto">
          <a:xfrm>
            <a:off x="142844" y="2928934"/>
            <a:ext cx="1643074" cy="1655245"/>
          </a:xfrm>
          <a:prstGeom prst="rect">
            <a:avLst/>
          </a:prstGeom>
          <a:ln w="63500" cap="sq" cmpd="thickThin">
            <a:solidFill>
              <a:srgbClr val="000000"/>
            </a:solidFill>
            <a:prstDash val="solid"/>
            <a:miter lim="800000"/>
          </a:ln>
          <a:effectLst>
            <a:innerShdw blurRad="76200">
              <a:srgbClr val="000000"/>
            </a:innerShdw>
          </a:effectLst>
        </p:spPr>
      </p:pic>
      <p:pic>
        <p:nvPicPr>
          <p:cNvPr id="5" name="Imagem 4" descr="C:\Users\Carolina Correia\AppData\Local\Microsoft\Windows\Temporary Internet Files\Content.IE5\LDBG8WMQ\MPj04317370000[1].jpg"/>
          <p:cNvPicPr/>
          <p:nvPr/>
        </p:nvPicPr>
        <p:blipFill>
          <a:blip r:embed="rId3" cstate="print"/>
          <a:srcRect/>
          <a:stretch>
            <a:fillRect/>
          </a:stretch>
        </p:blipFill>
        <p:spPr bwMode="auto">
          <a:xfrm>
            <a:off x="1714480" y="2571744"/>
            <a:ext cx="1714512" cy="1643074"/>
          </a:xfrm>
          <a:prstGeom prst="rect">
            <a:avLst/>
          </a:prstGeom>
          <a:ln w="63500" cap="sq" cmpd="thickThin">
            <a:solidFill>
              <a:srgbClr val="000000"/>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4"/>
          <a:srcRect/>
          <a:stretch>
            <a:fillRect/>
          </a:stretch>
        </p:blipFill>
        <p:spPr bwMode="auto">
          <a:xfrm>
            <a:off x="2143109" y="4214818"/>
            <a:ext cx="1714511" cy="1428760"/>
          </a:xfrm>
          <a:prstGeom prst="rect">
            <a:avLst/>
          </a:prstGeom>
          <a:ln w="63500" cap="sq" cmpd="thickThin">
            <a:solidFill>
              <a:srgbClr val="000000"/>
            </a:solidFill>
            <a:prstDash val="solid"/>
            <a:miter lim="800000"/>
          </a:ln>
          <a:effectLst>
            <a:innerShdw blurRad="76200">
              <a:srgbClr val="000000"/>
            </a:innerShdw>
          </a:effectLst>
        </p:spPr>
      </p:pic>
      <p:pic>
        <p:nvPicPr>
          <p:cNvPr id="9" name="Picture 5"/>
          <p:cNvPicPr>
            <a:picLocks noChangeAspect="1" noChangeArrowheads="1"/>
          </p:cNvPicPr>
          <p:nvPr/>
        </p:nvPicPr>
        <p:blipFill>
          <a:blip r:embed="rId5" cstate="print"/>
          <a:srcRect/>
          <a:stretch>
            <a:fillRect/>
          </a:stretch>
        </p:blipFill>
        <p:spPr bwMode="auto">
          <a:xfrm>
            <a:off x="428596" y="4572008"/>
            <a:ext cx="1762116" cy="1357322"/>
          </a:xfrm>
          <a:prstGeom prst="rect">
            <a:avLst/>
          </a:prstGeom>
          <a:ln w="635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120"/>
                            </p:stCondLst>
                            <p:childTnLst>
                              <p:par>
                                <p:cTn id="11" presetID="26" presetClass="emph" presetSubtype="0" fill="hold" grpId="1" nodeType="afterEffect">
                                  <p:stCondLst>
                                    <p:cond delay="0"/>
                                  </p:stCondLst>
                                  <p:iterate type="lt">
                                    <p:tmPct val="0"/>
                                  </p:iterate>
                                  <p:childTnLst>
                                    <p:animEffect transition="out" filter="fade">
                                      <p:cBhvr>
                                        <p:cTn id="12" dur="1000" tmFilter="0, 0; .2, .5; .8, .5; 1, 0"/>
                                        <p:tgtEl>
                                          <p:spTgt spid="2"/>
                                        </p:tgtEl>
                                      </p:cBhvr>
                                    </p:animEffect>
                                    <p:animScale>
                                      <p:cBhvr>
                                        <p:cTn id="13" dur="500" autoRev="1" fill="hold"/>
                                        <p:tgtEl>
                                          <p:spTgt spid="2"/>
                                        </p:tgtEl>
                                      </p:cBhvr>
                                      <p:by x="105000" y="105000"/>
                                    </p:animScale>
                                  </p:childTnLst>
                                </p:cTn>
                              </p:par>
                            </p:childTnLst>
                          </p:cTn>
                        </p:par>
                        <p:par>
                          <p:cTn id="14" fill="hold">
                            <p:stCondLst>
                              <p:cond delay="2120"/>
                            </p:stCondLst>
                            <p:childTnLst>
                              <p:par>
                                <p:cTn id="15" presetID="1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Top)">
                                      <p:cBhvr>
                                        <p:cTn id="17" dur="500"/>
                                        <p:tgtEl>
                                          <p:spTgt spid="4"/>
                                        </p:tgtEl>
                                      </p:cBhvr>
                                    </p:animEffect>
                                  </p:childTnLst>
                                </p:cTn>
                              </p:par>
                            </p:childTnLst>
                          </p:cTn>
                        </p:par>
                        <p:par>
                          <p:cTn id="18" fill="hold">
                            <p:stCondLst>
                              <p:cond delay="2620"/>
                            </p:stCondLst>
                            <p:childTnLst>
                              <p:par>
                                <p:cTn id="19" presetID="1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Right)">
                                      <p:cBhvr>
                                        <p:cTn id="21" dur="500"/>
                                        <p:tgtEl>
                                          <p:spTgt spid="5"/>
                                        </p:tgtEl>
                                      </p:cBhvr>
                                    </p:animEffect>
                                  </p:childTnLst>
                                </p:cTn>
                              </p:par>
                            </p:childTnLst>
                          </p:cTn>
                        </p:par>
                        <p:par>
                          <p:cTn id="22" fill="hold">
                            <p:stCondLst>
                              <p:cond delay="3120"/>
                            </p:stCondLst>
                            <p:childTnLst>
                              <p:par>
                                <p:cTn id="23" presetID="1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1000"/>
                                        <p:tgtEl>
                                          <p:spTgt spid="9"/>
                                        </p:tgtEl>
                                      </p:cBhvr>
                                    </p:animEffect>
                                  </p:childTnLst>
                                </p:cTn>
                              </p:par>
                            </p:childTnLst>
                          </p:cTn>
                        </p:par>
                        <p:par>
                          <p:cTn id="26" fill="hold">
                            <p:stCondLst>
                              <p:cond delay="4120"/>
                            </p:stCondLst>
                            <p:childTnLst>
                              <p:par>
                                <p:cTn id="27" presetID="1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1000"/>
                                        <p:tgtEl>
                                          <p:spTgt spid="8"/>
                                        </p:tgtEl>
                                      </p:cBhvr>
                                    </p:animEffect>
                                  </p:childTnLst>
                                </p:cTn>
                              </p:par>
                            </p:childTnLst>
                          </p:cTn>
                        </p:par>
                        <p:par>
                          <p:cTn id="30" fill="hold">
                            <p:stCondLst>
                              <p:cond delay="512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0" end="0"/>
                                            </p:txEl>
                                          </p:spTgt>
                                        </p:tgtEl>
                                        <p:attrNameLst>
                                          <p:attrName>fill.type</p:attrName>
                                        </p:attrNameLst>
                                      </p:cBhvr>
                                      <p:to>
                                        <p:strVal val="solid"/>
                                      </p:to>
                                    </p:set>
                                  </p:childTnLst>
                                </p:cTn>
                              </p:par>
                            </p:childTnLst>
                          </p:cTn>
                        </p:par>
                        <p:par>
                          <p:cTn id="36" fill="hold">
                            <p:stCondLst>
                              <p:cond delay="588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3">
                                            <p:txEl>
                                              <p:pRg st="0" end="0"/>
                                            </p:txEl>
                                          </p:spTgt>
                                        </p:tgtEl>
                                      </p:cBhvr>
                                    </p:animEffect>
                                    <p:animScale>
                                      <p:cBhvr>
                                        <p:cTn id="39"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088" y="142852"/>
            <a:ext cx="8062912" cy="1470025"/>
          </a:xfrm>
        </p:spPr>
        <p:txBody>
          <a:bodyPr>
            <a:noAutofit/>
          </a:bodyPr>
          <a:lstStyle/>
          <a:p>
            <a:pPr algn="l"/>
            <a:r>
              <a:rPr lang="pt-PT" sz="2400" b="1" dirty="0" smtClean="0"/>
              <a:t>Exercício n.º 2</a:t>
            </a:r>
            <a:r>
              <a:rPr lang="pt-PT" sz="2400" dirty="0" smtClean="0"/>
              <a:t/>
            </a:r>
            <a:br>
              <a:rPr lang="pt-PT" sz="2400" dirty="0" smtClean="0"/>
            </a:br>
            <a:r>
              <a:rPr lang="pt-PT" sz="2400" b="1" dirty="0" smtClean="0"/>
              <a:t>Com base no cartaz apresentado na tela, preencha os seguintes campos.</a:t>
            </a:r>
            <a:r>
              <a:rPr lang="pt-PT" sz="2400" dirty="0" smtClean="0"/>
              <a:t/>
            </a:r>
            <a:br>
              <a:rPr lang="pt-PT" sz="2400" dirty="0" smtClean="0"/>
            </a:br>
            <a:endParaRPr lang="pt-PT" sz="2400" dirty="0"/>
          </a:p>
        </p:txBody>
      </p:sp>
      <p:sp>
        <p:nvSpPr>
          <p:cNvPr id="3" name="Subtítulo 2"/>
          <p:cNvSpPr>
            <a:spLocks noGrp="1"/>
          </p:cNvSpPr>
          <p:nvPr>
            <p:ph type="subTitle" idx="1"/>
          </p:nvPr>
        </p:nvSpPr>
        <p:spPr>
          <a:xfrm>
            <a:off x="642910" y="1500174"/>
            <a:ext cx="8358246" cy="5357826"/>
          </a:xfrm>
        </p:spPr>
        <p:txBody>
          <a:bodyPr>
            <a:normAutofit/>
          </a:bodyPr>
          <a:lstStyle/>
          <a:p>
            <a:pPr algn="ctr"/>
            <a:r>
              <a:rPr lang="pt-PT" sz="2400" b="1" dirty="0" smtClean="0"/>
              <a:t>Plano de um Evento</a:t>
            </a:r>
          </a:p>
          <a:p>
            <a:pPr algn="l"/>
            <a:r>
              <a:rPr lang="pt-PT" sz="2000" dirty="0" smtClean="0"/>
              <a:t> </a:t>
            </a:r>
          </a:p>
          <a:p>
            <a:pPr algn="l"/>
            <a:r>
              <a:rPr lang="pt-PT" sz="2000" b="1" dirty="0" smtClean="0"/>
              <a:t>NOME DO PROJECTO (EVENTO):</a:t>
            </a:r>
          </a:p>
          <a:p>
            <a:pPr algn="l"/>
            <a:endParaRPr lang="pt-PT" sz="800" dirty="0" smtClean="0"/>
          </a:p>
          <a:p>
            <a:pPr algn="l"/>
            <a:r>
              <a:rPr lang="pt-PT" sz="2000" b="1" dirty="0" smtClean="0"/>
              <a:t>OBJECTIVO DO EVENTO:</a:t>
            </a:r>
          </a:p>
          <a:p>
            <a:pPr algn="l"/>
            <a:endParaRPr lang="pt-PT" sz="800" dirty="0" smtClean="0"/>
          </a:p>
          <a:p>
            <a:pPr algn="l"/>
            <a:r>
              <a:rPr lang="pt-PT" sz="2000" b="1" dirty="0" smtClean="0"/>
              <a:t>LOCAL DO EVENTO:</a:t>
            </a:r>
          </a:p>
          <a:p>
            <a:pPr algn="l"/>
            <a:endParaRPr lang="pt-PT" sz="800" dirty="0" smtClean="0"/>
          </a:p>
          <a:p>
            <a:pPr algn="l"/>
            <a:r>
              <a:rPr lang="pt-PT" sz="2000" b="1" dirty="0" smtClean="0"/>
              <a:t>DATA DO EVENTO:</a:t>
            </a:r>
          </a:p>
          <a:p>
            <a:pPr algn="l"/>
            <a:endParaRPr lang="pt-PT" sz="800" dirty="0" smtClean="0"/>
          </a:p>
          <a:p>
            <a:pPr algn="l"/>
            <a:r>
              <a:rPr lang="pt-PT" sz="2000" b="1" dirty="0" smtClean="0"/>
              <a:t>PÚBLICO ALVO:</a:t>
            </a:r>
          </a:p>
          <a:p>
            <a:pPr algn="l"/>
            <a:endParaRPr lang="pt-PT" sz="800" dirty="0" smtClean="0"/>
          </a:p>
          <a:p>
            <a:pPr algn="l"/>
            <a:r>
              <a:rPr lang="pt-PT" sz="2000" b="1" dirty="0" smtClean="0"/>
              <a:t>RECURSOS MATERIAIS:</a:t>
            </a:r>
          </a:p>
          <a:p>
            <a:pPr algn="l"/>
            <a:endParaRPr lang="pt-PT" sz="800" dirty="0" smtClean="0"/>
          </a:p>
          <a:p>
            <a:pPr algn="l"/>
            <a:r>
              <a:rPr lang="pt-PT" sz="2000" b="1" dirty="0" smtClean="0"/>
              <a:t>RECURSOS HUMANOS:</a:t>
            </a:r>
          </a:p>
          <a:p>
            <a:pPr algn="l"/>
            <a:endParaRPr lang="pt-PT" sz="800" dirty="0" smtClean="0"/>
          </a:p>
          <a:p>
            <a:pPr algn="l"/>
            <a:r>
              <a:rPr lang="pt-PT" sz="2000" b="1" dirty="0" smtClean="0"/>
              <a:t>PREÇO DOS BILHETES:</a:t>
            </a:r>
          </a:p>
          <a:p>
            <a:pPr algn="l"/>
            <a:endParaRPr lang="pt-PT" sz="800" b="1" dirty="0" smtClean="0"/>
          </a:p>
          <a:p>
            <a:pPr algn="l"/>
            <a:r>
              <a:rPr lang="pt-PT" sz="2000" b="1" dirty="0" smtClean="0"/>
              <a:t>MEIOS DE PROMOÇÃO:</a:t>
            </a:r>
          </a:p>
          <a:p>
            <a:pPr algn="l"/>
            <a:endParaRPr lang="pt-PT" sz="800" dirty="0" smtClean="0"/>
          </a:p>
          <a:p>
            <a:pPr algn="l"/>
            <a:r>
              <a:rPr lang="pt-PT" sz="2000" b="1" dirty="0" smtClean="0"/>
              <a:t>PARCERIAS: </a:t>
            </a:r>
            <a:endParaRPr lang="pt-PT" sz="2000" dirty="0" smtClean="0"/>
          </a:p>
        </p:txBody>
      </p:sp>
      <p:pic>
        <p:nvPicPr>
          <p:cNvPr id="4" name="Picture 5"/>
          <p:cNvPicPr>
            <a:picLocks noChangeAspect="1" noChangeArrowheads="1"/>
          </p:cNvPicPr>
          <p:nvPr/>
        </p:nvPicPr>
        <p:blipFill>
          <a:blip r:embed="rId2"/>
          <a:srcRect/>
          <a:stretch>
            <a:fillRect/>
          </a:stretch>
        </p:blipFill>
        <p:spPr bwMode="auto">
          <a:xfrm>
            <a:off x="214282" y="142852"/>
            <a:ext cx="1052660"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142852"/>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457200" y="1643050"/>
            <a:ext cx="8229600" cy="5000660"/>
          </a:xfrm>
        </p:spPr>
        <p:txBody>
          <a:bodyPr>
            <a:normAutofit/>
          </a:bodyPr>
          <a:lstStyle/>
          <a:p>
            <a:pPr>
              <a:buNone/>
            </a:pPr>
            <a:r>
              <a:rPr lang="pt-PT" sz="2000" b="1" dirty="0" smtClean="0"/>
              <a:t>LOGÍSTICA</a:t>
            </a:r>
          </a:p>
          <a:p>
            <a:pPr>
              <a:buNone/>
            </a:pPr>
            <a:endParaRPr lang="pt-PT" sz="2000" dirty="0" smtClean="0"/>
          </a:p>
          <a:p>
            <a:pPr>
              <a:buNone/>
            </a:pPr>
            <a:r>
              <a:rPr lang="pt-PT" sz="2000" b="1" dirty="0" smtClean="0"/>
              <a:t>Introdução</a:t>
            </a:r>
            <a:endParaRPr lang="pt-PT" sz="2000" dirty="0" smtClean="0"/>
          </a:p>
          <a:p>
            <a:r>
              <a:rPr lang="pt-PT" sz="2000" dirty="0" smtClean="0"/>
              <a:t>“Uma das tarefas mais difíceis, tanto para os adeptos quanto para os não-adeptos da logística, é olhar para uma lista e apontar o que está a faltar” (Pagonis 1992: 73).</a:t>
            </a:r>
          </a:p>
          <a:p>
            <a:endParaRPr lang="pt-PT" sz="2000" dirty="0" smtClean="0"/>
          </a:p>
          <a:p>
            <a:endParaRPr lang="pt-PT" sz="2000" dirty="0" smtClean="0"/>
          </a:p>
          <a:p>
            <a:pPr>
              <a:buNone/>
            </a:pPr>
            <a:r>
              <a:rPr lang="pt-PT" sz="2000" b="1" dirty="0" smtClean="0"/>
              <a:t>Componentes da logística de eventos</a:t>
            </a:r>
            <a:endParaRPr lang="pt-PT" sz="2000" dirty="0" smtClean="0"/>
          </a:p>
          <a:p>
            <a:r>
              <a:rPr lang="pt-PT" sz="2000" dirty="0" smtClean="0"/>
              <a:t>Os vários elementos da logística de elementos podem ser organizados nos sistemas de logística mostrado na figura abaixo:</a:t>
            </a:r>
          </a:p>
          <a:p>
            <a:endParaRPr lang="pt-PT"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000100" y="214290"/>
          <a:ext cx="7358114"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428596" y="1500174"/>
            <a:ext cx="5715040" cy="5072098"/>
          </a:xfrm>
        </p:spPr>
        <p:txBody>
          <a:bodyPr>
            <a:normAutofit/>
          </a:bodyPr>
          <a:lstStyle/>
          <a:p>
            <a:pPr>
              <a:buNone/>
            </a:pPr>
            <a:endParaRPr lang="pt-PT" sz="2000" b="1" dirty="0" smtClean="0"/>
          </a:p>
          <a:p>
            <a:pPr>
              <a:buNone/>
            </a:pPr>
            <a:r>
              <a:rPr lang="pt-PT" sz="2000" b="1" dirty="0" smtClean="0"/>
              <a:t>Suprimento de consumidor</a:t>
            </a:r>
          </a:p>
          <a:p>
            <a:pPr>
              <a:buNone/>
            </a:pPr>
            <a:endParaRPr lang="pt-PT" sz="2000" dirty="0" smtClean="0"/>
          </a:p>
          <a:p>
            <a:r>
              <a:rPr lang="pt-PT" sz="2000" dirty="0" smtClean="0"/>
              <a:t>Os consumidores de um evento são aqueles que pagam para assisti-lo. Eles podem ser a plateia (concertos e festivais), os espectadores (desportos) e os patrocinadores ou clientes (eventos   corporativos). Os consumidores têm expectativas que devem ser atendidas para um resultado bem sucedido. A forma como o evento é promovido irá </a:t>
            </a:r>
            <a:r>
              <a:rPr lang="pt-PT" sz="2000" smtClean="0"/>
              <a:t>influenciar as suas </a:t>
            </a:r>
            <a:r>
              <a:rPr lang="pt-PT" sz="2000" dirty="0" smtClean="0"/>
              <a:t>expectativas de forma decisiva.  Essas expectativas incluirão aspectos de logística.</a:t>
            </a:r>
          </a:p>
          <a:p>
            <a:endParaRPr lang="pt-PT" sz="2000" dirty="0" smtClean="0"/>
          </a:p>
          <a:p>
            <a:endParaRPr lang="pt-PT" sz="2000" dirty="0"/>
          </a:p>
        </p:txBody>
      </p:sp>
      <p:pic>
        <p:nvPicPr>
          <p:cNvPr id="3074" name="Picture 2"/>
          <p:cNvPicPr>
            <a:picLocks noChangeAspect="1" noChangeArrowheads="1"/>
          </p:cNvPicPr>
          <p:nvPr/>
        </p:nvPicPr>
        <p:blipFill>
          <a:blip r:embed="rId2"/>
          <a:srcRect/>
          <a:stretch>
            <a:fillRect/>
          </a:stretch>
        </p:blipFill>
        <p:spPr bwMode="auto">
          <a:xfrm>
            <a:off x="6357950" y="2000240"/>
            <a:ext cx="2415338"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214282" y="1643050"/>
            <a:ext cx="5286412" cy="5214950"/>
          </a:xfrm>
        </p:spPr>
        <p:txBody>
          <a:bodyPr>
            <a:normAutofit lnSpcReduction="10000"/>
          </a:bodyPr>
          <a:lstStyle/>
          <a:p>
            <a:pPr>
              <a:buNone/>
            </a:pPr>
            <a:r>
              <a:rPr lang="pt-PT" sz="2000" b="1" dirty="0" smtClean="0"/>
              <a:t>Ligação com o marketing e a promoção</a:t>
            </a:r>
            <a:r>
              <a:rPr lang="pt-PT" sz="2000" dirty="0" smtClean="0"/>
              <a:t> </a:t>
            </a:r>
          </a:p>
          <a:p>
            <a:pPr>
              <a:buNone/>
            </a:pPr>
            <a:endParaRPr lang="pt-PT" sz="2000" dirty="0" smtClean="0"/>
          </a:p>
          <a:p>
            <a:r>
              <a:rPr lang="pt-PT" sz="2000" dirty="0" smtClean="0"/>
              <a:t>Em última análise, o suprimento de consumidores é da alçada das actividades de marketing. Os números, o alcance geográfico e as expectativas dos consumidores afectarão o plano de logística. A escolha entre a publicidade para nichos de mercado e a publicidade de um evento irá requerer um plano de logística com prioridades muito diferentes. Por exemplo, os requisitos de transporte para os consumidores irão variar de acordo com a distância percorrida. </a:t>
            </a:r>
          </a:p>
          <a:p>
            <a:endParaRPr lang="pt-PT" sz="1100" dirty="0" smtClean="0"/>
          </a:p>
          <a:p>
            <a:endParaRPr lang="pt-PT" sz="2000" dirty="0"/>
          </a:p>
        </p:txBody>
      </p:sp>
      <p:pic>
        <p:nvPicPr>
          <p:cNvPr id="4098" name="Picture 2"/>
          <p:cNvPicPr>
            <a:picLocks noChangeAspect="1" noChangeArrowheads="1"/>
          </p:cNvPicPr>
          <p:nvPr/>
        </p:nvPicPr>
        <p:blipFill>
          <a:blip r:embed="rId2"/>
          <a:srcRect/>
          <a:stretch>
            <a:fillRect/>
          </a:stretch>
        </p:blipFill>
        <p:spPr bwMode="auto">
          <a:xfrm>
            <a:off x="5572132" y="2714620"/>
            <a:ext cx="3357566" cy="2943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7494"/>
            <a:ext cx="554356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142844" y="2285992"/>
            <a:ext cx="4114800" cy="4383154"/>
          </a:xfrm>
        </p:spPr>
        <p:txBody>
          <a:bodyPr>
            <a:normAutofit/>
          </a:bodyPr>
          <a:lstStyle/>
          <a:p>
            <a:pPr>
              <a:buNone/>
            </a:pPr>
            <a:endParaRPr lang="pt-PT" sz="2000" dirty="0" smtClean="0"/>
          </a:p>
          <a:p>
            <a:r>
              <a:rPr lang="pt-PT" sz="2000" dirty="0" smtClean="0"/>
              <a:t>Se a publicidade de um evento atingir níveis nacionais, a logística será diferente da de um lançamento de produto que interesse apenas ao pessoal e aos consumidores de uma companhia. Dessa forma, a logística está intimamente ligada ao marketing de um evento. </a:t>
            </a:r>
          </a:p>
          <a:p>
            <a:endParaRPr lang="pt-PT" dirty="0"/>
          </a:p>
        </p:txBody>
      </p:sp>
      <p:pic>
        <p:nvPicPr>
          <p:cNvPr id="5122" name="Picture 2"/>
          <p:cNvPicPr>
            <a:picLocks noChangeAspect="1" noChangeArrowheads="1"/>
          </p:cNvPicPr>
          <p:nvPr/>
        </p:nvPicPr>
        <p:blipFill>
          <a:blip r:embed="rId2"/>
          <a:srcRect/>
          <a:stretch>
            <a:fillRect/>
          </a:stretch>
        </p:blipFill>
        <p:spPr bwMode="auto">
          <a:xfrm>
            <a:off x="4643438" y="3571876"/>
            <a:ext cx="42862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p:cNvPicPr>
            <a:picLocks noChangeAspect="1" noChangeArrowheads="1"/>
          </p:cNvPicPr>
          <p:nvPr/>
        </p:nvPicPr>
        <p:blipFill>
          <a:blip r:embed="rId3"/>
          <a:srcRect/>
          <a:stretch>
            <a:fillRect/>
          </a:stretch>
        </p:blipFill>
        <p:spPr bwMode="auto">
          <a:xfrm>
            <a:off x="6703886" y="142853"/>
            <a:ext cx="2106751"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214290"/>
            <a:ext cx="508636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0" y="1643026"/>
            <a:ext cx="5429288" cy="5214974"/>
          </a:xfrm>
        </p:spPr>
        <p:txBody>
          <a:bodyPr>
            <a:normAutofit lnSpcReduction="10000"/>
          </a:bodyPr>
          <a:lstStyle/>
          <a:p>
            <a:pPr>
              <a:buNone/>
            </a:pPr>
            <a:r>
              <a:rPr lang="pt-PT" sz="2000" b="1" dirty="0" smtClean="0"/>
              <a:t>Ingressos </a:t>
            </a:r>
          </a:p>
          <a:p>
            <a:pPr>
              <a:buNone/>
            </a:pPr>
            <a:endParaRPr lang="pt-PT" sz="2000" dirty="0" smtClean="0"/>
          </a:p>
          <a:p>
            <a:r>
              <a:rPr lang="pt-PT" sz="2000" dirty="0" smtClean="0"/>
              <a:t>Os ingressos são importantes para os eventos cuja principal receita provém da venda das entradas. Muitos eventos corporativos, inclusive festas de empresas e lançamentos de produtos, e muitos eventos públicos são gratuitos. Por outro lado, em outros eventos, tais como os desportivos, a quantidade de ingressos vendidos pode determinar o sucesso ou o fracasso do evento (Graham, Goldblatt e Delpy, 1995). A distribuição de ingressos é considerada a primeira decisão importante na logística de um evento. </a:t>
            </a:r>
          </a:p>
          <a:p>
            <a:endParaRPr lang="pt-PT" sz="2000" dirty="0"/>
          </a:p>
        </p:txBody>
      </p:sp>
      <p:pic>
        <p:nvPicPr>
          <p:cNvPr id="6146" name="Picture 2"/>
          <p:cNvPicPr>
            <a:picLocks noChangeAspect="1" noChangeArrowheads="1"/>
          </p:cNvPicPr>
          <p:nvPr/>
        </p:nvPicPr>
        <p:blipFill>
          <a:blip r:embed="rId2"/>
          <a:srcRect/>
          <a:stretch>
            <a:fillRect/>
          </a:stretch>
        </p:blipFill>
        <p:spPr bwMode="auto">
          <a:xfrm>
            <a:off x="5802916" y="285728"/>
            <a:ext cx="3341084" cy="2714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5"/>
          <p:cNvPicPr>
            <a:picLocks noChangeAspect="1" noChangeArrowheads="1"/>
          </p:cNvPicPr>
          <p:nvPr/>
        </p:nvPicPr>
        <p:blipFill>
          <a:blip r:embed="rId3"/>
          <a:srcRect/>
          <a:stretch>
            <a:fillRect/>
          </a:stretch>
        </p:blipFill>
        <p:spPr bwMode="auto">
          <a:xfrm>
            <a:off x="5715008" y="3643314"/>
            <a:ext cx="3228461" cy="2581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1000" fill="hold"/>
                                        <p:tgtEl>
                                          <p:spTgt spid="6149"/>
                                        </p:tgtEl>
                                        <p:attrNameLst>
                                          <p:attrName>ppt_x</p:attrName>
                                        </p:attrNameLst>
                                      </p:cBhvr>
                                      <p:tavLst>
                                        <p:tav tm="0">
                                          <p:val>
                                            <p:strVal val="#ppt_x-.2"/>
                                          </p:val>
                                        </p:tav>
                                        <p:tav tm="100000">
                                          <p:val>
                                            <p:strVal val="#ppt_x"/>
                                          </p:val>
                                        </p:tav>
                                      </p:tavLst>
                                    </p:anim>
                                    <p:anim calcmode="lin" valueType="num">
                                      <p:cBhvr>
                                        <p:cTn id="12"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428596" y="1857364"/>
            <a:ext cx="5186370" cy="4643470"/>
          </a:xfrm>
        </p:spPr>
        <p:txBody>
          <a:bodyPr>
            <a:normAutofit/>
          </a:bodyPr>
          <a:lstStyle/>
          <a:p>
            <a:pPr>
              <a:buNone/>
            </a:pPr>
            <a:r>
              <a:rPr lang="pt-PT" sz="2000" b="1" dirty="0" smtClean="0"/>
              <a:t>Filas</a:t>
            </a:r>
            <a:endParaRPr lang="pt-PT" sz="2000" dirty="0" smtClean="0"/>
          </a:p>
          <a:p>
            <a:pPr>
              <a:buNone/>
            </a:pPr>
            <a:r>
              <a:rPr lang="pt-PT" sz="2000" dirty="0" smtClean="0"/>
              <a:t>Geralmente a primeira experiência do consumidor no evento é a fila para os ingressos ou para estacionar. Uma vez dentro do evento, os consumidores podem ter que entrar em filas para a comida, para os WCs (casas de banho) e para os seus lugares ou cadeiras. Sendo assim também é necessário haver uma logística da fila para um melhor controlo e para que tudo corra da melhor forma.</a:t>
            </a:r>
            <a:endParaRPr lang="pt-PT" sz="2000" dirty="0"/>
          </a:p>
        </p:txBody>
      </p:sp>
      <p:pic>
        <p:nvPicPr>
          <p:cNvPr id="7170" name="Picture 2"/>
          <p:cNvPicPr>
            <a:picLocks noChangeAspect="1" noChangeArrowheads="1"/>
          </p:cNvPicPr>
          <p:nvPr/>
        </p:nvPicPr>
        <p:blipFill>
          <a:blip r:embed="rId2"/>
          <a:srcRect/>
          <a:stretch>
            <a:fillRect/>
          </a:stretch>
        </p:blipFill>
        <p:spPr bwMode="auto">
          <a:xfrm>
            <a:off x="5929322" y="2071678"/>
            <a:ext cx="28125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428596" y="1857364"/>
            <a:ext cx="5643602" cy="4832316"/>
          </a:xfrm>
        </p:spPr>
        <p:txBody>
          <a:bodyPr>
            <a:normAutofit/>
          </a:bodyPr>
          <a:lstStyle/>
          <a:p>
            <a:pPr>
              <a:buNone/>
            </a:pPr>
            <a:r>
              <a:rPr lang="pt-PT" sz="2000" b="1" u="sng" dirty="0" smtClean="0"/>
              <a:t>Aqui é necessário ter em conta certos factores, como por exemplo:</a:t>
            </a:r>
          </a:p>
          <a:p>
            <a:endParaRPr lang="pt-PT" sz="2000" dirty="0" smtClean="0"/>
          </a:p>
          <a:p>
            <a:pPr lvl="0"/>
            <a:r>
              <a:rPr lang="pt-PT" sz="2000" dirty="0" smtClean="0"/>
              <a:t>Se foram afixados avisos, inclusive os de tempo de espera previsto;</a:t>
            </a:r>
          </a:p>
          <a:p>
            <a:pPr lvl="0"/>
            <a:r>
              <a:rPr lang="pt-PT" sz="2000" dirty="0" smtClean="0"/>
              <a:t> Se existem um número adequado de recepcionistas, controladores de multidões, bilheteiros e seguranças;</a:t>
            </a:r>
          </a:p>
          <a:p>
            <a:pPr lvl="0"/>
            <a:r>
              <a:rPr lang="pt-PT" sz="2000" dirty="0" smtClean="0"/>
              <a:t> Como se pode reduzir o tempo de espera;</a:t>
            </a:r>
          </a:p>
          <a:p>
            <a:pPr lvl="0"/>
            <a:r>
              <a:rPr lang="pt-PT" sz="2000" dirty="0" smtClean="0"/>
              <a:t> Se foram tomadas providências em termos de primeiros socorros, acesso e emergência, etc.</a:t>
            </a:r>
          </a:p>
          <a:p>
            <a:endParaRPr lang="pt-PT" sz="2000" dirty="0"/>
          </a:p>
        </p:txBody>
      </p:sp>
      <p:pic>
        <p:nvPicPr>
          <p:cNvPr id="8194" name="Picture 2"/>
          <p:cNvPicPr>
            <a:picLocks noChangeAspect="1" noChangeArrowheads="1"/>
          </p:cNvPicPr>
          <p:nvPr/>
        </p:nvPicPr>
        <p:blipFill>
          <a:blip r:embed="rId2"/>
          <a:srcRect/>
          <a:stretch>
            <a:fillRect/>
          </a:stretch>
        </p:blipFill>
        <p:spPr bwMode="auto">
          <a:xfrm>
            <a:off x="6035137" y="2000240"/>
            <a:ext cx="2900490"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p:cNvPicPr>
            <a:picLocks noChangeAspect="1" noChangeArrowheads="1"/>
          </p:cNvPicPr>
          <p:nvPr/>
        </p:nvPicPr>
        <p:blipFill>
          <a:blip r:embed="rId3"/>
          <a:srcRect/>
          <a:stretch>
            <a:fillRect/>
          </a:stretch>
        </p:blipFill>
        <p:spPr bwMode="auto">
          <a:xfrm>
            <a:off x="6000760" y="4429132"/>
            <a:ext cx="2857514" cy="200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p:stCondLst>
                              <p:cond delay="2000"/>
                            </p:stCondLst>
                            <p:childTnLst>
                              <p:par>
                                <p:cTn id="9" presetID="12" presetClass="entr" presetSubtype="2"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slide(fromRight)">
                                      <p:cBhvr>
                                        <p:cTn id="11"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142844" y="1785926"/>
            <a:ext cx="6072230" cy="4857784"/>
          </a:xfrm>
        </p:spPr>
        <p:txBody>
          <a:bodyPr>
            <a:normAutofit/>
          </a:bodyPr>
          <a:lstStyle/>
          <a:p>
            <a:pPr>
              <a:buNone/>
            </a:pPr>
            <a:r>
              <a:rPr lang="pt-PT" sz="2000" b="1" dirty="0" smtClean="0"/>
              <a:t>Transporte do consumidor </a:t>
            </a:r>
          </a:p>
          <a:p>
            <a:endParaRPr lang="pt-PT" sz="2000" dirty="0" smtClean="0"/>
          </a:p>
          <a:p>
            <a:r>
              <a:rPr lang="pt-PT" sz="2000" dirty="0" smtClean="0"/>
              <a:t>O transporte para o local do evento é geralmente o primeiro compromisso concreto da audiência para com o evento. O método de fixar horários de chegada para o transporte público ou privado é importante para o plano de logística global. Os termos usados pelos gerentes de eventos são “torrente”, quando o público chega quase ao mesmo tempo, e “a conta-gotas”, quando eles vêm e vão por um longo período. Cada uma dessas situações requer uma estratégia de logística diferente.</a:t>
            </a:r>
          </a:p>
          <a:p>
            <a:endParaRPr lang="pt-PT" sz="2000" dirty="0"/>
          </a:p>
        </p:txBody>
      </p:sp>
      <p:pic>
        <p:nvPicPr>
          <p:cNvPr id="9218" name="Picture 2"/>
          <p:cNvPicPr>
            <a:picLocks noChangeAspect="1" noChangeArrowheads="1"/>
          </p:cNvPicPr>
          <p:nvPr/>
        </p:nvPicPr>
        <p:blipFill>
          <a:blip r:embed="rId2"/>
          <a:srcRect/>
          <a:stretch>
            <a:fillRect/>
          </a:stretch>
        </p:blipFill>
        <p:spPr bwMode="auto">
          <a:xfrm>
            <a:off x="5812489" y="2071678"/>
            <a:ext cx="3331511" cy="2447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0"/>
            <a:ext cx="8229600" cy="1399032"/>
          </a:xfrm>
        </p:spPr>
        <p:txBody>
          <a:bodyPr/>
          <a:lstStyle/>
          <a:p>
            <a:r>
              <a:rPr lang="pt-PT" b="1" dirty="0" smtClean="0"/>
              <a:t>Planeamento Logístico</a:t>
            </a:r>
            <a:r>
              <a:rPr lang="pt-PT" dirty="0" smtClean="0"/>
              <a:t> </a:t>
            </a:r>
            <a:endParaRPr lang="pt-PT" dirty="0"/>
          </a:p>
        </p:txBody>
      </p:sp>
      <p:sp>
        <p:nvSpPr>
          <p:cNvPr id="3" name="Marcador de Posição de Conteúdo 2"/>
          <p:cNvSpPr>
            <a:spLocks noGrp="1"/>
          </p:cNvSpPr>
          <p:nvPr>
            <p:ph idx="1"/>
          </p:nvPr>
        </p:nvSpPr>
        <p:spPr>
          <a:xfrm>
            <a:off x="0" y="1500174"/>
            <a:ext cx="6143668" cy="5143536"/>
          </a:xfrm>
        </p:spPr>
        <p:txBody>
          <a:bodyPr>
            <a:normAutofit/>
          </a:bodyPr>
          <a:lstStyle/>
          <a:p>
            <a:pPr>
              <a:buNone/>
            </a:pPr>
            <a:r>
              <a:rPr lang="pt-PT" sz="2000" dirty="0" smtClean="0"/>
              <a:t>O planeamento logístico consiste em ordenar de forma lógica todas as actividades que devem ser realizadas, atribuir responsabilidades e tarefas, e fixar alternativas possíveis no caso de ocorrerem falhas. Portanto, o planeamento logístico é certificarmo-nos que tudo está no lugar e momento adequado. </a:t>
            </a:r>
            <a:br>
              <a:rPr lang="pt-PT" sz="2000" dirty="0" smtClean="0"/>
            </a:br>
            <a:endParaRPr lang="pt-PT" sz="2000" dirty="0" smtClean="0"/>
          </a:p>
          <a:p>
            <a:pPr>
              <a:buNone/>
            </a:pPr>
            <a:r>
              <a:rPr lang="pt-PT" sz="2000" dirty="0" smtClean="0"/>
              <a:t>A logística pode ser facilitada através da elaboração de listas ou grelhas onde são registados todos os itens a verificar. </a:t>
            </a:r>
          </a:p>
          <a:p>
            <a:pPr>
              <a:buNone/>
            </a:pPr>
            <a:endParaRPr lang="pt-PT" sz="2000" dirty="0" smtClean="0"/>
          </a:p>
          <a:p>
            <a:pPr>
              <a:buNone/>
            </a:pPr>
            <a:r>
              <a:rPr lang="pt-PT" sz="2000" dirty="0" smtClean="0"/>
              <a:t>Ficam aqui alguns instrumentos de planeamento logístico: </a:t>
            </a:r>
          </a:p>
          <a:p>
            <a:pPr>
              <a:buNone/>
            </a:pPr>
            <a:endParaRPr lang="pt-PT" sz="2000" dirty="0"/>
          </a:p>
        </p:txBody>
      </p:sp>
      <p:graphicFrame>
        <p:nvGraphicFramePr>
          <p:cNvPr id="4" name="Diagrama 3"/>
          <p:cNvGraphicFramePr/>
          <p:nvPr/>
        </p:nvGraphicFramePr>
        <p:xfrm>
          <a:off x="3929058" y="1428736"/>
          <a:ext cx="521494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p:txBody>
          <a:bodyPr>
            <a:normAutofit lnSpcReduction="10000"/>
          </a:bodyPr>
          <a:lstStyle/>
          <a:p>
            <a:r>
              <a:rPr lang="pt-PT" sz="2000" b="1" u="sng" dirty="0" smtClean="0"/>
              <a:t>Aqui é necessário ter alguns factores em conta:</a:t>
            </a:r>
            <a:endParaRPr lang="pt-PT" sz="2000" dirty="0" smtClean="0"/>
          </a:p>
          <a:p>
            <a:endParaRPr lang="pt-PT" sz="2000" dirty="0" smtClean="0"/>
          </a:p>
          <a:p>
            <a:pPr lvl="0"/>
            <a:r>
              <a:rPr lang="pt-PT" sz="2000" dirty="0" smtClean="0"/>
              <a:t>Se as autoridades competentes como a Câmara Municipal e a polícia já foram contactadas para informações e autorizações?;</a:t>
            </a:r>
          </a:p>
          <a:p>
            <a:pPr lvl="0"/>
            <a:r>
              <a:rPr lang="pt-PT" sz="2000" dirty="0" smtClean="0"/>
              <a:t>Qual é o tipo de transporte público disponível, e se existem horários predeterminados? ;</a:t>
            </a:r>
          </a:p>
          <a:p>
            <a:pPr lvl="0"/>
            <a:r>
              <a:rPr lang="pt-PT" sz="2000" dirty="0" smtClean="0"/>
              <a:t>Algum transporte de apoio organizado (caso o sistema de transporte normal entre em colapso)?</a:t>
            </a:r>
          </a:p>
          <a:p>
            <a:pPr lvl="0"/>
            <a:r>
              <a:rPr lang="pt-PT" sz="2000" dirty="0" smtClean="0"/>
              <a:t>Se o sistema de táxis é adequado e já foi informado acerca do evento?;</a:t>
            </a:r>
          </a:p>
          <a:p>
            <a:pPr lvl="0"/>
            <a:r>
              <a:rPr lang="pt-PT" sz="2000" dirty="0" smtClean="0"/>
              <a:t>Se as vias de acesso são adequadas e se tem pessoal de apoio?;</a:t>
            </a:r>
          </a:p>
          <a:p>
            <a:pPr lvl="0"/>
            <a:r>
              <a:rPr lang="pt-PT" sz="2000" dirty="0" smtClean="0"/>
              <a:t>Se existe estacionamento e se é suficiente?, etc.</a:t>
            </a:r>
          </a:p>
          <a:p>
            <a:endParaRPr lang="pt-PT"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214282" y="1571612"/>
            <a:ext cx="8715436" cy="3000396"/>
          </a:xfrm>
        </p:spPr>
        <p:txBody>
          <a:bodyPr>
            <a:normAutofit/>
          </a:bodyPr>
          <a:lstStyle/>
          <a:p>
            <a:pPr>
              <a:buNone/>
            </a:pPr>
            <a:r>
              <a:rPr lang="pt-PT" sz="2000" b="1" dirty="0" smtClean="0"/>
              <a:t>Suprimento de produto — carteira de produto </a:t>
            </a:r>
          </a:p>
          <a:p>
            <a:pPr>
              <a:buNone/>
            </a:pPr>
            <a:endParaRPr lang="pt-PT" sz="2000" dirty="0" smtClean="0"/>
          </a:p>
          <a:p>
            <a:pPr lvl="0"/>
            <a:r>
              <a:rPr lang="pt-PT" sz="2000" dirty="0" smtClean="0"/>
              <a:t>Todo o evento pode ser visto como a apresentação de um produto. A maioria dos eventos tem uma variedade de produtos e serviços — uma carteira de produtos — e cada um deles ajuda a construir a experiência do evento para o consumidor. Os requisitos de logística para os vários produtos precisam ser incorporados num plano de logística. </a:t>
            </a:r>
          </a:p>
          <a:p>
            <a:pPr lvl="0">
              <a:buNone/>
            </a:pPr>
            <a:endParaRPr lang="pt-PT" sz="2000" dirty="0" smtClean="0"/>
          </a:p>
          <a:p>
            <a:endParaRPr lang="pt-PT" sz="2000" dirty="0"/>
          </a:p>
        </p:txBody>
      </p:sp>
      <p:pic>
        <p:nvPicPr>
          <p:cNvPr id="4" name="Picture 9"/>
          <p:cNvPicPr>
            <a:picLocks noChangeAspect="1" noChangeArrowheads="1"/>
          </p:cNvPicPr>
          <p:nvPr/>
        </p:nvPicPr>
        <p:blipFill>
          <a:blip r:embed="rId2"/>
          <a:srcRect/>
          <a:stretch>
            <a:fillRect/>
          </a:stretch>
        </p:blipFill>
        <p:spPr bwMode="auto">
          <a:xfrm>
            <a:off x="1142976" y="4286256"/>
            <a:ext cx="7121532" cy="23531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285720" y="1785926"/>
            <a:ext cx="5400684" cy="4832340"/>
          </a:xfrm>
        </p:spPr>
        <p:txBody>
          <a:bodyPr>
            <a:normAutofit lnSpcReduction="10000"/>
          </a:bodyPr>
          <a:lstStyle/>
          <a:p>
            <a:pPr lvl="0"/>
            <a:r>
              <a:rPr lang="pt-PT" sz="2000" dirty="0" smtClean="0"/>
              <a:t>Num festival de grande porte, a carteira de produtos pode incluir mais de 200 grupos de artistas. Já numa conferência de pequeno porte, o produto pode ser a pessoa que vai dar a palestra e o material de vídeo. Deve-se ter em mente que o produto também pode incluir as instalações do evento. Eis por que a expressão “experiência do evento” é usada para abranger todos os aspectos da experiência do consumidor. Ela pode incluir, por exemplo, a plateia e o simples encontro com os amigos, quando então as pessoas se tornam parte da carteira de produtos. </a:t>
            </a:r>
          </a:p>
          <a:p>
            <a:endParaRPr lang="pt-PT" sz="2000" dirty="0"/>
          </a:p>
        </p:txBody>
      </p:sp>
      <p:pic>
        <p:nvPicPr>
          <p:cNvPr id="10243" name="Picture 3"/>
          <p:cNvPicPr>
            <a:picLocks noChangeAspect="1" noChangeArrowheads="1"/>
          </p:cNvPicPr>
          <p:nvPr/>
        </p:nvPicPr>
        <p:blipFill>
          <a:blip r:embed="rId2" cstate="print"/>
          <a:srcRect/>
          <a:stretch>
            <a:fillRect/>
          </a:stretch>
        </p:blipFill>
        <p:spPr bwMode="auto">
          <a:xfrm>
            <a:off x="5857884" y="1928802"/>
            <a:ext cx="3122942"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285720" y="1785902"/>
            <a:ext cx="4786346" cy="5072098"/>
          </a:xfrm>
        </p:spPr>
        <p:txBody>
          <a:bodyPr>
            <a:normAutofit lnSpcReduction="10000"/>
          </a:bodyPr>
          <a:lstStyle/>
          <a:p>
            <a:pPr>
              <a:buNone/>
            </a:pPr>
            <a:r>
              <a:rPr lang="pt-PT" sz="2000" b="1" dirty="0" smtClean="0"/>
              <a:t>Acomodações </a:t>
            </a:r>
          </a:p>
          <a:p>
            <a:pPr>
              <a:buNone/>
            </a:pPr>
            <a:endParaRPr lang="pt-PT" sz="2000" dirty="0" smtClean="0"/>
          </a:p>
          <a:p>
            <a:r>
              <a:rPr lang="pt-PT" sz="2000" dirty="0" smtClean="0"/>
              <a:t>Os requisitos de acomodação dos artistas têm que receber um tratamento especial em relação à acomodação para a audiência.</a:t>
            </a:r>
          </a:p>
          <a:p>
            <a:endParaRPr lang="pt-PT" sz="2000" dirty="0" smtClean="0"/>
          </a:p>
          <a:p>
            <a:r>
              <a:rPr lang="pt-PT" sz="2000" dirty="0" smtClean="0"/>
              <a:t> O objectivo do gerente de eventos é obter o melhor do seu “produto”. Uma vez que os artistas estão lá para trabalhar, a sua acomodação tem que ser tratada como uma forma de aumentar o valor do investimento no entretenimento. </a:t>
            </a:r>
          </a:p>
          <a:p>
            <a:endParaRPr lang="pt-PT" sz="2000" dirty="0"/>
          </a:p>
        </p:txBody>
      </p:sp>
      <p:pic>
        <p:nvPicPr>
          <p:cNvPr id="11266" name="Picture 2"/>
          <p:cNvPicPr>
            <a:picLocks noChangeAspect="1" noChangeArrowheads="1"/>
          </p:cNvPicPr>
          <p:nvPr/>
        </p:nvPicPr>
        <p:blipFill>
          <a:blip r:embed="rId2"/>
          <a:srcRect/>
          <a:stretch>
            <a:fillRect/>
          </a:stretch>
        </p:blipFill>
        <p:spPr bwMode="auto">
          <a:xfrm>
            <a:off x="5143504" y="2571744"/>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285720" y="1714488"/>
            <a:ext cx="4643470" cy="4929222"/>
          </a:xfrm>
        </p:spPr>
        <p:txBody>
          <a:bodyPr>
            <a:normAutofit/>
          </a:bodyPr>
          <a:lstStyle/>
          <a:p>
            <a:pPr>
              <a:buNone/>
            </a:pPr>
            <a:r>
              <a:rPr lang="pt-PT" sz="2000" b="1" dirty="0" smtClean="0"/>
              <a:t>Necessidades dos artistas no local do evento </a:t>
            </a:r>
          </a:p>
          <a:p>
            <a:pPr>
              <a:buNone/>
            </a:pPr>
            <a:endParaRPr lang="pt-PT" sz="2000" dirty="0" smtClean="0"/>
          </a:p>
          <a:p>
            <a:r>
              <a:rPr lang="pt-PT" sz="2000" dirty="0" smtClean="0"/>
              <a:t>Uma série de necessidades dos artistas precisam ser atendidas, inclusive o transporte no local, depósito e movimentação de equipamentos, instalações de palco, alimentos e bebidas (geralmente incluídos no contrato), som e luzes. Todos eles têm uma componente de logística.</a:t>
            </a:r>
          </a:p>
          <a:p>
            <a:pPr>
              <a:buNone/>
            </a:pPr>
            <a:endParaRPr lang="pt-PT" sz="2000" dirty="0" smtClean="0"/>
          </a:p>
          <a:p>
            <a:endParaRPr lang="pt-PT" sz="2000" dirty="0"/>
          </a:p>
        </p:txBody>
      </p:sp>
      <p:pic>
        <p:nvPicPr>
          <p:cNvPr id="12290" name="Picture 2"/>
          <p:cNvPicPr>
            <a:picLocks noChangeAspect="1" noChangeArrowheads="1"/>
          </p:cNvPicPr>
          <p:nvPr/>
        </p:nvPicPr>
        <p:blipFill>
          <a:blip r:embed="rId2"/>
          <a:srcRect/>
          <a:stretch>
            <a:fillRect/>
          </a:stretch>
        </p:blipFill>
        <p:spPr bwMode="auto">
          <a:xfrm>
            <a:off x="5143504" y="1857364"/>
            <a:ext cx="3800475"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214290"/>
            <a:ext cx="4786346"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357158" y="2285992"/>
            <a:ext cx="4614866" cy="4403712"/>
          </a:xfrm>
        </p:spPr>
        <p:txBody>
          <a:bodyPr>
            <a:normAutofit/>
          </a:bodyPr>
          <a:lstStyle/>
          <a:p>
            <a:pPr>
              <a:buNone/>
            </a:pPr>
            <a:r>
              <a:rPr lang="pt-PT" sz="2000" b="1" dirty="0" smtClean="0"/>
              <a:t>Suprimento das instalações </a:t>
            </a:r>
          </a:p>
          <a:p>
            <a:pPr>
              <a:buNone/>
            </a:pPr>
            <a:endParaRPr lang="pt-PT" sz="2000" dirty="0" smtClean="0"/>
          </a:p>
          <a:p>
            <a:r>
              <a:rPr lang="pt-PT" sz="2000" dirty="0" smtClean="0"/>
              <a:t>O suprimento de infra-estrutura de um evento apresenta muitos dos conceitos da logística de negócios. O armazenamento de consumíveis (alimentos e bebidas) e equipamentos, e a manutenção de equipamentos tornam-se especialmente importantes.</a:t>
            </a:r>
          </a:p>
          <a:p>
            <a:endParaRPr lang="pt-PT" sz="2000" dirty="0"/>
          </a:p>
        </p:txBody>
      </p:sp>
      <p:pic>
        <p:nvPicPr>
          <p:cNvPr id="13314" name="Picture 2"/>
          <p:cNvPicPr>
            <a:picLocks noChangeAspect="1" noChangeArrowheads="1"/>
          </p:cNvPicPr>
          <p:nvPr/>
        </p:nvPicPr>
        <p:blipFill>
          <a:blip r:embed="rId2"/>
          <a:srcRect/>
          <a:stretch>
            <a:fillRect/>
          </a:stretch>
        </p:blipFill>
        <p:spPr bwMode="auto">
          <a:xfrm>
            <a:off x="6429388" y="3071810"/>
            <a:ext cx="2457451" cy="3483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5" name="Picture 3"/>
          <p:cNvPicPr>
            <a:picLocks noChangeAspect="1" noChangeArrowheads="1"/>
          </p:cNvPicPr>
          <p:nvPr/>
        </p:nvPicPr>
        <p:blipFill>
          <a:blip r:embed="rId3"/>
          <a:srcRect/>
          <a:stretch>
            <a:fillRect/>
          </a:stretch>
        </p:blipFill>
        <p:spPr bwMode="auto">
          <a:xfrm>
            <a:off x="4929190" y="142852"/>
            <a:ext cx="3990213" cy="2657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1000"/>
                                        <p:tgtEl>
                                          <p:spTgt spid="13314"/>
                                        </p:tgtEl>
                                      </p:cBhvr>
                                    </p:animEffect>
                                    <p:anim calcmode="lin" valueType="num">
                                      <p:cBhvr>
                                        <p:cTn id="12" dur="1000" fill="hold"/>
                                        <p:tgtEl>
                                          <p:spTgt spid="13314"/>
                                        </p:tgtEl>
                                        <p:attrNameLst>
                                          <p:attrName>ppt_x</p:attrName>
                                        </p:attrNameLst>
                                      </p:cBhvr>
                                      <p:tavLst>
                                        <p:tav tm="0">
                                          <p:val>
                                            <p:strVal val="#ppt_x"/>
                                          </p:val>
                                        </p:tav>
                                        <p:tav tm="100000">
                                          <p:val>
                                            <p:strVal val="#ppt_x"/>
                                          </p:val>
                                        </p:tav>
                                      </p:tavLst>
                                    </p:anim>
                                    <p:anim calcmode="lin" valueType="num">
                                      <p:cBhvr>
                                        <p:cTn id="13" dur="900" decel="100000" fill="hold"/>
                                        <p:tgtEl>
                                          <p:spTgt spid="133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3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Coordenação de Eventos</a:t>
            </a:r>
            <a:endParaRPr lang="pt-PT" dirty="0"/>
          </a:p>
        </p:txBody>
      </p:sp>
      <p:sp>
        <p:nvSpPr>
          <p:cNvPr id="3" name="Marcador de Posição de Conteúdo 2"/>
          <p:cNvSpPr>
            <a:spLocks noGrp="1"/>
          </p:cNvSpPr>
          <p:nvPr>
            <p:ph idx="1"/>
          </p:nvPr>
        </p:nvSpPr>
        <p:spPr>
          <a:xfrm>
            <a:off x="357158" y="1857364"/>
            <a:ext cx="4614866" cy="4760902"/>
          </a:xfrm>
        </p:spPr>
        <p:txBody>
          <a:bodyPr>
            <a:normAutofit/>
          </a:bodyPr>
          <a:lstStyle/>
          <a:p>
            <a:r>
              <a:rPr lang="pt-PT" sz="2000" dirty="0" smtClean="0"/>
              <a:t>Para um evento pequeno que aconteça em uma só noite, a maioria das instalações será suprida pelo local. Os serviços alimentícios, os </a:t>
            </a:r>
            <a:r>
              <a:rPr lang="pt-PT" sz="2000" dirty="0" err="1" smtClean="0"/>
              <a:t>WCs</a:t>
            </a:r>
            <a:r>
              <a:rPr lang="pt-PT" sz="2000" dirty="0" smtClean="0"/>
              <a:t> e a força, por exemplo, serão todos parte do contrato de locação. </a:t>
            </a:r>
          </a:p>
          <a:p>
            <a:endParaRPr lang="pt-PT" sz="2000" dirty="0" smtClean="0"/>
          </a:p>
          <a:p>
            <a:r>
              <a:rPr lang="pt-PT" sz="2000" dirty="0" smtClean="0"/>
              <a:t>Os festivais de maior grandeza ou os eventos mais inovadores requerem a contratação de muitas das instalações. </a:t>
            </a:r>
          </a:p>
          <a:p>
            <a:endParaRPr lang="pt-PT" sz="2000" dirty="0"/>
          </a:p>
        </p:txBody>
      </p:sp>
      <p:pic>
        <p:nvPicPr>
          <p:cNvPr id="14338" name="Picture 2"/>
          <p:cNvPicPr>
            <a:picLocks noChangeAspect="1" noChangeArrowheads="1"/>
          </p:cNvPicPr>
          <p:nvPr/>
        </p:nvPicPr>
        <p:blipFill>
          <a:blip r:embed="rId2"/>
          <a:srcRect/>
          <a:stretch>
            <a:fillRect/>
          </a:stretch>
        </p:blipFill>
        <p:spPr bwMode="auto">
          <a:xfrm>
            <a:off x="5109729" y="2071678"/>
            <a:ext cx="3787672"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Montagem do evento</a:t>
            </a:r>
            <a:endParaRPr lang="pt-PT" dirty="0"/>
          </a:p>
        </p:txBody>
      </p:sp>
      <p:sp>
        <p:nvSpPr>
          <p:cNvPr id="3" name="Marcador de Posição de Conteúdo 2"/>
          <p:cNvSpPr>
            <a:spLocks noGrp="1"/>
          </p:cNvSpPr>
          <p:nvPr>
            <p:ph idx="1"/>
          </p:nvPr>
        </p:nvSpPr>
        <p:spPr>
          <a:xfrm>
            <a:off x="214282" y="1428736"/>
            <a:ext cx="4757742" cy="5286412"/>
          </a:xfrm>
        </p:spPr>
        <p:txBody>
          <a:bodyPr>
            <a:normAutofit lnSpcReduction="10000"/>
          </a:bodyPr>
          <a:lstStyle/>
          <a:p>
            <a:pPr>
              <a:buNone/>
            </a:pPr>
            <a:r>
              <a:rPr lang="pt-PT" sz="2000" b="1" dirty="0" smtClean="0"/>
              <a:t>INTRODUÇÃO</a:t>
            </a:r>
            <a:endParaRPr lang="pt-PT" sz="2000" dirty="0" smtClean="0"/>
          </a:p>
          <a:p>
            <a:pPr>
              <a:buNone/>
            </a:pPr>
            <a:r>
              <a:rPr lang="pt-PT" sz="2000" dirty="0" smtClean="0"/>
              <a:t> </a:t>
            </a:r>
          </a:p>
          <a:p>
            <a:r>
              <a:rPr lang="pt-PT" sz="2000" dirty="0" smtClean="0"/>
              <a:t>A montagem diz respeito à organização de um determinado local para um festival de grandes dimensões. Um grande festival pode ter áreas de exibições posicionadas por todo o local. Cada uma dessas áreas pode ter uma série de eventos com uma temática diversa. Como fazem parte de uma área maior, cada uma dessas áreas ou eventos tem que se encaixar no planeamento global do evento e também se inserir na programação e logística do festival. </a:t>
            </a:r>
          </a:p>
          <a:p>
            <a:endParaRPr lang="pt-PT" sz="2000" dirty="0"/>
          </a:p>
        </p:txBody>
      </p:sp>
      <p:pic>
        <p:nvPicPr>
          <p:cNvPr id="15362" name="Picture 2"/>
          <p:cNvPicPr>
            <a:picLocks noChangeAspect="1" noChangeArrowheads="1"/>
          </p:cNvPicPr>
          <p:nvPr/>
        </p:nvPicPr>
        <p:blipFill>
          <a:blip r:embed="rId2"/>
          <a:srcRect/>
          <a:stretch>
            <a:fillRect/>
          </a:stretch>
        </p:blipFill>
        <p:spPr bwMode="auto">
          <a:xfrm>
            <a:off x="5162531" y="2214554"/>
            <a:ext cx="3700488"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0"/>
            <a:ext cx="8229600" cy="1399032"/>
          </a:xfrm>
        </p:spPr>
        <p:txBody>
          <a:bodyPr/>
          <a:lstStyle/>
          <a:p>
            <a:r>
              <a:rPr lang="pt-PT" b="1" dirty="0" smtClean="0"/>
              <a:t>Montagem do evento</a:t>
            </a:r>
            <a:endParaRPr lang="pt-PT" dirty="0"/>
          </a:p>
        </p:txBody>
      </p:sp>
      <p:sp>
        <p:nvSpPr>
          <p:cNvPr id="3" name="Marcador de Posição de Conteúdo 2"/>
          <p:cNvSpPr>
            <a:spLocks noGrp="1"/>
          </p:cNvSpPr>
          <p:nvPr>
            <p:ph idx="1"/>
          </p:nvPr>
        </p:nvSpPr>
        <p:spPr>
          <a:xfrm>
            <a:off x="500034" y="1571612"/>
            <a:ext cx="7043758" cy="4786346"/>
          </a:xfrm>
        </p:spPr>
        <p:txBody>
          <a:bodyPr>
            <a:normAutofit/>
          </a:bodyPr>
          <a:lstStyle/>
          <a:p>
            <a:pPr>
              <a:buNone/>
            </a:pPr>
            <a:r>
              <a:rPr lang="pt-PT" sz="2000" b="1" u="sng" dirty="0" smtClean="0"/>
              <a:t>As principais questões da montagem são: </a:t>
            </a:r>
          </a:p>
          <a:p>
            <a:pPr>
              <a:buNone/>
            </a:pPr>
            <a:endParaRPr lang="pt-PT" sz="1300" dirty="0" smtClean="0"/>
          </a:p>
          <a:p>
            <a:pPr lvl="0"/>
            <a:r>
              <a:rPr lang="pt-PT" sz="2000" b="1" dirty="0" smtClean="0"/>
              <a:t>Temática e formato do evento </a:t>
            </a:r>
            <a:r>
              <a:rPr lang="pt-PT" sz="2000" dirty="0" smtClean="0"/>
              <a:t>(é o tema do evento</a:t>
            </a:r>
            <a:r>
              <a:rPr lang="pt-PT" sz="2000" b="1" dirty="0" smtClean="0"/>
              <a:t> </a:t>
            </a:r>
            <a:r>
              <a:rPr lang="pt-PT" sz="2000" dirty="0" smtClean="0"/>
              <a:t>que o diferencia de outros eventos);</a:t>
            </a:r>
            <a:r>
              <a:rPr lang="pt-PT" sz="2000" b="1" dirty="0" smtClean="0"/>
              <a:t> </a:t>
            </a:r>
            <a:endParaRPr lang="pt-PT" sz="2000" dirty="0" smtClean="0"/>
          </a:p>
          <a:p>
            <a:pPr lvl="0"/>
            <a:r>
              <a:rPr lang="pt-PT" sz="2000" b="1" dirty="0" smtClean="0"/>
              <a:t>Escolha do local </a:t>
            </a:r>
            <a:r>
              <a:rPr lang="pt-PT" sz="2000" dirty="0" smtClean="0"/>
              <a:t>(local de realização do evento);</a:t>
            </a:r>
            <a:r>
              <a:rPr lang="pt-PT" sz="2000" b="1" dirty="0" smtClean="0"/>
              <a:t> </a:t>
            </a:r>
            <a:endParaRPr lang="pt-PT" sz="2000" dirty="0" smtClean="0"/>
          </a:p>
          <a:p>
            <a:pPr lvl="0"/>
            <a:r>
              <a:rPr lang="pt-PT" sz="2000" b="1" dirty="0" smtClean="0"/>
              <a:t>Audiência e convidados; </a:t>
            </a:r>
            <a:endParaRPr lang="pt-PT" sz="2000" dirty="0" smtClean="0"/>
          </a:p>
          <a:p>
            <a:pPr lvl="0"/>
            <a:r>
              <a:rPr lang="pt-PT" sz="2000" b="1" dirty="0" smtClean="0"/>
              <a:t>Palco; </a:t>
            </a:r>
            <a:endParaRPr lang="pt-PT" sz="2000" dirty="0" smtClean="0"/>
          </a:p>
          <a:p>
            <a:pPr lvl="0"/>
            <a:r>
              <a:rPr lang="pt-PT" sz="2000" b="1" dirty="0" smtClean="0"/>
              <a:t>Iluminação e som; </a:t>
            </a:r>
            <a:endParaRPr lang="pt-PT" sz="2000" dirty="0" smtClean="0"/>
          </a:p>
          <a:p>
            <a:pPr lvl="0"/>
            <a:r>
              <a:rPr lang="pt-PT" sz="2000" b="1" dirty="0" smtClean="0"/>
              <a:t>Audiovisuais e efeitos especiais; </a:t>
            </a:r>
            <a:endParaRPr lang="pt-PT" sz="2000" dirty="0" smtClean="0"/>
          </a:p>
          <a:p>
            <a:pPr lvl="0"/>
            <a:r>
              <a:rPr lang="pt-PT" sz="2000" b="1" dirty="0" smtClean="0"/>
              <a:t>Serviços de alimentação </a:t>
            </a:r>
            <a:r>
              <a:rPr lang="pt-PT" sz="2000" dirty="0" smtClean="0"/>
              <a:t>(buffets);</a:t>
            </a:r>
            <a:r>
              <a:rPr lang="pt-PT" sz="2000" b="1" dirty="0" smtClean="0"/>
              <a:t> </a:t>
            </a:r>
            <a:endParaRPr lang="pt-PT" sz="2000" dirty="0" smtClean="0"/>
          </a:p>
          <a:p>
            <a:endParaRPr lang="pt-PT" sz="2000" dirty="0"/>
          </a:p>
        </p:txBody>
      </p:sp>
      <p:pic>
        <p:nvPicPr>
          <p:cNvPr id="16387" name="Picture 3"/>
          <p:cNvPicPr>
            <a:picLocks noChangeAspect="1" noChangeArrowheads="1"/>
          </p:cNvPicPr>
          <p:nvPr/>
        </p:nvPicPr>
        <p:blipFill>
          <a:blip r:embed="rId2"/>
          <a:srcRect/>
          <a:stretch>
            <a:fillRect/>
          </a:stretch>
        </p:blipFill>
        <p:spPr bwMode="auto">
          <a:xfrm>
            <a:off x="5381616" y="3714752"/>
            <a:ext cx="352427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46" y="0"/>
            <a:ext cx="7872410" cy="1399032"/>
          </a:xfrm>
        </p:spPr>
        <p:txBody>
          <a:bodyPr/>
          <a:lstStyle/>
          <a:p>
            <a:r>
              <a:rPr lang="pt-PT" b="1" dirty="0" smtClean="0"/>
              <a:t>Montagem do evento</a:t>
            </a:r>
            <a:endParaRPr lang="pt-PT" dirty="0"/>
          </a:p>
        </p:txBody>
      </p:sp>
      <p:sp>
        <p:nvSpPr>
          <p:cNvPr id="3" name="Marcador de Posição de Conteúdo 2"/>
          <p:cNvSpPr>
            <a:spLocks noGrp="1"/>
          </p:cNvSpPr>
          <p:nvPr>
            <p:ph idx="1"/>
          </p:nvPr>
        </p:nvSpPr>
        <p:spPr>
          <a:xfrm>
            <a:off x="428596" y="2857504"/>
            <a:ext cx="8229600" cy="4000496"/>
          </a:xfrm>
        </p:spPr>
        <p:txBody>
          <a:bodyPr>
            <a:normAutofit/>
          </a:bodyPr>
          <a:lstStyle/>
          <a:p>
            <a:pPr lvl="0"/>
            <a:r>
              <a:rPr lang="pt-PT" sz="2000" b="1" dirty="0" smtClean="0"/>
              <a:t>Artistas; </a:t>
            </a:r>
            <a:endParaRPr lang="pt-PT" sz="2000" dirty="0" smtClean="0"/>
          </a:p>
          <a:p>
            <a:pPr lvl="0"/>
            <a:r>
              <a:rPr lang="pt-PT" sz="2000" b="1" dirty="0" smtClean="0"/>
              <a:t>Pessoal, ou equipa </a:t>
            </a:r>
            <a:r>
              <a:rPr lang="pt-PT" sz="2000" dirty="0" smtClean="0"/>
              <a:t>(funcionários e voluntários de um evento);</a:t>
            </a:r>
            <a:r>
              <a:rPr lang="pt-PT" sz="2000" b="1" dirty="0" smtClean="0"/>
              <a:t> </a:t>
            </a:r>
            <a:endParaRPr lang="pt-PT" sz="2000" dirty="0" smtClean="0"/>
          </a:p>
          <a:p>
            <a:pPr lvl="0"/>
            <a:r>
              <a:rPr lang="pt-PT" sz="2000" b="1" dirty="0" smtClean="0"/>
              <a:t>Hospitalidade; </a:t>
            </a:r>
            <a:endParaRPr lang="pt-PT" sz="2000" dirty="0" smtClean="0"/>
          </a:p>
          <a:p>
            <a:pPr lvl="0"/>
            <a:r>
              <a:rPr lang="pt-PT" sz="2000" b="1" dirty="0" smtClean="0"/>
              <a:t>Cronograma da produção </a:t>
            </a:r>
            <a:r>
              <a:rPr lang="pt-PT" sz="2000" dirty="0" smtClean="0"/>
              <a:t>(ensaio e reunião sobre o evento);</a:t>
            </a:r>
            <a:r>
              <a:rPr lang="pt-PT" sz="2000" b="1" dirty="0" smtClean="0"/>
              <a:t> </a:t>
            </a:r>
            <a:endParaRPr lang="pt-PT" sz="2000" dirty="0" smtClean="0"/>
          </a:p>
          <a:p>
            <a:pPr lvl="0"/>
            <a:r>
              <a:rPr lang="pt-PT" sz="2000" b="1" dirty="0" smtClean="0"/>
              <a:t>Registro do evento </a:t>
            </a:r>
            <a:r>
              <a:rPr lang="pt-PT" sz="2000" dirty="0" smtClean="0"/>
              <a:t>(o evento pode ser registrado através de vídeo, som ou fotografia, que podem ser usados para promover esse evento);</a:t>
            </a:r>
            <a:r>
              <a:rPr lang="pt-PT" sz="2000" b="1" dirty="0" smtClean="0"/>
              <a:t> </a:t>
            </a:r>
            <a:endParaRPr lang="pt-PT" sz="2000" dirty="0" smtClean="0"/>
          </a:p>
          <a:p>
            <a:pPr lvl="0"/>
            <a:r>
              <a:rPr lang="pt-PT" sz="2000" b="1" dirty="0" smtClean="0"/>
              <a:t>Contingências </a:t>
            </a:r>
            <a:r>
              <a:rPr lang="pt-PT" sz="2000" dirty="0" smtClean="0"/>
              <a:t>(planos de contingência para qualquer eventualidade ou problema que possa entretanto surgir no decorrer do evento).</a:t>
            </a:r>
            <a:r>
              <a:rPr lang="pt-PT" sz="2000" b="1" dirty="0" smtClean="0"/>
              <a:t> </a:t>
            </a:r>
            <a:endParaRPr lang="pt-PT" sz="2000" dirty="0" smtClean="0"/>
          </a:p>
          <a:p>
            <a:endParaRPr lang="pt-PT" sz="2000" dirty="0"/>
          </a:p>
        </p:txBody>
      </p:sp>
      <p:pic>
        <p:nvPicPr>
          <p:cNvPr id="17410" name="Picture 2"/>
          <p:cNvPicPr>
            <a:picLocks noChangeAspect="1" noChangeArrowheads="1"/>
          </p:cNvPicPr>
          <p:nvPr/>
        </p:nvPicPr>
        <p:blipFill>
          <a:blip r:embed="rId2"/>
          <a:srcRect/>
          <a:stretch>
            <a:fillRect/>
          </a:stretch>
        </p:blipFill>
        <p:spPr bwMode="auto">
          <a:xfrm>
            <a:off x="6143636" y="214290"/>
            <a:ext cx="278608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781810" y="142848"/>
          <a:ext cx="5580380" cy="6715147"/>
        </p:xfrm>
        <a:graphic>
          <a:graphicData uri="http://schemas.openxmlformats.org/drawingml/2006/table">
            <a:tbl>
              <a:tblPr>
                <a:effectLst>
                  <a:outerShdw blurRad="76200" dir="13500000" sy="23000" kx="1200000" algn="br" rotWithShape="0">
                    <a:prstClr val="black">
                      <a:alpha val="20000"/>
                    </a:prstClr>
                  </a:outerShdw>
                  <a:reflection blurRad="6350" stA="52000" endA="300" endPos="35000" dir="5400000" sy="-100000" algn="bl" rotWithShape="0"/>
                  <a:softEdge rad="12700"/>
                </a:effectLst>
                <a:tableStyleId>{69C7853C-536D-4A76-A0AE-DD22124D55A5}</a:tableStyleId>
              </a:tblPr>
              <a:tblGrid>
                <a:gridCol w="2495550"/>
                <a:gridCol w="1372235"/>
                <a:gridCol w="1712595"/>
              </a:tblGrid>
              <a:tr h="675737">
                <a:tc gridSpan="3">
                  <a:txBody>
                    <a:bodyPr/>
                    <a:lstStyle/>
                    <a:p>
                      <a:pPr indent="180340">
                        <a:lnSpc>
                          <a:spcPct val="150000"/>
                        </a:lnSpc>
                        <a:spcAft>
                          <a:spcPts val="1000"/>
                        </a:spcAft>
                      </a:pPr>
                      <a:r>
                        <a:rPr lang="pt-PT" sz="1400" dirty="0"/>
                        <a:t>                        </a:t>
                      </a:r>
                      <a:r>
                        <a:rPr lang="pt-PT" sz="1400" dirty="0" smtClean="0"/>
                        <a:t> </a:t>
                      </a:r>
                      <a:r>
                        <a:rPr lang="pt-PT" sz="1600" dirty="0">
                          <a:highlight>
                            <a:srgbClr val="C0C0C0"/>
                          </a:highlight>
                        </a:rPr>
                        <a:t>Cronograma Geral do Evento</a:t>
                      </a:r>
                      <a:endParaRPr lang="pt-PT" sz="1100" dirty="0">
                        <a:solidFill>
                          <a:schemeClr val="accent3">
                            <a:lumMod val="50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gridSpan="3">
                  <a:txBody>
                    <a:bodyPr/>
                    <a:lstStyle/>
                    <a:p>
                      <a:pPr>
                        <a:lnSpc>
                          <a:spcPct val="150000"/>
                        </a:lnSpc>
                        <a:spcAft>
                          <a:spcPts val="1000"/>
                        </a:spcAft>
                      </a:pPr>
                      <a:r>
                        <a:rPr lang="pt-PT" sz="1200" b="1" dirty="0"/>
                        <a:t>EVENTO: </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gridSpan="3">
                  <a:txBody>
                    <a:bodyPr/>
                    <a:lstStyle/>
                    <a:p>
                      <a:pPr>
                        <a:lnSpc>
                          <a:spcPct val="150000"/>
                        </a:lnSpc>
                        <a:spcAft>
                          <a:spcPts val="1000"/>
                        </a:spcAft>
                      </a:pPr>
                      <a:r>
                        <a:rPr lang="pt-PT" sz="1200" b="1" dirty="0"/>
                        <a:t>DATA: </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gridSpan="3">
                  <a:txBody>
                    <a:bodyPr/>
                    <a:lstStyle/>
                    <a:p>
                      <a:pPr>
                        <a:lnSpc>
                          <a:spcPct val="150000"/>
                        </a:lnSpc>
                        <a:spcAft>
                          <a:spcPts val="1000"/>
                        </a:spcAft>
                      </a:pPr>
                      <a:r>
                        <a:rPr lang="pt-PT" sz="1200" b="1" dirty="0"/>
                        <a:t>LOCAL:</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gridSpan="3">
                  <a:txBody>
                    <a:bodyPr/>
                    <a:lstStyle/>
                    <a:p>
                      <a:pPr>
                        <a:lnSpc>
                          <a:spcPct val="150000"/>
                        </a:lnSpc>
                        <a:spcAft>
                          <a:spcPts val="1000"/>
                        </a:spcAft>
                      </a:pPr>
                      <a:r>
                        <a:rPr lang="pt-PT" sz="1200" b="1" dirty="0"/>
                        <a:t>RESPONSÁVEL:</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gridSpan="3">
                  <a:txBody>
                    <a:bodyPr/>
                    <a:lstStyle/>
                    <a:p>
                      <a:pPr>
                        <a:lnSpc>
                          <a:spcPct val="150000"/>
                        </a:lnSpc>
                        <a:spcAft>
                          <a:spcPts val="1000"/>
                        </a:spcAft>
                      </a:pPr>
                      <a:r>
                        <a:rPr lang="pt-PT" sz="1400" b="1" dirty="0"/>
                        <a:t>PRÉ-EVENTO</a:t>
                      </a:r>
                      <a:endParaRPr lang="pt-PT" sz="14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a:txBody>
                    <a:bodyPr/>
                    <a:lstStyle/>
                    <a:p>
                      <a:pPr>
                        <a:lnSpc>
                          <a:spcPct val="150000"/>
                        </a:lnSpc>
                        <a:spcAft>
                          <a:spcPts val="1000"/>
                        </a:spcAft>
                      </a:pPr>
                      <a:r>
                        <a:rPr lang="pt-PT" sz="1200" dirty="0"/>
                        <a:t>ATÉ DIA 15/01/2008</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b="1" dirty="0"/>
                        <a:t>RESP.</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b="1" dirty="0"/>
                        <a:t>S1T.</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r>
              <a:tr h="464570">
                <a:tc>
                  <a:txBody>
                    <a:bodyPr/>
                    <a:lstStyle/>
                    <a:p>
                      <a:pPr>
                        <a:lnSpc>
                          <a:spcPct val="150000"/>
                        </a:lnSpc>
                        <a:spcAft>
                          <a:spcPts val="1000"/>
                        </a:spcAft>
                      </a:pPr>
                      <a:r>
                        <a:rPr lang="pt-PT" sz="1200" dirty="0"/>
                        <a:t>Reserva do Local (...)</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dirty="0"/>
                        <a:t>Ana</a:t>
                      </a:r>
                      <a:endParaRPr lang="pt-PT" sz="1200"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dirty="0"/>
                        <a:t>Ok</a:t>
                      </a:r>
                      <a:endParaRPr lang="pt-PT" sz="1200"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r>
              <a:tr h="464570">
                <a:tc gridSpan="3">
                  <a:txBody>
                    <a:bodyPr/>
                    <a:lstStyle/>
                    <a:p>
                      <a:pPr>
                        <a:lnSpc>
                          <a:spcPct val="150000"/>
                        </a:lnSpc>
                        <a:spcAft>
                          <a:spcPts val="1000"/>
                        </a:spcAft>
                      </a:pPr>
                      <a:r>
                        <a:rPr lang="pt-PT" sz="1400" b="1" dirty="0"/>
                        <a:t>DURANTE O EVENTO</a:t>
                      </a:r>
                      <a:endParaRPr lang="pt-PT" sz="14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a:txBody>
                    <a:bodyPr/>
                    <a:lstStyle/>
                    <a:p>
                      <a:pPr>
                        <a:lnSpc>
                          <a:spcPct val="150000"/>
                        </a:lnSpc>
                        <a:spcAft>
                          <a:spcPts val="1000"/>
                        </a:spcAft>
                      </a:pPr>
                      <a:r>
                        <a:rPr lang="pt-PT" sz="1200" dirty="0"/>
                        <a:t>ATÉ DIA 21/05/2008</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b="1" dirty="0"/>
                        <a:t>RESP.</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b="1" dirty="0"/>
                        <a:t>S1T.</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r>
              <a:tr h="464570">
                <a:tc>
                  <a:txBody>
                    <a:bodyPr/>
                    <a:lstStyle/>
                    <a:p>
                      <a:pPr>
                        <a:lnSpc>
                          <a:spcPct val="150000"/>
                        </a:lnSpc>
                        <a:spcAft>
                          <a:spcPts val="1000"/>
                        </a:spcAft>
                      </a:pPr>
                      <a:r>
                        <a:rPr lang="pt-PT" sz="1200" dirty="0"/>
                        <a:t>Verificação do espaço (...)</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dirty="0"/>
                        <a:t>Ana</a:t>
                      </a:r>
                      <a:endParaRPr lang="pt-PT" sz="1200"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dirty="0"/>
                        <a:t>Ok</a:t>
                      </a:r>
                      <a:endParaRPr lang="pt-PT" sz="1200"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r>
              <a:tr h="464570">
                <a:tc gridSpan="3">
                  <a:txBody>
                    <a:bodyPr/>
                    <a:lstStyle/>
                    <a:p>
                      <a:pPr>
                        <a:lnSpc>
                          <a:spcPct val="150000"/>
                        </a:lnSpc>
                        <a:spcAft>
                          <a:spcPts val="1000"/>
                        </a:spcAft>
                      </a:pPr>
                      <a:r>
                        <a:rPr lang="pt-PT" sz="1400" b="1" dirty="0"/>
                        <a:t>PÓS-EVENTO</a:t>
                      </a:r>
                      <a:endParaRPr lang="pt-PT" sz="14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hMerge="1">
                  <a:txBody>
                    <a:bodyPr/>
                    <a:lstStyle/>
                    <a:p>
                      <a:endParaRPr lang="pt-PT"/>
                    </a:p>
                  </a:txBody>
                  <a:tcPr/>
                </a:tc>
                <a:tc hMerge="1">
                  <a:txBody>
                    <a:bodyPr/>
                    <a:lstStyle/>
                    <a:p>
                      <a:endParaRPr lang="pt-PT"/>
                    </a:p>
                  </a:txBody>
                  <a:tcPr/>
                </a:tc>
              </a:tr>
              <a:tr h="464570">
                <a:tc>
                  <a:txBody>
                    <a:bodyPr/>
                    <a:lstStyle/>
                    <a:p>
                      <a:pPr>
                        <a:lnSpc>
                          <a:spcPct val="150000"/>
                        </a:lnSpc>
                        <a:spcAft>
                          <a:spcPts val="1000"/>
                        </a:spcAft>
                      </a:pPr>
                      <a:r>
                        <a:rPr lang="pt-PT" sz="1200" dirty="0"/>
                        <a:t>ATÉ DIA 25/05/2008</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b="1" dirty="0"/>
                        <a:t>RESP.</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b="1" dirty="0"/>
                        <a:t>S1T.</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r>
              <a:tr h="464570">
                <a:tc>
                  <a:txBody>
                    <a:bodyPr/>
                    <a:lstStyle/>
                    <a:p>
                      <a:pPr>
                        <a:lnSpc>
                          <a:spcPct val="150000"/>
                        </a:lnSpc>
                        <a:spcAft>
                          <a:spcPts val="1000"/>
                        </a:spcAft>
                      </a:pPr>
                      <a:r>
                        <a:rPr lang="pt-PT" sz="1200" dirty="0"/>
                        <a:t>Carta de Agradecimento (..)</a:t>
                      </a:r>
                      <a:endParaRPr lang="pt-PT" sz="1200" b="1"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dirty="0"/>
                        <a:t>Ana</a:t>
                      </a:r>
                      <a:endParaRPr lang="pt-PT" sz="1200"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c>
                  <a:txBody>
                    <a:bodyPr/>
                    <a:lstStyle/>
                    <a:p>
                      <a:pPr>
                        <a:lnSpc>
                          <a:spcPct val="150000"/>
                        </a:lnSpc>
                        <a:spcAft>
                          <a:spcPts val="1000"/>
                        </a:spcAft>
                      </a:pPr>
                      <a:r>
                        <a:rPr lang="pt-PT" sz="1200" dirty="0"/>
                        <a:t>Pendente</a:t>
                      </a:r>
                      <a:endParaRPr lang="pt-PT" sz="1200" dirty="0">
                        <a:solidFill>
                          <a:schemeClr val="accent2">
                            <a:lumMod val="75000"/>
                          </a:schemeClr>
                        </a:solidFill>
                        <a:latin typeface="Calibri"/>
                        <a:ea typeface="Calibri"/>
                        <a:cs typeface="Times New Roman"/>
                      </a:endParaRPr>
                    </a:p>
                  </a:txBody>
                  <a:tcPr marL="68580" marR="68580" marT="0" marB="0">
                    <a:cell3D prstMaterial="dkEdge">
                      <a:bevel prst="artDeco"/>
                      <a:lightRig rig="flood" dir="t"/>
                    </a:cell3D>
                    <a:solidFill>
                      <a:schemeClr val="accent1">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414" y="214290"/>
            <a:ext cx="8229600" cy="1399032"/>
          </a:xfrm>
        </p:spPr>
        <p:txBody>
          <a:bodyPr/>
          <a:lstStyle/>
          <a:p>
            <a:r>
              <a:rPr lang="pt-PT" b="1" dirty="0" smtClean="0"/>
              <a:t>Avaliação</a:t>
            </a:r>
            <a:endParaRPr lang="pt-PT" dirty="0"/>
          </a:p>
        </p:txBody>
      </p:sp>
      <p:sp>
        <p:nvSpPr>
          <p:cNvPr id="3" name="Marcador de Posição de Conteúdo 2"/>
          <p:cNvSpPr>
            <a:spLocks noGrp="1"/>
          </p:cNvSpPr>
          <p:nvPr>
            <p:ph idx="1"/>
          </p:nvPr>
        </p:nvSpPr>
        <p:spPr>
          <a:xfrm>
            <a:off x="457200" y="1643050"/>
            <a:ext cx="8229600" cy="5000660"/>
          </a:xfrm>
        </p:spPr>
        <p:txBody>
          <a:bodyPr>
            <a:normAutofit lnSpcReduction="10000"/>
          </a:bodyPr>
          <a:lstStyle/>
          <a:p>
            <a:r>
              <a:rPr lang="pt-PT" sz="2000" dirty="0" smtClean="0"/>
              <a:t> A avaliação é um dos momentos mais importantes da organização de eventos na medida em que permite detectar falhas e fazer correcções. </a:t>
            </a:r>
          </a:p>
          <a:p>
            <a:endParaRPr lang="pt-PT" sz="2000" dirty="0" smtClean="0"/>
          </a:p>
          <a:p>
            <a:r>
              <a:rPr lang="pt-PT" sz="2000" dirty="0" smtClean="0"/>
              <a:t>A avaliação deve ocorrer durante o evento (observação, registo de ocorrências, etc.) e no final </a:t>
            </a:r>
            <a:r>
              <a:rPr lang="pt-PT" sz="2000" smtClean="0"/>
              <a:t>do mesmo </a:t>
            </a:r>
            <a:r>
              <a:rPr lang="pt-PT" sz="2000" dirty="0" smtClean="0"/>
              <a:t>(questionários com perguntas abertas e fechadas, sondagens de opinião, reuniões, </a:t>
            </a:r>
            <a:br>
              <a:rPr lang="pt-PT" sz="2000" dirty="0" smtClean="0"/>
            </a:br>
            <a:r>
              <a:rPr lang="pt-PT" sz="2000" dirty="0" smtClean="0"/>
              <a:t>etc.)  Por outro lado, a avaliação do evento deve-se dar ao nível interno (organização anfitriã) e ao nível externo (dependendo do tipo de evento: participantes, espectadores, patrocinadores, expositores, oradores, etc.)  No caso da avaliação interna, será aconselhável reunir toda a equipa do evento a fim de recolher o máximo de informações, opiniões e sugestões. Pode, ainda, recorrer-se a um formulário para registo dessa informação de forma mais sistematizada. </a:t>
            </a:r>
            <a:endParaRPr lang="pt-PT"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691640" y="857235"/>
          <a:ext cx="5760720" cy="6006996"/>
        </p:xfrm>
        <a:graphic>
          <a:graphicData uri="http://schemas.openxmlformats.org/drawingml/2006/table">
            <a:tbl>
              <a:tblPr>
                <a:effectLst>
                  <a:outerShdw blurRad="76200" dir="18900000" sy="23000" kx="-1200000" algn="bl" rotWithShape="0">
                    <a:prstClr val="black">
                      <a:alpha val="20000"/>
                    </a:prstClr>
                  </a:outerShdw>
                  <a:reflection blurRad="6350" stA="50000" endA="275" endPos="40000" dist="101600" dir="5400000" sy="-100000" algn="bl" rotWithShape="0"/>
                  <a:softEdge rad="12700"/>
                </a:effectLst>
                <a:tableStyleId>{775DCB02-9BB8-47FD-8907-85C794F793BA}</a:tableStyleId>
              </a:tblPr>
              <a:tblGrid>
                <a:gridCol w="1800225"/>
                <a:gridCol w="1170305"/>
                <a:gridCol w="1530350"/>
                <a:gridCol w="1259840"/>
              </a:tblGrid>
              <a:tr h="545524">
                <a:tc>
                  <a:txBody>
                    <a:bodyPr/>
                    <a:lstStyle/>
                    <a:p>
                      <a:pPr algn="ctr">
                        <a:lnSpc>
                          <a:spcPct val="150000"/>
                        </a:lnSpc>
                        <a:spcAft>
                          <a:spcPts val="1000"/>
                        </a:spcAft>
                      </a:pPr>
                      <a:r>
                        <a:rPr lang="pt-PT" sz="1200" b="1" dirty="0"/>
                        <a:t>     Item</a:t>
                      </a:r>
                      <a:endParaRPr lang="pt-PT" sz="1200" b="1"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gn="ctr">
                        <a:lnSpc>
                          <a:spcPct val="150000"/>
                        </a:lnSpc>
                        <a:spcAft>
                          <a:spcPts val="1000"/>
                        </a:spcAft>
                      </a:pPr>
                      <a:r>
                        <a:rPr lang="pt-PT" sz="1200" b="1" dirty="0"/>
                        <a:t>Satisfatório</a:t>
                      </a:r>
                      <a:endParaRPr lang="pt-PT" sz="1200" b="1"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gn="ctr">
                        <a:lnSpc>
                          <a:spcPct val="150000"/>
                        </a:lnSpc>
                        <a:spcAft>
                          <a:spcPts val="1000"/>
                        </a:spcAft>
                      </a:pPr>
                      <a:r>
                        <a:rPr lang="pt-PT" sz="1200" b="1" dirty="0"/>
                        <a:t>Requer atenção</a:t>
                      </a:r>
                      <a:endParaRPr lang="pt-PT" sz="1200" b="1"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gn="ctr">
                        <a:lnSpc>
                          <a:spcPct val="150000"/>
                        </a:lnSpc>
                        <a:spcAft>
                          <a:spcPts val="1000"/>
                        </a:spcAft>
                      </a:pPr>
                      <a:r>
                        <a:rPr lang="pt-PT" sz="1200" b="1" dirty="0"/>
                        <a:t>Comentários</a:t>
                      </a:r>
                      <a:endParaRPr lang="pt-PT" sz="1200" b="1"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Pontualidade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Local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Controle </a:t>
                      </a:r>
                      <a:r>
                        <a:rPr lang="pt-PT" sz="1200" dirty="0"/>
                        <a:t>de participantes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Segurança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Informação </a:t>
                      </a:r>
                      <a:r>
                        <a:rPr lang="pt-PT" sz="1200" dirty="0"/>
                        <a:t>e sinalização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Estacionamento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Serviços </a:t>
                      </a:r>
                      <a:r>
                        <a:rPr lang="pt-PT" sz="1200" dirty="0"/>
                        <a:t>de catering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Casas </a:t>
                      </a:r>
                      <a:r>
                        <a:rPr lang="pt-PT" sz="1200" dirty="0"/>
                        <a:t>de banho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Presença </a:t>
                      </a:r>
                      <a:r>
                        <a:rPr lang="pt-PT" sz="1200" dirty="0"/>
                        <a:t>dos media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r h="545524">
                <a:tc>
                  <a:txBody>
                    <a:bodyPr/>
                    <a:lstStyle/>
                    <a:p>
                      <a:pPr>
                        <a:lnSpc>
                          <a:spcPct val="150000"/>
                        </a:lnSpc>
                        <a:spcAft>
                          <a:spcPts val="1000"/>
                        </a:spcAft>
                      </a:pPr>
                      <a:r>
                        <a:rPr lang="pt-PT" sz="1200" dirty="0" smtClean="0"/>
                        <a:t>  (...) </a:t>
                      </a: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c>
                  <a:txBody>
                    <a:bodyPr/>
                    <a:lstStyle/>
                    <a:p>
                      <a:pPr>
                        <a:lnSpc>
                          <a:spcPct val="150000"/>
                        </a:lnSpc>
                        <a:spcAft>
                          <a:spcPts val="1000"/>
                        </a:spcAft>
                      </a:pPr>
                      <a:endParaRPr lang="pt-PT" sz="1200" dirty="0">
                        <a:latin typeface="Calibri"/>
                        <a:ea typeface="Calibri"/>
                        <a:cs typeface="Times New Roman"/>
                      </a:endParaRPr>
                    </a:p>
                  </a:txBody>
                  <a:tcPr marL="68580" marR="68580" marT="0" marB="0" anchor="ctr">
                    <a:cell3D prstMaterial="dkEdge">
                      <a:bevel prst="artDeco"/>
                      <a:lightRig rig="flood" dir="t"/>
                    </a:cell3D>
                    <a:solidFill>
                      <a:schemeClr val="tx1">
                        <a:lumMod val="75000"/>
                      </a:schemeClr>
                    </a:solidFill>
                  </a:tcPr>
                </a:tc>
              </a:tr>
            </a:tbl>
          </a:graphicData>
        </a:graphic>
      </p:graphicFrame>
      <p:sp>
        <p:nvSpPr>
          <p:cNvPr id="5" name="CaixaDeTexto 4"/>
          <p:cNvSpPr txBox="1"/>
          <p:nvPr/>
        </p:nvSpPr>
        <p:spPr>
          <a:xfrm>
            <a:off x="2285984" y="142852"/>
            <a:ext cx="4643470" cy="464871"/>
          </a:xfrm>
          <a:prstGeom prst="rect">
            <a:avLst/>
          </a:prstGeom>
          <a:noFill/>
        </p:spPr>
        <p:txBody>
          <a:bodyPr wrap="square" rtlCol="0">
            <a:spAutoFit/>
          </a:bodyPr>
          <a:lstStyle/>
          <a:p>
            <a:pPr algn="ctr">
              <a:lnSpc>
                <a:spcPct val="150000"/>
              </a:lnSpc>
              <a:spcAft>
                <a:spcPts val="1000"/>
              </a:spcAft>
            </a:pPr>
            <a:r>
              <a:rPr lang="pt-PT" b="1" dirty="0" smtClean="0">
                <a:solidFill>
                  <a:srgbClr val="215868"/>
                </a:solidFill>
                <a:highlight>
                  <a:srgbClr val="C0C0C0"/>
                </a:highlight>
                <a:latin typeface="Calibri"/>
                <a:ea typeface="Calibri"/>
                <a:cs typeface="Times New Roman"/>
              </a:rPr>
              <a:t>Formulário de Avaliação Interna</a:t>
            </a:r>
            <a:endParaRPr lang="pt-PT" sz="1400" dirty="0">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Imagem 7"/>
          <p:cNvPicPr>
            <a:picLocks noChangeArrowheads="1"/>
          </p:cNvPicPr>
          <p:nvPr/>
        </p:nvPicPr>
        <p:blipFill>
          <a:blip r:embed="rId2"/>
          <a:srcRect/>
          <a:stretch>
            <a:fillRect/>
          </a:stretch>
        </p:blipFill>
        <p:spPr bwMode="auto">
          <a:xfrm>
            <a:off x="3929058" y="357166"/>
            <a:ext cx="5357818" cy="6215106"/>
          </a:xfrm>
          <a:prstGeom prst="rect">
            <a:avLst/>
          </a:prstGeom>
          <a:ln>
            <a:noFill/>
          </a:ln>
          <a:effectLst>
            <a:glow rad="63500">
              <a:schemeClr val="accent1">
                <a:satMod val="175000"/>
                <a:alpha val="40000"/>
              </a:schemeClr>
            </a:glow>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5"/>
          <p:cNvPicPr>
            <a:picLocks noChangeAspect="1" noChangeArrowheads="1"/>
          </p:cNvPicPr>
          <p:nvPr/>
        </p:nvPicPr>
        <p:blipFill>
          <a:blip r:embed="rId3"/>
          <a:srcRect/>
          <a:stretch>
            <a:fillRect/>
          </a:stretch>
        </p:blipFill>
        <p:spPr bwMode="auto">
          <a:xfrm>
            <a:off x="285720" y="1785926"/>
            <a:ext cx="3000396" cy="3665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2000"/>
                                        <p:tgtEl>
                                          <p:spTgt spid="38915"/>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Serviços para Eventos</a:t>
            </a:r>
            <a:endParaRPr lang="pt-PT" dirty="0"/>
          </a:p>
        </p:txBody>
      </p:sp>
      <p:graphicFrame>
        <p:nvGraphicFramePr>
          <p:cNvPr id="4" name="Diagrama 3"/>
          <p:cNvGraphicFramePr/>
          <p:nvPr/>
        </p:nvGraphicFramePr>
        <p:xfrm>
          <a:off x="571472" y="1500174"/>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Serviços para Eventos</a:t>
            </a:r>
            <a:endParaRPr lang="pt-PT" dirty="0"/>
          </a:p>
        </p:txBody>
      </p:sp>
      <p:sp>
        <p:nvSpPr>
          <p:cNvPr id="3" name="Marcador de Posição de Conteúdo 2"/>
          <p:cNvSpPr>
            <a:spLocks noGrp="1"/>
          </p:cNvSpPr>
          <p:nvPr>
            <p:ph idx="1"/>
          </p:nvPr>
        </p:nvSpPr>
        <p:spPr>
          <a:xfrm>
            <a:off x="457200" y="1928802"/>
            <a:ext cx="8229600" cy="4714908"/>
          </a:xfrm>
        </p:spPr>
        <p:txBody>
          <a:bodyPr>
            <a:normAutofit/>
          </a:bodyPr>
          <a:lstStyle/>
          <a:p>
            <a:endParaRPr lang="pt-PT" sz="2000" dirty="0" smtClean="0"/>
          </a:p>
          <a:p>
            <a:endParaRPr lang="pt-PT" sz="2000" dirty="0" smtClean="0"/>
          </a:p>
          <a:p>
            <a:endParaRPr lang="pt-PT" sz="2000" dirty="0" smtClean="0"/>
          </a:p>
          <a:p>
            <a:endParaRPr lang="pt-PT" sz="2000" b="1" dirty="0" smtClean="0"/>
          </a:p>
          <a:p>
            <a:r>
              <a:rPr lang="pt-PT" sz="2000" b="1" dirty="0" smtClean="0"/>
              <a:t>Música</a:t>
            </a:r>
            <a:r>
              <a:rPr lang="pt-PT" sz="2000" dirty="0" smtClean="0"/>
              <a:t>: clássica, latina, portuguesa, brasileira, jazz, grupos corais, tunas académicas, rock, etc.</a:t>
            </a:r>
          </a:p>
          <a:p>
            <a:r>
              <a:rPr lang="pt-PT" sz="2000" b="1" dirty="0" smtClean="0"/>
              <a:t>Dança</a:t>
            </a:r>
            <a:r>
              <a:rPr lang="pt-PT" sz="2000" dirty="0" smtClean="0"/>
              <a:t>: clássica, moderna, folclore, dança do ventre, samba, dança de salão, </a:t>
            </a:r>
            <a:r>
              <a:rPr lang="pt-PT" sz="2000" dirty="0" err="1" smtClean="0"/>
              <a:t>hip</a:t>
            </a:r>
            <a:r>
              <a:rPr lang="pt-PT" sz="2000" dirty="0" smtClean="0"/>
              <a:t> </a:t>
            </a:r>
            <a:r>
              <a:rPr lang="pt-PT" sz="2000" dirty="0" err="1" smtClean="0"/>
              <a:t>hop</a:t>
            </a:r>
            <a:endParaRPr lang="pt-PT" sz="2000" dirty="0" smtClean="0"/>
          </a:p>
          <a:p>
            <a:r>
              <a:rPr lang="pt-PT" sz="2000" b="1" dirty="0" smtClean="0"/>
              <a:t>Artistas circenses</a:t>
            </a:r>
            <a:r>
              <a:rPr lang="pt-PT" sz="2000" dirty="0" smtClean="0"/>
              <a:t>: andas, malabaristas, mágicos, mimos, palhaços, </a:t>
            </a:r>
            <a:r>
              <a:rPr lang="pt-PT" sz="2000" dirty="0" err="1" smtClean="0"/>
              <a:t>paintfacing</a:t>
            </a:r>
            <a:r>
              <a:rPr lang="pt-PT" sz="2000" dirty="0" smtClean="0"/>
              <a:t>, trapézio, palhaços, bonecos, etc.</a:t>
            </a:r>
          </a:p>
          <a:p>
            <a:r>
              <a:rPr lang="pt-PT" sz="2000" b="1" dirty="0" smtClean="0"/>
              <a:t>Diversos</a:t>
            </a:r>
            <a:r>
              <a:rPr lang="pt-PT" sz="2000" dirty="0" smtClean="0"/>
              <a:t>: actores, </a:t>
            </a:r>
            <a:r>
              <a:rPr lang="pt-PT" sz="2000" dirty="0" err="1" smtClean="0"/>
              <a:t>DJ’s</a:t>
            </a:r>
            <a:r>
              <a:rPr lang="pt-PT" sz="2000" dirty="0" smtClean="0"/>
              <a:t>, karaoke, animação infantil, desportos radicais, etc.</a:t>
            </a:r>
          </a:p>
          <a:p>
            <a:endParaRPr lang="pt-PT" sz="2000" dirty="0"/>
          </a:p>
        </p:txBody>
      </p:sp>
      <p:sp>
        <p:nvSpPr>
          <p:cNvPr id="1026" name="AutoShape 2"/>
          <p:cNvSpPr>
            <a:spLocks noChangeArrowheads="1"/>
          </p:cNvSpPr>
          <p:nvPr/>
        </p:nvSpPr>
        <p:spPr bwMode="auto">
          <a:xfrm>
            <a:off x="500034" y="1928802"/>
            <a:ext cx="1785950" cy="1000132"/>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2800" b="0" i="0" u="none" strike="noStrike" cap="none" normalizeH="0" baseline="0" dirty="0" smtClean="0">
                <a:ln>
                  <a:noFill/>
                </a:ln>
                <a:solidFill>
                  <a:srgbClr val="FFFFFF"/>
                </a:solidFill>
                <a:effectLst/>
                <a:latin typeface="Calibri" pitchFamily="34" charset="0"/>
                <a:cs typeface="Arial" pitchFamily="34" charset="0"/>
              </a:rPr>
              <a:t>Animação</a:t>
            </a:r>
            <a:endParaRPr kumimoji="0" lang="pt-PT"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5572132" y="1500174"/>
            <a:ext cx="2595564" cy="1728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Serviços para Eventos</a:t>
            </a:r>
            <a:endParaRPr lang="pt-PT" dirty="0"/>
          </a:p>
        </p:txBody>
      </p:sp>
      <p:sp>
        <p:nvSpPr>
          <p:cNvPr id="3" name="Marcador de Posição de Conteúdo 2"/>
          <p:cNvSpPr>
            <a:spLocks noGrp="1"/>
          </p:cNvSpPr>
          <p:nvPr>
            <p:ph idx="1"/>
          </p:nvPr>
        </p:nvSpPr>
        <p:spPr>
          <a:xfrm>
            <a:off x="457200" y="1928802"/>
            <a:ext cx="8229600" cy="4714908"/>
          </a:xfrm>
        </p:spPr>
        <p:txBody>
          <a:bodyPr>
            <a:normAutofit/>
          </a:bodyPr>
          <a:lstStyle/>
          <a:p>
            <a:endParaRPr lang="pt-PT" sz="2000" dirty="0" smtClean="0"/>
          </a:p>
          <a:p>
            <a:endParaRPr lang="pt-PT" sz="2000" dirty="0" smtClean="0"/>
          </a:p>
          <a:p>
            <a:endParaRPr lang="pt-PT" sz="2000" dirty="0" smtClean="0"/>
          </a:p>
          <a:p>
            <a:endParaRPr lang="pt-PT" sz="2000" dirty="0" smtClean="0"/>
          </a:p>
          <a:p>
            <a:endParaRPr lang="pt-PT" sz="2000" dirty="0" smtClean="0"/>
          </a:p>
          <a:p>
            <a:endParaRPr lang="pt-PT" sz="2000" dirty="0" smtClean="0"/>
          </a:p>
          <a:p>
            <a:r>
              <a:rPr lang="pt-PT" sz="2000" dirty="0" smtClean="0"/>
              <a:t>Para a decoração devem ter-se em conta: se o local é quente ou fresco; fechado ou aberto; se o evento é oficial, formal ou informal; e a duração do evento, pois desta forma podemos escolher os materiais a utilizar em função da durabilidade.</a:t>
            </a:r>
          </a:p>
          <a:p>
            <a:endParaRPr lang="pt-PT" sz="2000" dirty="0"/>
          </a:p>
        </p:txBody>
      </p:sp>
      <p:sp>
        <p:nvSpPr>
          <p:cNvPr id="2050" name="AutoShape 2"/>
          <p:cNvSpPr>
            <a:spLocks noChangeArrowheads="1"/>
          </p:cNvSpPr>
          <p:nvPr/>
        </p:nvSpPr>
        <p:spPr bwMode="auto">
          <a:xfrm>
            <a:off x="571472" y="2071678"/>
            <a:ext cx="1928826" cy="1000132"/>
          </a:xfrm>
          <a:prstGeom prst="roundRect">
            <a:avLst>
              <a:gd name="adj" fmla="val 16667"/>
            </a:avLst>
          </a:prstGeom>
          <a:solidFill>
            <a:srgbClr val="938953"/>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2800" b="0" i="0" u="none" strike="noStrike" cap="none" normalizeH="0" baseline="0" dirty="0" smtClean="0">
                <a:ln>
                  <a:noFill/>
                </a:ln>
                <a:solidFill>
                  <a:srgbClr val="FFFFFF"/>
                </a:solidFill>
                <a:effectLst/>
                <a:latin typeface="Calibri" pitchFamily="34" charset="0"/>
                <a:cs typeface="Arial" pitchFamily="34" charset="0"/>
              </a:rPr>
              <a:t>Decoração</a:t>
            </a:r>
            <a:endParaRPr kumimoji="0" lang="pt-PT"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3" name="Picture 5"/>
          <p:cNvPicPr>
            <a:picLocks noChangeAspect="1" noChangeArrowheads="1"/>
          </p:cNvPicPr>
          <p:nvPr/>
        </p:nvPicPr>
        <p:blipFill>
          <a:blip r:embed="rId2"/>
          <a:srcRect/>
          <a:stretch>
            <a:fillRect/>
          </a:stretch>
        </p:blipFill>
        <p:spPr bwMode="auto">
          <a:xfrm>
            <a:off x="5572132" y="1643050"/>
            <a:ext cx="2762248" cy="2071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Left)">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214290"/>
            <a:ext cx="8643966" cy="1470025"/>
          </a:xfrm>
        </p:spPr>
        <p:txBody>
          <a:bodyPr>
            <a:normAutofit fontScale="90000"/>
          </a:bodyPr>
          <a:lstStyle/>
          <a:p>
            <a:pPr algn="l"/>
            <a:r>
              <a:rPr lang="pt-PT" sz="2000" b="1" dirty="0" smtClean="0"/>
              <a:t>Exercício n.º 3</a:t>
            </a:r>
            <a:r>
              <a:rPr lang="pt-PT" sz="2000" dirty="0" smtClean="0"/>
              <a:t/>
            </a:r>
            <a:br>
              <a:rPr lang="pt-PT" sz="2000" dirty="0" smtClean="0"/>
            </a:br>
            <a:r>
              <a:rPr lang="pt-PT" sz="2000" b="1" dirty="0" smtClean="0"/>
              <a:t>Com base no evento por si escolhido, preencha os seguintes campos. Depois de preenchida a ficha, faça uma breve apresentação do evento.</a:t>
            </a:r>
            <a:r>
              <a:rPr lang="pt-PT" sz="2400" dirty="0" smtClean="0"/>
              <a:t/>
            </a:r>
            <a:br>
              <a:rPr lang="pt-PT" sz="2400" dirty="0" smtClean="0"/>
            </a:br>
            <a:endParaRPr lang="pt-PT" sz="2400" dirty="0"/>
          </a:p>
        </p:txBody>
      </p:sp>
      <p:graphicFrame>
        <p:nvGraphicFramePr>
          <p:cNvPr id="4" name="Tabela 3"/>
          <p:cNvGraphicFramePr>
            <a:graphicFrameLocks noGrp="1"/>
          </p:cNvGraphicFramePr>
          <p:nvPr/>
        </p:nvGraphicFramePr>
        <p:xfrm>
          <a:off x="1500166" y="1419714"/>
          <a:ext cx="6977090" cy="5438286"/>
        </p:xfrm>
        <a:graphic>
          <a:graphicData uri="http://schemas.openxmlformats.org/drawingml/2006/table">
            <a:tbl>
              <a:tblPr>
                <a:effectLst>
                  <a:innerShdw blurRad="114300">
                    <a:prstClr val="black"/>
                  </a:innerShdw>
                  <a:reflection blurRad="6350" stA="50000" endA="275" endPos="40000" dist="101600" dir="5400000" sy="-100000" algn="bl" rotWithShape="0"/>
                </a:effectLst>
              </a:tblPr>
              <a:tblGrid>
                <a:gridCol w="1496311"/>
                <a:gridCol w="5480779"/>
              </a:tblGrid>
              <a:tr h="245380">
                <a:tc>
                  <a:txBody>
                    <a:bodyPr/>
                    <a:lstStyle/>
                    <a:p>
                      <a:pPr>
                        <a:lnSpc>
                          <a:spcPct val="115000"/>
                        </a:lnSpc>
                        <a:spcAft>
                          <a:spcPts val="0"/>
                        </a:spcAft>
                      </a:pPr>
                      <a:r>
                        <a:rPr lang="pt-PT" sz="1200" b="1" dirty="0">
                          <a:latin typeface="Calibri"/>
                          <a:ea typeface="Calibri"/>
                          <a:cs typeface="Times New Roman"/>
                        </a:rPr>
                        <a:t>Tipo de Evento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490759">
                <a:tc>
                  <a:txBody>
                    <a:bodyPr/>
                    <a:lstStyle/>
                    <a:p>
                      <a:pPr>
                        <a:lnSpc>
                          <a:spcPct val="115000"/>
                        </a:lnSpc>
                        <a:spcAft>
                          <a:spcPts val="0"/>
                        </a:spcAft>
                      </a:pPr>
                      <a:r>
                        <a:rPr lang="pt-PT" sz="1200" b="1" dirty="0">
                          <a:latin typeface="Calibri"/>
                          <a:ea typeface="Calibri"/>
                          <a:cs typeface="Times New Roman"/>
                        </a:rPr>
                        <a:t>Nome do Projecto (Evento)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85307">
                <a:tc>
                  <a:txBody>
                    <a:bodyPr/>
                    <a:lstStyle/>
                    <a:p>
                      <a:pPr>
                        <a:lnSpc>
                          <a:spcPct val="115000"/>
                        </a:lnSpc>
                        <a:spcAft>
                          <a:spcPts val="0"/>
                        </a:spcAft>
                      </a:pPr>
                      <a:r>
                        <a:rPr lang="pt-PT" sz="1200" b="1" dirty="0">
                          <a:latin typeface="Calibri"/>
                          <a:ea typeface="Calibri"/>
                          <a:cs typeface="Times New Roman"/>
                        </a:rPr>
                        <a:t>Objectivo do Evento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45380">
                <a:tc>
                  <a:txBody>
                    <a:bodyPr/>
                    <a:lstStyle/>
                    <a:p>
                      <a:pPr>
                        <a:lnSpc>
                          <a:spcPct val="115000"/>
                        </a:lnSpc>
                        <a:spcAft>
                          <a:spcPts val="0"/>
                        </a:spcAft>
                      </a:pPr>
                      <a:r>
                        <a:rPr lang="pt-PT" sz="1200" b="1" dirty="0">
                          <a:latin typeface="Calibri"/>
                          <a:ea typeface="Calibri"/>
                          <a:cs typeface="Times New Roman"/>
                        </a:rPr>
                        <a:t>Local do Evento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45380">
                <a:tc>
                  <a:txBody>
                    <a:bodyPr/>
                    <a:lstStyle/>
                    <a:p>
                      <a:pPr>
                        <a:lnSpc>
                          <a:spcPct val="115000"/>
                        </a:lnSpc>
                        <a:spcAft>
                          <a:spcPts val="0"/>
                        </a:spcAft>
                      </a:pPr>
                      <a:r>
                        <a:rPr lang="pt-PT" sz="1200" b="1" dirty="0">
                          <a:latin typeface="Calibri"/>
                          <a:ea typeface="Calibri"/>
                          <a:cs typeface="Times New Roman"/>
                        </a:rPr>
                        <a:t>Data do Evento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45380">
                <a:tc>
                  <a:txBody>
                    <a:bodyPr/>
                    <a:lstStyle/>
                    <a:p>
                      <a:pPr>
                        <a:lnSpc>
                          <a:spcPct val="115000"/>
                        </a:lnSpc>
                        <a:spcAft>
                          <a:spcPts val="0"/>
                        </a:spcAft>
                      </a:pPr>
                      <a:r>
                        <a:rPr lang="pt-PT" sz="1200" b="1" dirty="0">
                          <a:latin typeface="Calibri"/>
                          <a:ea typeface="Calibri"/>
                          <a:cs typeface="Times New Roman"/>
                        </a:rPr>
                        <a:t>Público-alvo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45380">
                <a:tc>
                  <a:txBody>
                    <a:bodyPr/>
                    <a:lstStyle/>
                    <a:p>
                      <a:pPr>
                        <a:lnSpc>
                          <a:spcPct val="115000"/>
                        </a:lnSpc>
                        <a:spcAft>
                          <a:spcPts val="0"/>
                        </a:spcAft>
                      </a:pPr>
                      <a:r>
                        <a:rPr lang="pt-PT" sz="1200" b="1" dirty="0">
                          <a:latin typeface="Calibri"/>
                          <a:ea typeface="Calibri"/>
                          <a:cs typeface="Times New Roman"/>
                        </a:rPr>
                        <a:t>Recursos Materiais</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45380">
                <a:tc>
                  <a:txBody>
                    <a:bodyPr/>
                    <a:lstStyle/>
                    <a:p>
                      <a:pPr>
                        <a:lnSpc>
                          <a:spcPct val="115000"/>
                        </a:lnSpc>
                        <a:spcAft>
                          <a:spcPts val="0"/>
                        </a:spcAft>
                      </a:pPr>
                      <a:r>
                        <a:rPr lang="pt-PT" sz="1200" b="1">
                          <a:latin typeface="Calibri"/>
                          <a:ea typeface="Calibri"/>
                          <a:cs typeface="Times New Roman"/>
                        </a:rPr>
                        <a:t>Recursos Humanos</a:t>
                      </a:r>
                      <a:endParaRPr lang="pt-PT" sz="12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736140">
                <a:tc>
                  <a:txBody>
                    <a:bodyPr/>
                    <a:lstStyle/>
                    <a:p>
                      <a:pPr>
                        <a:lnSpc>
                          <a:spcPct val="115000"/>
                        </a:lnSpc>
                        <a:spcAft>
                          <a:spcPts val="0"/>
                        </a:spcAft>
                      </a:pPr>
                      <a:r>
                        <a:rPr lang="pt-PT" sz="1200" b="1">
                          <a:latin typeface="Calibri"/>
                          <a:ea typeface="Calibri"/>
                          <a:cs typeface="Times New Roman"/>
                        </a:rPr>
                        <a:t>Meios de Promoção ou de veiculação de informação</a:t>
                      </a:r>
                      <a:endParaRPr lang="pt-PT" sz="12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245380">
                <a:tc>
                  <a:txBody>
                    <a:bodyPr/>
                    <a:lstStyle/>
                    <a:p>
                      <a:pPr>
                        <a:lnSpc>
                          <a:spcPct val="115000"/>
                        </a:lnSpc>
                        <a:spcAft>
                          <a:spcPts val="0"/>
                        </a:spcAft>
                      </a:pPr>
                      <a:r>
                        <a:rPr lang="pt-PT" sz="1200" b="1">
                          <a:latin typeface="Calibri"/>
                          <a:ea typeface="Calibri"/>
                          <a:cs typeface="Times New Roman"/>
                        </a:rPr>
                        <a:t>Parcerias</a:t>
                      </a:r>
                      <a:endParaRPr lang="pt-PT" sz="12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736140">
                <a:tc>
                  <a:txBody>
                    <a:bodyPr/>
                    <a:lstStyle/>
                    <a:p>
                      <a:pPr>
                        <a:lnSpc>
                          <a:spcPct val="115000"/>
                        </a:lnSpc>
                        <a:spcAft>
                          <a:spcPts val="0"/>
                        </a:spcAft>
                      </a:pPr>
                      <a:r>
                        <a:rPr lang="pt-PT" sz="1200" b="1" dirty="0">
                          <a:latin typeface="Calibri"/>
                          <a:ea typeface="Calibri"/>
                          <a:cs typeface="Times New Roman"/>
                        </a:rPr>
                        <a:t>Serviços para Eventos: Tipo de Animação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736140">
                <a:tc>
                  <a:txBody>
                    <a:bodyPr/>
                    <a:lstStyle/>
                    <a:p>
                      <a:pPr>
                        <a:lnSpc>
                          <a:spcPct val="115000"/>
                        </a:lnSpc>
                        <a:spcAft>
                          <a:spcPts val="0"/>
                        </a:spcAft>
                      </a:pPr>
                      <a:r>
                        <a:rPr lang="pt-PT" sz="1200" b="1" dirty="0">
                          <a:latin typeface="Calibri"/>
                          <a:ea typeface="Calibri"/>
                          <a:cs typeface="Times New Roman"/>
                        </a:rPr>
                        <a:t>Serviços para Eventos: Tipo de decoração</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r h="736140">
                <a:tc>
                  <a:txBody>
                    <a:bodyPr/>
                    <a:lstStyle/>
                    <a:p>
                      <a:pPr>
                        <a:lnSpc>
                          <a:spcPct val="115000"/>
                        </a:lnSpc>
                        <a:spcAft>
                          <a:spcPts val="0"/>
                        </a:spcAft>
                      </a:pPr>
                      <a:r>
                        <a:rPr lang="pt-PT" sz="1200" b="1" dirty="0">
                          <a:latin typeface="Calibri"/>
                          <a:ea typeface="Calibri"/>
                          <a:cs typeface="Times New Roman"/>
                        </a:rPr>
                        <a:t>Serviços para Eventos: </a:t>
                      </a:r>
                      <a:r>
                        <a:rPr lang="pt-PT" sz="1200" b="1" dirty="0" err="1">
                          <a:latin typeface="Calibri"/>
                          <a:ea typeface="Calibri"/>
                          <a:cs typeface="Times New Roman"/>
                        </a:rPr>
                        <a:t>Catering</a:t>
                      </a:r>
                      <a:r>
                        <a:rPr lang="pt-PT" sz="1200" b="1" dirty="0">
                          <a:latin typeface="Calibri"/>
                          <a:ea typeface="Calibri"/>
                          <a:cs typeface="Times New Roman"/>
                        </a:rPr>
                        <a:t>/buffet</a:t>
                      </a:r>
                      <a:endParaRPr lang="pt-PT" sz="12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c>
                  <a:txBody>
                    <a:bodyPr/>
                    <a:lstStyle/>
                    <a:p>
                      <a:pPr>
                        <a:lnSpc>
                          <a:spcPct val="115000"/>
                        </a:lnSpc>
                        <a:spcAft>
                          <a:spcPts val="0"/>
                        </a:spcAft>
                      </a:pPr>
                      <a:endParaRPr lang="pt-PT" sz="1000" dirty="0">
                        <a:latin typeface="Calibri"/>
                        <a:ea typeface="Calibri"/>
                        <a:cs typeface="Times New Roman"/>
                      </a:endParaRPr>
                    </a:p>
                  </a:txBody>
                  <a:tcPr marL="64502" marR="64502"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tx1">
                        <a:lumMod val="75000"/>
                      </a:schemeClr>
                    </a:solidFill>
                  </a:tcPr>
                </a:tc>
              </a:tr>
            </a:tbl>
          </a:graphicData>
        </a:graphic>
      </p:graphicFrame>
      <p:pic>
        <p:nvPicPr>
          <p:cNvPr id="5" name="Picture 5"/>
          <p:cNvPicPr>
            <a:picLocks noChangeAspect="1" noChangeArrowheads="1"/>
          </p:cNvPicPr>
          <p:nvPr/>
        </p:nvPicPr>
        <p:blipFill>
          <a:blip r:embed="rId2"/>
          <a:srcRect/>
          <a:stretch>
            <a:fillRect/>
          </a:stretch>
        </p:blipFill>
        <p:spPr bwMode="auto">
          <a:xfrm>
            <a:off x="142844" y="214290"/>
            <a:ext cx="1052660"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Estratégia de Comunicação</a:t>
            </a:r>
            <a:endParaRPr lang="pt-PT" dirty="0"/>
          </a:p>
        </p:txBody>
      </p:sp>
      <p:sp>
        <p:nvSpPr>
          <p:cNvPr id="3" name="Marcador de Posição de Conteúdo 2"/>
          <p:cNvSpPr>
            <a:spLocks noGrp="1"/>
          </p:cNvSpPr>
          <p:nvPr>
            <p:ph idx="1"/>
          </p:nvPr>
        </p:nvSpPr>
        <p:spPr>
          <a:xfrm>
            <a:off x="457200" y="3786190"/>
            <a:ext cx="8229600" cy="2928958"/>
          </a:xfrm>
        </p:spPr>
        <p:txBody>
          <a:bodyPr>
            <a:normAutofit/>
          </a:bodyPr>
          <a:lstStyle/>
          <a:p>
            <a:pPr>
              <a:buNone/>
            </a:pPr>
            <a:r>
              <a:rPr lang="pt-PT" sz="2000" b="1" dirty="0" smtClean="0"/>
              <a:t>A informação a transmitir deve ser:</a:t>
            </a:r>
          </a:p>
          <a:p>
            <a:pPr>
              <a:buNone/>
            </a:pPr>
            <a:endParaRPr lang="pt-PT" sz="2000" dirty="0" smtClean="0"/>
          </a:p>
          <a:p>
            <a:pPr lvl="0"/>
            <a:r>
              <a:rPr lang="pt-PT" sz="2000" dirty="0" smtClean="0"/>
              <a:t>Clara</a:t>
            </a:r>
          </a:p>
          <a:p>
            <a:pPr lvl="0"/>
            <a:r>
              <a:rPr lang="pt-PT" sz="2000" dirty="0" smtClean="0"/>
              <a:t>Concisa</a:t>
            </a:r>
          </a:p>
          <a:p>
            <a:pPr lvl="0"/>
            <a:r>
              <a:rPr lang="pt-PT" sz="2000" dirty="0" smtClean="0"/>
              <a:t>Correcta</a:t>
            </a:r>
          </a:p>
          <a:p>
            <a:pPr lvl="0"/>
            <a:r>
              <a:rPr lang="pt-PT" sz="2000" dirty="0" smtClean="0"/>
              <a:t>Completa</a:t>
            </a:r>
          </a:p>
          <a:p>
            <a:pPr lvl="0"/>
            <a:r>
              <a:rPr lang="pt-PT" sz="2000" dirty="0" smtClean="0"/>
              <a:t>Bem direccionada</a:t>
            </a:r>
          </a:p>
          <a:p>
            <a:endParaRPr lang="pt-PT" sz="2000" dirty="0"/>
          </a:p>
        </p:txBody>
      </p:sp>
      <p:sp>
        <p:nvSpPr>
          <p:cNvPr id="1026" name="AutoShape 2"/>
          <p:cNvSpPr>
            <a:spLocks noChangeArrowheads="1"/>
          </p:cNvSpPr>
          <p:nvPr/>
        </p:nvSpPr>
        <p:spPr bwMode="auto">
          <a:xfrm>
            <a:off x="3428992" y="1785926"/>
            <a:ext cx="1404939" cy="285752"/>
          </a:xfrm>
          <a:prstGeom prst="rightArrow">
            <a:avLst>
              <a:gd name="adj1" fmla="val 50000"/>
              <a:gd name="adj2" fmla="val 111607"/>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6" name="Rectângulo 5"/>
          <p:cNvSpPr/>
          <p:nvPr/>
        </p:nvSpPr>
        <p:spPr>
          <a:xfrm>
            <a:off x="714348" y="1714488"/>
            <a:ext cx="2678938" cy="369332"/>
          </a:xfrm>
          <a:prstGeom prst="rect">
            <a:avLst/>
          </a:prstGeom>
        </p:spPr>
        <p:txBody>
          <a:bodyPr wrap="none">
            <a:spAutoFit/>
          </a:bodyPr>
          <a:lstStyle/>
          <a:p>
            <a:r>
              <a:rPr lang="pt-PT" b="1" dirty="0" smtClean="0"/>
              <a:t>Comunicação Verbal</a:t>
            </a:r>
            <a:r>
              <a:rPr lang="pt-PT" dirty="0" smtClean="0"/>
              <a:t> </a:t>
            </a:r>
            <a:endParaRPr lang="pt-PT" dirty="0"/>
          </a:p>
        </p:txBody>
      </p:sp>
      <p:sp>
        <p:nvSpPr>
          <p:cNvPr id="7" name="Rectângulo 6"/>
          <p:cNvSpPr/>
          <p:nvPr/>
        </p:nvSpPr>
        <p:spPr>
          <a:xfrm>
            <a:off x="5143504" y="1714488"/>
            <a:ext cx="1609736" cy="369332"/>
          </a:xfrm>
          <a:prstGeom prst="rect">
            <a:avLst/>
          </a:prstGeom>
        </p:spPr>
        <p:txBody>
          <a:bodyPr wrap="none">
            <a:spAutoFit/>
          </a:bodyPr>
          <a:lstStyle/>
          <a:p>
            <a:r>
              <a:rPr lang="pt-PT" b="1" dirty="0" smtClean="0"/>
              <a:t>Escrita e oral</a:t>
            </a:r>
            <a:endParaRPr lang="pt-PT" dirty="0"/>
          </a:p>
        </p:txBody>
      </p:sp>
      <p:sp>
        <p:nvSpPr>
          <p:cNvPr id="1027" name="AutoShape 3"/>
          <p:cNvSpPr>
            <a:spLocks noChangeArrowheads="1"/>
          </p:cNvSpPr>
          <p:nvPr/>
        </p:nvSpPr>
        <p:spPr bwMode="auto">
          <a:xfrm>
            <a:off x="3428992" y="2428868"/>
            <a:ext cx="1457327" cy="285752"/>
          </a:xfrm>
          <a:prstGeom prst="rightArrow">
            <a:avLst>
              <a:gd name="adj1" fmla="val 50000"/>
              <a:gd name="adj2" fmla="val 12300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9" name="Rectângulo 8"/>
          <p:cNvSpPr/>
          <p:nvPr/>
        </p:nvSpPr>
        <p:spPr>
          <a:xfrm>
            <a:off x="5072066" y="2357430"/>
            <a:ext cx="3762568" cy="369332"/>
          </a:xfrm>
          <a:prstGeom prst="rect">
            <a:avLst/>
          </a:prstGeom>
        </p:spPr>
        <p:txBody>
          <a:bodyPr wrap="none">
            <a:spAutoFit/>
          </a:bodyPr>
          <a:lstStyle/>
          <a:p>
            <a:r>
              <a:rPr lang="pt-PT" b="1" dirty="0" smtClean="0"/>
              <a:t>Gestos, postura, aparência, etc.</a:t>
            </a:r>
            <a:endParaRPr lang="pt-PT" dirty="0"/>
          </a:p>
        </p:txBody>
      </p:sp>
      <p:sp>
        <p:nvSpPr>
          <p:cNvPr id="10" name="Rectângulo 9"/>
          <p:cNvSpPr/>
          <p:nvPr/>
        </p:nvSpPr>
        <p:spPr>
          <a:xfrm>
            <a:off x="357158" y="2357430"/>
            <a:ext cx="3084499" cy="369332"/>
          </a:xfrm>
          <a:prstGeom prst="rect">
            <a:avLst/>
          </a:prstGeom>
        </p:spPr>
        <p:txBody>
          <a:bodyPr wrap="none">
            <a:spAutoFit/>
          </a:bodyPr>
          <a:lstStyle/>
          <a:p>
            <a:r>
              <a:rPr lang="pt-PT" b="1" dirty="0" smtClean="0"/>
              <a:t>Comunicação não verbal</a:t>
            </a:r>
            <a:endParaRPr lang="pt-PT" dirty="0"/>
          </a:p>
        </p:txBody>
      </p:sp>
      <p:sp>
        <p:nvSpPr>
          <p:cNvPr id="1028" name="AutoShape 4"/>
          <p:cNvSpPr>
            <a:spLocks noChangeArrowheads="1"/>
          </p:cNvSpPr>
          <p:nvPr/>
        </p:nvSpPr>
        <p:spPr bwMode="auto">
          <a:xfrm>
            <a:off x="3357554" y="3071810"/>
            <a:ext cx="1428760" cy="214314"/>
          </a:xfrm>
          <a:prstGeom prst="rightArrow">
            <a:avLst>
              <a:gd name="adj1" fmla="val 50000"/>
              <a:gd name="adj2" fmla="val 154762"/>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12" name="Rectângulo 11"/>
          <p:cNvSpPr/>
          <p:nvPr/>
        </p:nvSpPr>
        <p:spPr>
          <a:xfrm>
            <a:off x="4881295" y="3000372"/>
            <a:ext cx="4479111" cy="369332"/>
          </a:xfrm>
          <a:prstGeom prst="rect">
            <a:avLst/>
          </a:prstGeom>
        </p:spPr>
        <p:txBody>
          <a:bodyPr wrap="none">
            <a:spAutoFit/>
          </a:bodyPr>
          <a:lstStyle/>
          <a:p>
            <a:r>
              <a:rPr lang="pt-PT" b="1" dirty="0" smtClean="0"/>
              <a:t>Imagem de marca e a sua aplicação</a:t>
            </a:r>
            <a:endParaRPr lang="pt-PT" dirty="0"/>
          </a:p>
        </p:txBody>
      </p:sp>
      <p:sp>
        <p:nvSpPr>
          <p:cNvPr id="13" name="Rectângulo 12"/>
          <p:cNvSpPr/>
          <p:nvPr/>
        </p:nvSpPr>
        <p:spPr>
          <a:xfrm>
            <a:off x="714348" y="2928934"/>
            <a:ext cx="2504212" cy="369332"/>
          </a:xfrm>
          <a:prstGeom prst="rect">
            <a:avLst/>
          </a:prstGeom>
        </p:spPr>
        <p:txBody>
          <a:bodyPr wrap="none">
            <a:spAutoFit/>
          </a:bodyPr>
          <a:lstStyle/>
          <a:p>
            <a:r>
              <a:rPr lang="pt-PT" b="1" dirty="0" smtClean="0"/>
              <a:t>Comunicação visual</a:t>
            </a:r>
            <a:endParaRPr lang="pt-P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Estratégia de Comunicação</a:t>
            </a:r>
            <a:endParaRPr lang="pt-PT" dirty="0"/>
          </a:p>
        </p:txBody>
      </p:sp>
      <p:sp>
        <p:nvSpPr>
          <p:cNvPr id="3" name="Marcador de Posição de Conteúdo 2"/>
          <p:cNvSpPr>
            <a:spLocks noGrp="1"/>
          </p:cNvSpPr>
          <p:nvPr>
            <p:ph idx="1"/>
          </p:nvPr>
        </p:nvSpPr>
        <p:spPr>
          <a:xfrm>
            <a:off x="0" y="1714488"/>
            <a:ext cx="5072098" cy="4786346"/>
          </a:xfrm>
        </p:spPr>
        <p:txBody>
          <a:bodyPr>
            <a:normAutofit/>
          </a:bodyPr>
          <a:lstStyle/>
          <a:p>
            <a:pPr>
              <a:buNone/>
            </a:pPr>
            <a:r>
              <a:rPr lang="pt-PT" sz="2000" b="1" dirty="0" smtClean="0"/>
              <a:t>Meios de veiculação da informação</a:t>
            </a:r>
          </a:p>
          <a:p>
            <a:pPr>
              <a:buNone/>
            </a:pPr>
            <a:endParaRPr lang="pt-PT" sz="2000" dirty="0" smtClean="0"/>
          </a:p>
          <a:p>
            <a:pPr lvl="0"/>
            <a:r>
              <a:rPr lang="pt-PT" sz="2000" b="1" dirty="0" smtClean="0"/>
              <a:t>Televisão: </a:t>
            </a:r>
            <a:r>
              <a:rPr lang="pt-PT" sz="2000" dirty="0" smtClean="0"/>
              <a:t>Spot publicitário; programa de divulgação; entrevistas, etc.</a:t>
            </a:r>
          </a:p>
          <a:p>
            <a:pPr lvl="0"/>
            <a:endParaRPr lang="pt-PT" sz="2000" dirty="0" smtClean="0"/>
          </a:p>
          <a:p>
            <a:pPr lvl="0"/>
            <a:r>
              <a:rPr lang="pt-PT" sz="2000" b="1" dirty="0" smtClean="0"/>
              <a:t>Internet: </a:t>
            </a:r>
            <a:r>
              <a:rPr lang="pt-PT" sz="2000" dirty="0" smtClean="0"/>
              <a:t>site, banner, mailing </a:t>
            </a:r>
            <a:r>
              <a:rPr lang="pt-PT" sz="2000" dirty="0" err="1" smtClean="0"/>
              <a:t>list</a:t>
            </a:r>
            <a:endParaRPr lang="pt-PT" sz="2000" dirty="0" smtClean="0"/>
          </a:p>
          <a:p>
            <a:pPr lvl="0"/>
            <a:endParaRPr lang="pt-PT" sz="2000" dirty="0" smtClean="0"/>
          </a:p>
          <a:p>
            <a:pPr lvl="0"/>
            <a:r>
              <a:rPr lang="pt-PT" sz="2000" b="1" dirty="0" smtClean="0"/>
              <a:t>Imprensa:</a:t>
            </a:r>
            <a:r>
              <a:rPr lang="pt-PT" sz="2000" dirty="0" smtClean="0"/>
              <a:t> anúncios, jornais, revistas e outras publicações</a:t>
            </a:r>
          </a:p>
          <a:p>
            <a:pPr lvl="0"/>
            <a:endParaRPr lang="pt-PT" sz="2000" dirty="0" smtClean="0"/>
          </a:p>
          <a:p>
            <a:pPr lvl="0"/>
            <a:r>
              <a:rPr lang="pt-PT" sz="2000" b="1" dirty="0" smtClean="0"/>
              <a:t>Rádio: </a:t>
            </a:r>
            <a:r>
              <a:rPr lang="pt-PT" sz="2000" dirty="0" smtClean="0"/>
              <a:t>anúncios em estações de rádio nacional, regional e local.</a:t>
            </a:r>
          </a:p>
          <a:p>
            <a:endParaRPr lang="pt-PT" sz="2000" dirty="0"/>
          </a:p>
        </p:txBody>
      </p:sp>
      <p:pic>
        <p:nvPicPr>
          <p:cNvPr id="50178" name="Picture 2" descr="http://www.masternewmedia.org/images/Open-Internet-Television_id653430_size485.jpg"/>
          <p:cNvPicPr>
            <a:picLocks noChangeAspect="1" noChangeArrowheads="1"/>
          </p:cNvPicPr>
          <p:nvPr/>
        </p:nvPicPr>
        <p:blipFill>
          <a:blip r:embed="rId2"/>
          <a:srcRect/>
          <a:stretch>
            <a:fillRect/>
          </a:stretch>
        </p:blipFill>
        <p:spPr bwMode="auto">
          <a:xfrm>
            <a:off x="6500826" y="1785926"/>
            <a:ext cx="2340866"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0" name="Picture 4" descr="http://cempalavras.files.wordpress.com/2007/07/radio.jpg"/>
          <p:cNvPicPr>
            <a:picLocks noChangeAspect="1" noChangeArrowheads="1"/>
          </p:cNvPicPr>
          <p:nvPr/>
        </p:nvPicPr>
        <p:blipFill>
          <a:blip r:embed="rId3" cstate="print"/>
          <a:srcRect/>
          <a:stretch>
            <a:fillRect/>
          </a:stretch>
        </p:blipFill>
        <p:spPr bwMode="auto">
          <a:xfrm>
            <a:off x="5517504" y="3978652"/>
            <a:ext cx="1889643" cy="1851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2" name="Picture 6" descr="http://www.surpresatotal.com.br/images/jornal.png"/>
          <p:cNvPicPr>
            <a:picLocks noChangeAspect="1" noChangeArrowheads="1"/>
          </p:cNvPicPr>
          <p:nvPr/>
        </p:nvPicPr>
        <p:blipFill>
          <a:blip r:embed="rId4"/>
          <a:srcRect/>
          <a:stretch>
            <a:fillRect/>
          </a:stretch>
        </p:blipFill>
        <p:spPr bwMode="auto">
          <a:xfrm>
            <a:off x="7286612" y="3429000"/>
            <a:ext cx="1857388"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4" name="Picture 8" descr="http://outrapolitica.files.wordpress.com/2008/07/internet-3.jpg"/>
          <p:cNvPicPr>
            <a:picLocks noChangeAspect="1" noChangeArrowheads="1"/>
          </p:cNvPicPr>
          <p:nvPr/>
        </p:nvPicPr>
        <p:blipFill>
          <a:blip r:embed="rId5"/>
          <a:srcRect/>
          <a:stretch>
            <a:fillRect/>
          </a:stretch>
        </p:blipFill>
        <p:spPr bwMode="auto">
          <a:xfrm>
            <a:off x="5000628" y="2285992"/>
            <a:ext cx="1797071" cy="1790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slide(fromBottom)">
                                      <p:cBhvr>
                                        <p:cTn id="7" dur="1000"/>
                                        <p:tgtEl>
                                          <p:spTgt spid="50184"/>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50182"/>
                                        </p:tgtEl>
                                        <p:attrNameLst>
                                          <p:attrName>style.visibility</p:attrName>
                                        </p:attrNameLst>
                                      </p:cBhvr>
                                      <p:to>
                                        <p:strVal val="visible"/>
                                      </p:to>
                                    </p:set>
                                    <p:animEffect transition="in" filter="slide(fromRight)">
                                      <p:cBhvr>
                                        <p:cTn id="11" dur="1000"/>
                                        <p:tgtEl>
                                          <p:spTgt spid="50182"/>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50180"/>
                                        </p:tgtEl>
                                        <p:attrNameLst>
                                          <p:attrName>style.visibility</p:attrName>
                                        </p:attrNameLst>
                                      </p:cBhvr>
                                      <p:to>
                                        <p:strVal val="visible"/>
                                      </p:to>
                                    </p:set>
                                    <p:animEffect transition="in" filter="slide(fromBottom)">
                                      <p:cBhvr>
                                        <p:cTn id="15" dur="1000"/>
                                        <p:tgtEl>
                                          <p:spTgt spid="50180"/>
                                        </p:tgtEl>
                                      </p:cBhvr>
                                    </p:animEffect>
                                  </p:childTnLst>
                                </p:cTn>
                              </p:par>
                            </p:childTnLst>
                          </p:cTn>
                        </p:par>
                        <p:par>
                          <p:cTn id="16" fill="hold">
                            <p:stCondLst>
                              <p:cond delay="3000"/>
                            </p:stCondLst>
                            <p:childTnLst>
                              <p:par>
                                <p:cTn id="17" presetID="12" presetClass="entr" presetSubtype="1" fill="hold" nodeType="afterEffect">
                                  <p:stCondLst>
                                    <p:cond delay="0"/>
                                  </p:stCondLst>
                                  <p:childTnLst>
                                    <p:set>
                                      <p:cBhvr>
                                        <p:cTn id="18" dur="1" fill="hold">
                                          <p:stCondLst>
                                            <p:cond delay="0"/>
                                          </p:stCondLst>
                                        </p:cTn>
                                        <p:tgtEl>
                                          <p:spTgt spid="50178"/>
                                        </p:tgtEl>
                                        <p:attrNameLst>
                                          <p:attrName>style.visibility</p:attrName>
                                        </p:attrNameLst>
                                      </p:cBhvr>
                                      <p:to>
                                        <p:strVal val="visible"/>
                                      </p:to>
                                    </p:set>
                                    <p:animEffect transition="in" filter="slide(fromTop)">
                                      <p:cBhvr>
                                        <p:cTn id="1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Estratégia de Comunicação</a:t>
            </a:r>
            <a:endParaRPr lang="pt-PT" dirty="0"/>
          </a:p>
        </p:txBody>
      </p:sp>
      <p:sp>
        <p:nvSpPr>
          <p:cNvPr id="3" name="Marcador de Posição de Conteúdo 2"/>
          <p:cNvSpPr>
            <a:spLocks noGrp="1"/>
          </p:cNvSpPr>
          <p:nvPr>
            <p:ph idx="1"/>
          </p:nvPr>
        </p:nvSpPr>
        <p:spPr>
          <a:xfrm>
            <a:off x="214282" y="1571612"/>
            <a:ext cx="4500594" cy="5143536"/>
          </a:xfrm>
        </p:spPr>
        <p:txBody>
          <a:bodyPr>
            <a:normAutofit/>
          </a:bodyPr>
          <a:lstStyle/>
          <a:p>
            <a:r>
              <a:rPr lang="pt-PT" sz="2000" b="1" dirty="0" smtClean="0"/>
              <a:t>Publicidade exterior:</a:t>
            </a:r>
            <a:r>
              <a:rPr lang="pt-PT" sz="2000" dirty="0" smtClean="0"/>
              <a:t> outdoors, mupies, cartazes, bandeiras, viaturas, WC públicos, avionetas, etc.</a:t>
            </a:r>
          </a:p>
          <a:p>
            <a:endParaRPr lang="pt-PT" sz="800" dirty="0" smtClean="0"/>
          </a:p>
          <a:p>
            <a:r>
              <a:rPr lang="pt-PT" sz="2000" b="1" dirty="0" smtClean="0"/>
              <a:t>Flyers, desdobráveis, postais</a:t>
            </a:r>
          </a:p>
          <a:p>
            <a:endParaRPr lang="pt-PT" sz="800" dirty="0" smtClean="0"/>
          </a:p>
          <a:p>
            <a:r>
              <a:rPr lang="pt-PT" sz="2000" b="1" dirty="0" smtClean="0"/>
              <a:t>Cartas e convites</a:t>
            </a:r>
          </a:p>
          <a:p>
            <a:endParaRPr lang="pt-PT" sz="800" dirty="0" smtClean="0"/>
          </a:p>
          <a:p>
            <a:r>
              <a:rPr lang="pt-PT" sz="2000" b="1" dirty="0" smtClean="0"/>
              <a:t>Merchandising</a:t>
            </a:r>
            <a:r>
              <a:rPr lang="pt-PT" sz="2000" dirty="0" smtClean="0"/>
              <a:t>: Pastas, canetas, blocos, bonés, pisa-papéis, etc.</a:t>
            </a:r>
          </a:p>
          <a:p>
            <a:endParaRPr lang="pt-PT" sz="800" dirty="0" smtClean="0"/>
          </a:p>
          <a:p>
            <a:r>
              <a:rPr lang="pt-PT" sz="2000" b="1" dirty="0" smtClean="0"/>
              <a:t>Outros agentes</a:t>
            </a:r>
            <a:r>
              <a:rPr lang="pt-PT" sz="2000" dirty="0" smtClean="0"/>
              <a:t>: agências de viagem, </a:t>
            </a:r>
            <a:r>
              <a:rPr lang="pt-PT" sz="2000" dirty="0" err="1" smtClean="0"/>
              <a:t>ATM’s</a:t>
            </a:r>
            <a:r>
              <a:rPr lang="pt-PT" sz="2000" dirty="0" smtClean="0"/>
              <a:t>, cinemas, centros comerciais, transportes públicos.</a:t>
            </a:r>
          </a:p>
          <a:p>
            <a:endParaRPr lang="pt-PT" sz="2000" dirty="0"/>
          </a:p>
        </p:txBody>
      </p:sp>
      <p:pic>
        <p:nvPicPr>
          <p:cNvPr id="49154" name="Picture 2" descr="http://www.paineispanorama.com/panorama/images/stories/mupi.jpg"/>
          <p:cNvPicPr>
            <a:picLocks noChangeAspect="1" noChangeArrowheads="1"/>
          </p:cNvPicPr>
          <p:nvPr/>
        </p:nvPicPr>
        <p:blipFill>
          <a:blip r:embed="rId2"/>
          <a:srcRect/>
          <a:stretch>
            <a:fillRect/>
          </a:stretch>
        </p:blipFill>
        <p:spPr bwMode="auto">
          <a:xfrm>
            <a:off x="6643702" y="1857364"/>
            <a:ext cx="2214578"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158" name="Picture 6" descr="http://mdesignstudio.files.wordpress.com/2008/04/cartaz_queima.jpg"/>
          <p:cNvPicPr>
            <a:picLocks noChangeAspect="1" noChangeArrowheads="1"/>
          </p:cNvPicPr>
          <p:nvPr/>
        </p:nvPicPr>
        <p:blipFill>
          <a:blip r:embed="rId3" cstate="print"/>
          <a:srcRect/>
          <a:stretch>
            <a:fillRect/>
          </a:stretch>
        </p:blipFill>
        <p:spPr bwMode="auto">
          <a:xfrm>
            <a:off x="5286380" y="2071678"/>
            <a:ext cx="1648158" cy="2339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160" name="Picture 8" descr="http://i140.photobucket.com/albums/r22/elson_dinardo/flyer_purple3-1.jpg"/>
          <p:cNvPicPr>
            <a:picLocks noChangeAspect="1" noChangeArrowheads="1"/>
          </p:cNvPicPr>
          <p:nvPr/>
        </p:nvPicPr>
        <p:blipFill>
          <a:blip r:embed="rId4"/>
          <a:srcRect/>
          <a:stretch>
            <a:fillRect/>
          </a:stretch>
        </p:blipFill>
        <p:spPr bwMode="auto">
          <a:xfrm>
            <a:off x="7294546" y="3786190"/>
            <a:ext cx="1849454" cy="2554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164" name="Picture 12" descr="http://somospais.zip.net/images/CONVITE2.JPG"/>
          <p:cNvPicPr>
            <a:picLocks noChangeAspect="1" noChangeArrowheads="1"/>
          </p:cNvPicPr>
          <p:nvPr/>
        </p:nvPicPr>
        <p:blipFill>
          <a:blip r:embed="rId5"/>
          <a:srcRect/>
          <a:stretch>
            <a:fillRect/>
          </a:stretch>
        </p:blipFill>
        <p:spPr bwMode="auto">
          <a:xfrm>
            <a:off x="5143504" y="4357694"/>
            <a:ext cx="2389229" cy="17081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slide(fromLeft)">
                                      <p:cBhvr>
                                        <p:cTn id="7" dur="1000"/>
                                        <p:tgtEl>
                                          <p:spTgt spid="49158"/>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9160"/>
                                        </p:tgtEl>
                                        <p:attrNameLst>
                                          <p:attrName>style.visibility</p:attrName>
                                        </p:attrNameLst>
                                      </p:cBhvr>
                                      <p:to>
                                        <p:strVal val="visible"/>
                                      </p:to>
                                    </p:set>
                                    <p:animEffect transition="in" filter="slide(fromBottom)">
                                      <p:cBhvr>
                                        <p:cTn id="11" dur="1000"/>
                                        <p:tgtEl>
                                          <p:spTgt spid="49160"/>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slide(fromRight)">
                                      <p:cBhvr>
                                        <p:cTn id="15" dur="1000"/>
                                        <p:tgtEl>
                                          <p:spTgt spid="49154"/>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49164"/>
                                        </p:tgtEl>
                                        <p:attrNameLst>
                                          <p:attrName>style.visibility</p:attrName>
                                        </p:attrNameLst>
                                      </p:cBhvr>
                                      <p:to>
                                        <p:strVal val="visible"/>
                                      </p:to>
                                    </p:set>
                                    <p:animEffect transition="in" filter="slide(fromBottom)">
                                      <p:cBhvr>
                                        <p:cTn id="19" dur="10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42910" y="714356"/>
          <a:ext cx="8001056" cy="5143535"/>
        </p:xfrm>
        <a:graphic>
          <a:graphicData uri="http://schemas.openxmlformats.org/drawingml/2006/table">
            <a:tbl>
              <a:tblPr>
                <a:effectLst>
                  <a:outerShdw blurRad="76200" dir="18900000" sy="23000" kx="-1200000" algn="bl" rotWithShape="0">
                    <a:prstClr val="black">
                      <a:alpha val="20000"/>
                    </a:prstClr>
                  </a:outerShdw>
                  <a:reflection blurRad="6350" stA="50000" endA="275" endPos="40000" dist="101600" dir="5400000" sy="-100000" algn="bl" rotWithShape="0"/>
                  <a:softEdge rad="12700"/>
                </a:effectLst>
                <a:tableStyleId>{284E427A-3D55-4303-BF80-6455036E1DE7}</a:tableStyleId>
              </a:tblPr>
              <a:tblGrid>
                <a:gridCol w="2032798"/>
                <a:gridCol w="1271732"/>
                <a:gridCol w="1642876"/>
                <a:gridCol w="1399590"/>
                <a:gridCol w="1654060"/>
              </a:tblGrid>
              <a:tr h="691998">
                <a:tc gridSpan="5">
                  <a:txBody>
                    <a:bodyPr/>
                    <a:lstStyle/>
                    <a:p>
                      <a:pPr>
                        <a:lnSpc>
                          <a:spcPct val="150000"/>
                        </a:lnSpc>
                        <a:spcAft>
                          <a:spcPts val="1000"/>
                        </a:spcAft>
                      </a:pPr>
                      <a:r>
                        <a:rPr lang="pt-PT" sz="1100" dirty="0"/>
                        <a:t>                                                  </a:t>
                      </a:r>
                      <a:r>
                        <a:rPr lang="pt-PT" sz="1100" dirty="0" smtClean="0"/>
                        <a:t>                                </a:t>
                      </a:r>
                      <a:r>
                        <a:rPr lang="pt-PT" sz="1600" b="1" dirty="0" smtClean="0">
                          <a:highlight>
                            <a:srgbClr val="C0C0C0"/>
                          </a:highlight>
                        </a:rPr>
                        <a:t>CHECKLIST </a:t>
                      </a:r>
                      <a:r>
                        <a:rPr lang="pt-PT" sz="1600" b="1" dirty="0">
                          <a:highlight>
                            <a:srgbClr val="C0C0C0"/>
                          </a:highlight>
                        </a:rPr>
                        <a:t>1</a:t>
                      </a:r>
                      <a:endParaRPr lang="pt-PT" sz="16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543711">
                <a:tc gridSpan="5">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087427">
                <a:tc>
                  <a:txBody>
                    <a:bodyPr/>
                    <a:lstStyle/>
                    <a:p>
                      <a:pPr algn="ctr">
                        <a:lnSpc>
                          <a:spcPct val="150000"/>
                        </a:lnSpc>
                        <a:spcAft>
                          <a:spcPts val="1000"/>
                        </a:spcAft>
                      </a:pPr>
                      <a:r>
                        <a:rPr lang="pt-PT" sz="1100" b="1" dirty="0" smtClean="0"/>
                        <a:t>PROVIDÊNCIAS</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gn="ctr">
                        <a:lnSpc>
                          <a:spcPct val="150000"/>
                        </a:lnSpc>
                        <a:spcAft>
                          <a:spcPts val="1000"/>
                        </a:spcAft>
                      </a:pPr>
                      <a:r>
                        <a:rPr lang="pt-PT" sz="1100" b="1" dirty="0"/>
                        <a:t>DATA LIMITE</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gn="ctr">
                        <a:lnSpc>
                          <a:spcPct val="150000"/>
                        </a:lnSpc>
                        <a:spcAft>
                          <a:spcPts val="1000"/>
                        </a:spcAft>
                      </a:pPr>
                      <a:r>
                        <a:rPr lang="pt-PT" sz="1100" b="1" dirty="0"/>
                        <a:t>RESPONSÁVEL</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gn="ctr">
                        <a:lnSpc>
                          <a:spcPct val="150000"/>
                        </a:lnSpc>
                        <a:spcAft>
                          <a:spcPts val="1000"/>
                        </a:spcAft>
                      </a:pPr>
                      <a:r>
                        <a:rPr lang="pt-PT" sz="1100" b="1" dirty="0"/>
                        <a:t>EXECUTIVO</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gn="ctr">
                        <a:lnSpc>
                          <a:spcPct val="150000"/>
                        </a:lnSpc>
                        <a:spcAft>
                          <a:spcPts val="1000"/>
                        </a:spcAft>
                      </a:pPr>
                      <a:r>
                        <a:rPr lang="pt-PT" sz="1100" b="1" dirty="0"/>
                        <a:t>PONTO SITUAÇÃO</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r>
              <a:tr h="758896">
                <a:tc>
                  <a:txBody>
                    <a:bodyPr/>
                    <a:lstStyle/>
                    <a:p>
                      <a:pPr>
                        <a:lnSpc>
                          <a:spcPct val="150000"/>
                        </a:lnSpc>
                        <a:spcAft>
                          <a:spcPts val="1000"/>
                        </a:spcAft>
                      </a:pPr>
                      <a:r>
                        <a:rPr lang="pt-PT" sz="1100" b="1" dirty="0" smtClean="0"/>
                        <a:t> Lista </a:t>
                      </a:r>
                      <a:r>
                        <a:rPr lang="pt-PT" sz="1100" b="1" dirty="0"/>
                        <a:t>de convidados</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10/01</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António e Maria</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António e Maria</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Ok</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r>
              <a:tr h="758896">
                <a:tc>
                  <a:txBody>
                    <a:bodyPr/>
                    <a:lstStyle/>
                    <a:p>
                      <a:pPr>
                        <a:lnSpc>
                          <a:spcPct val="150000"/>
                        </a:lnSpc>
                        <a:spcAft>
                          <a:spcPts val="1000"/>
                        </a:spcAft>
                      </a:pPr>
                      <a:r>
                        <a:rPr lang="pt-PT" sz="1100" b="1" dirty="0" smtClean="0"/>
                        <a:t> Elaboração </a:t>
                      </a:r>
                      <a:r>
                        <a:rPr lang="pt-PT" sz="1100" b="1" dirty="0"/>
                        <a:t>do convite</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15/01</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António e Maria</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António e Maria</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Pendente</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r>
              <a:tr h="758896">
                <a:tc>
                  <a:txBody>
                    <a:bodyPr/>
                    <a:lstStyle/>
                    <a:p>
                      <a:pPr>
                        <a:lnSpc>
                          <a:spcPct val="150000"/>
                        </a:lnSpc>
                        <a:spcAft>
                          <a:spcPts val="1000"/>
                        </a:spcAft>
                      </a:pPr>
                      <a:r>
                        <a:rPr lang="pt-PT" sz="1100" b="1" dirty="0" smtClean="0"/>
                        <a:t> Envio </a:t>
                      </a:r>
                      <a:r>
                        <a:rPr lang="pt-PT" sz="1100" b="1" dirty="0"/>
                        <a:t>dos convites</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17/01</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António e Maria</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António e Maria</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r>
                        <a:rPr lang="pt-PT" sz="1100" dirty="0"/>
                        <a:t>Pendente</a:t>
                      </a: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r>
              <a:tr h="543711">
                <a:tc>
                  <a:txBody>
                    <a:bodyPr/>
                    <a:lstStyle/>
                    <a:p>
                      <a:pPr>
                        <a:lnSpc>
                          <a:spcPct val="150000"/>
                        </a:lnSpc>
                        <a:spcAft>
                          <a:spcPts val="1000"/>
                        </a:spcAft>
                      </a:pPr>
                      <a:r>
                        <a:rPr lang="pt-PT" sz="1100" dirty="0" smtClean="0"/>
                        <a:t>  </a:t>
                      </a:r>
                      <a:r>
                        <a:rPr lang="pt-PT" sz="1100" b="1" dirty="0" smtClean="0"/>
                        <a:t>(…)</a:t>
                      </a:r>
                      <a:endParaRPr lang="pt-PT" sz="1100" b="1"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riblet"/>
                      <a:lightRig rig="flood" dir="t"/>
                    </a:cell3D>
                    <a:solidFill>
                      <a:schemeClr val="bg2">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Estratégia de Comunicação</a:t>
            </a:r>
            <a:endParaRPr lang="pt-PT" dirty="0"/>
          </a:p>
        </p:txBody>
      </p:sp>
      <p:pic>
        <p:nvPicPr>
          <p:cNvPr id="4" name="Marcador de Posição de Conteúdo 3"/>
          <p:cNvPicPr>
            <a:picLocks noGrp="1"/>
          </p:cNvPicPr>
          <p:nvPr>
            <p:ph idx="1"/>
          </p:nvPr>
        </p:nvPicPr>
        <p:blipFill>
          <a:blip r:embed="rId2"/>
          <a:srcRect/>
          <a:stretch>
            <a:fillRect/>
          </a:stretch>
        </p:blipFill>
        <p:spPr bwMode="auto">
          <a:xfrm>
            <a:off x="214282" y="1643050"/>
            <a:ext cx="8715436" cy="4572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Protocolo nos Eventos</a:t>
            </a:r>
            <a:endParaRPr lang="pt-PT" dirty="0"/>
          </a:p>
        </p:txBody>
      </p:sp>
      <p:sp>
        <p:nvSpPr>
          <p:cNvPr id="3" name="Marcador de Posição de Conteúdo 2"/>
          <p:cNvSpPr>
            <a:spLocks noGrp="1"/>
          </p:cNvSpPr>
          <p:nvPr>
            <p:ph idx="1"/>
          </p:nvPr>
        </p:nvSpPr>
        <p:spPr>
          <a:xfrm>
            <a:off x="285720" y="1857364"/>
            <a:ext cx="8229600" cy="4572000"/>
          </a:xfrm>
        </p:spPr>
        <p:txBody>
          <a:bodyPr>
            <a:normAutofit/>
          </a:bodyPr>
          <a:lstStyle/>
          <a:p>
            <a:pPr>
              <a:buNone/>
            </a:pPr>
            <a:r>
              <a:rPr lang="pt-PT" sz="2000" b="1" dirty="0" smtClean="0"/>
              <a:t>Vamos, agora, conhecer algumas regras de protocolo que devem fazer parte do quotidiano do profissional de eventos. </a:t>
            </a:r>
            <a:br>
              <a:rPr lang="pt-PT" sz="2000" b="1" dirty="0" smtClean="0"/>
            </a:br>
            <a:endParaRPr lang="pt-PT" sz="2000" dirty="0" smtClean="0"/>
          </a:p>
          <a:p>
            <a:pPr>
              <a:buNone/>
            </a:pPr>
            <a:r>
              <a:rPr lang="pt-PT" sz="2000" b="1" u="sng" dirty="0" smtClean="0"/>
              <a:t>Antes de mais, ficam aqui os requisitos para uma boa imagem</a:t>
            </a:r>
            <a:r>
              <a:rPr lang="pt-PT" sz="2000" b="1" dirty="0" smtClean="0"/>
              <a:t> </a:t>
            </a:r>
            <a:r>
              <a:rPr lang="pt-PT" sz="2000" i="1" dirty="0" smtClean="0"/>
              <a:t>(I. Amaral:1999)</a:t>
            </a:r>
            <a:r>
              <a:rPr lang="pt-PT" sz="2000" dirty="0" smtClean="0"/>
              <a:t> </a:t>
            </a:r>
          </a:p>
          <a:p>
            <a:endParaRPr lang="pt-PT" sz="2000" dirty="0" smtClean="0"/>
          </a:p>
          <a:p>
            <a:pPr lvl="0"/>
            <a:r>
              <a:rPr lang="pt-PT" sz="2000" dirty="0" smtClean="0"/>
              <a:t>Ser pontual </a:t>
            </a:r>
          </a:p>
          <a:p>
            <a:pPr lvl="0"/>
            <a:r>
              <a:rPr lang="pt-PT" sz="2000" dirty="0" smtClean="0"/>
              <a:t>Ser bem-educado e positivo </a:t>
            </a:r>
          </a:p>
          <a:p>
            <a:pPr lvl="0"/>
            <a:r>
              <a:rPr lang="pt-PT" sz="2000" dirty="0" smtClean="0"/>
              <a:t>Demonstrar consideração pelos outros </a:t>
            </a:r>
          </a:p>
          <a:p>
            <a:pPr lvl="0"/>
            <a:r>
              <a:rPr lang="pt-PT" sz="2000" dirty="0" smtClean="0"/>
              <a:t>Vestir-se apropriadamente </a:t>
            </a:r>
          </a:p>
          <a:p>
            <a:pPr lvl="0"/>
            <a:r>
              <a:rPr lang="pt-PT" sz="2000" dirty="0" smtClean="0"/>
              <a:t>Falar e escrever bem </a:t>
            </a:r>
          </a:p>
          <a:p>
            <a:pPr lvl="0"/>
            <a:r>
              <a:rPr lang="pt-PT" sz="2000" dirty="0" smtClean="0"/>
              <a:t>Dizer «obrigado», «desculpe» e «se faz favor» </a:t>
            </a:r>
          </a:p>
          <a:p>
            <a:endParaRPr lang="pt-PT" sz="2000" dirty="0"/>
          </a:p>
        </p:txBody>
      </p:sp>
      <p:pic>
        <p:nvPicPr>
          <p:cNvPr id="4" name="Picture 4" descr="C:\Users\Ivo Mateus_2\AppData\Local\Microsoft\Windows\Temporary Internet Files\Content.IE5\ATG585C8\MMj02951620000[1].gif"/>
          <p:cNvPicPr>
            <a:picLocks noChangeAspect="1" noChangeArrowheads="1" noCrop="1"/>
          </p:cNvPicPr>
          <p:nvPr/>
        </p:nvPicPr>
        <p:blipFill>
          <a:blip r:embed="rId2"/>
          <a:srcRect/>
          <a:stretch>
            <a:fillRect/>
          </a:stretch>
        </p:blipFill>
        <p:spPr bwMode="auto">
          <a:xfrm>
            <a:off x="6286513" y="4644010"/>
            <a:ext cx="2857488" cy="2255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976" y="214290"/>
            <a:ext cx="8229600" cy="1399032"/>
          </a:xfrm>
        </p:spPr>
        <p:txBody>
          <a:bodyPr/>
          <a:lstStyle/>
          <a:p>
            <a:r>
              <a:rPr lang="pt-PT" b="1" dirty="0" smtClean="0"/>
              <a:t>Protocolo nos Eventos</a:t>
            </a:r>
            <a:endParaRPr lang="pt-PT" dirty="0"/>
          </a:p>
        </p:txBody>
      </p:sp>
      <p:sp>
        <p:nvSpPr>
          <p:cNvPr id="3" name="Marcador de Posição de Conteúdo 2"/>
          <p:cNvSpPr>
            <a:spLocks noGrp="1"/>
          </p:cNvSpPr>
          <p:nvPr>
            <p:ph idx="1"/>
          </p:nvPr>
        </p:nvSpPr>
        <p:spPr>
          <a:xfrm>
            <a:off x="285720" y="1714488"/>
            <a:ext cx="6500858" cy="4929190"/>
          </a:xfrm>
        </p:spPr>
        <p:txBody>
          <a:bodyPr>
            <a:normAutofit lnSpcReduction="10000"/>
          </a:bodyPr>
          <a:lstStyle/>
          <a:p>
            <a:pPr>
              <a:buNone/>
            </a:pPr>
            <a:r>
              <a:rPr lang="pt-PT" sz="2000" b="1" u="sng" dirty="0" smtClean="0"/>
              <a:t>Apresentações </a:t>
            </a:r>
            <a:endParaRPr lang="pt-PT" sz="2000" dirty="0" smtClean="0"/>
          </a:p>
          <a:p>
            <a:endParaRPr lang="pt-PT" sz="2000" dirty="0" smtClean="0"/>
          </a:p>
          <a:p>
            <a:r>
              <a:rPr lang="pt-PT" sz="2000" u="sng" dirty="0" smtClean="0"/>
              <a:t>Regra básica</a:t>
            </a:r>
            <a:r>
              <a:rPr lang="pt-PT" sz="2000" dirty="0" smtClean="0"/>
              <a:t>: Diz-se em 1° lugar o nome da pessoa menos importante. </a:t>
            </a:r>
            <a:br>
              <a:rPr lang="pt-PT" sz="2000" dirty="0" smtClean="0"/>
            </a:br>
            <a:endParaRPr lang="pt-PT" sz="2000" dirty="0" smtClean="0"/>
          </a:p>
          <a:p>
            <a:r>
              <a:rPr lang="pt-PT" sz="2000" u="sng" dirty="0" smtClean="0"/>
              <a:t>Socialmente</a:t>
            </a:r>
            <a:r>
              <a:rPr lang="pt-PT" sz="2000" dirty="0" smtClean="0"/>
              <a:t>: </a:t>
            </a:r>
            <a:br>
              <a:rPr lang="pt-PT" sz="2000" dirty="0" smtClean="0"/>
            </a:br>
            <a:r>
              <a:rPr lang="pt-PT" sz="2000" dirty="0" smtClean="0"/>
              <a:t>* os homens são apresentados às senhoras </a:t>
            </a:r>
            <a:br>
              <a:rPr lang="pt-PT" sz="2000" dirty="0" smtClean="0"/>
            </a:br>
            <a:r>
              <a:rPr lang="pt-PT" sz="2000" dirty="0" smtClean="0"/>
              <a:t>* o mais novo é apresentado ao mais velho </a:t>
            </a:r>
            <a:br>
              <a:rPr lang="pt-PT" sz="2000" dirty="0" smtClean="0"/>
            </a:br>
            <a:endParaRPr lang="pt-PT" sz="2000" dirty="0" smtClean="0"/>
          </a:p>
          <a:p>
            <a:r>
              <a:rPr lang="pt-PT" sz="2000" u="sng" dirty="0" smtClean="0"/>
              <a:t>Profissionalmente</a:t>
            </a:r>
            <a:r>
              <a:rPr lang="pt-PT" sz="2000" dirty="0" smtClean="0"/>
              <a:t>: As regras anteriores aplicam-se entre pessoas do mesmo nível hierárquico. </a:t>
            </a:r>
            <a:br>
              <a:rPr lang="pt-PT" sz="2000" dirty="0" smtClean="0"/>
            </a:br>
            <a:r>
              <a:rPr lang="pt-PT" sz="2000" dirty="0" smtClean="0"/>
              <a:t>       * o inferior é apresentado ao superior hierárquico </a:t>
            </a:r>
            <a:br>
              <a:rPr lang="pt-PT" sz="2000" dirty="0" smtClean="0"/>
            </a:br>
            <a:r>
              <a:rPr lang="pt-PT" sz="2000" dirty="0" smtClean="0"/>
              <a:t>       * o pessoal interno é apresentado ao visitante </a:t>
            </a:r>
            <a:br>
              <a:rPr lang="pt-PT" sz="2000" dirty="0" smtClean="0"/>
            </a:br>
            <a:endParaRPr lang="pt-PT" sz="2000" dirty="0" smtClean="0"/>
          </a:p>
          <a:p>
            <a:endParaRPr lang="pt-PT" sz="2000" dirty="0"/>
          </a:p>
        </p:txBody>
      </p:sp>
      <p:pic>
        <p:nvPicPr>
          <p:cNvPr id="4" name="Picture 4"/>
          <p:cNvPicPr>
            <a:picLocks noChangeAspect="1" noChangeArrowheads="1"/>
          </p:cNvPicPr>
          <p:nvPr/>
        </p:nvPicPr>
        <p:blipFill>
          <a:blip r:embed="rId2"/>
          <a:srcRect/>
          <a:stretch>
            <a:fillRect/>
          </a:stretch>
        </p:blipFill>
        <p:spPr bwMode="auto">
          <a:xfrm>
            <a:off x="6715140" y="2428868"/>
            <a:ext cx="2209800" cy="3343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5728"/>
            <a:ext cx="5857884" cy="1399032"/>
          </a:xfrm>
        </p:spPr>
        <p:txBody>
          <a:bodyPr/>
          <a:lstStyle/>
          <a:p>
            <a:r>
              <a:rPr lang="pt-PT" b="1" dirty="0" smtClean="0"/>
              <a:t>Protocolo nos Eventos</a:t>
            </a:r>
            <a:endParaRPr lang="pt-PT" dirty="0"/>
          </a:p>
        </p:txBody>
      </p:sp>
      <p:sp>
        <p:nvSpPr>
          <p:cNvPr id="3" name="Marcador de Posição de Conteúdo 2"/>
          <p:cNvSpPr>
            <a:spLocks noGrp="1"/>
          </p:cNvSpPr>
          <p:nvPr>
            <p:ph idx="1"/>
          </p:nvPr>
        </p:nvSpPr>
        <p:spPr>
          <a:xfrm>
            <a:off x="285720" y="2786058"/>
            <a:ext cx="8072494" cy="3883064"/>
          </a:xfrm>
        </p:spPr>
        <p:txBody>
          <a:bodyPr>
            <a:normAutofit lnSpcReduction="10000"/>
          </a:bodyPr>
          <a:lstStyle/>
          <a:p>
            <a:r>
              <a:rPr lang="pt-PT" sz="2000" u="sng" dirty="0" smtClean="0"/>
              <a:t>Exemplos de Auto-Apresentação</a:t>
            </a:r>
            <a:r>
              <a:rPr lang="pt-PT" sz="2000" dirty="0" smtClean="0"/>
              <a:t> </a:t>
            </a:r>
            <a:br>
              <a:rPr lang="pt-PT" sz="2000" dirty="0" smtClean="0"/>
            </a:br>
            <a:r>
              <a:rPr lang="pt-PT" sz="2000" i="1" dirty="0" smtClean="0"/>
              <a:t>“Chamo-me………………..e sou formador da </a:t>
            </a:r>
            <a:r>
              <a:rPr lang="pt-PT" sz="2000" i="1" dirty="0" err="1" smtClean="0"/>
              <a:t>Psicosoma</a:t>
            </a:r>
            <a:r>
              <a:rPr lang="pt-PT" sz="2000" i="1" dirty="0" smtClean="0"/>
              <a:t>” </a:t>
            </a:r>
            <a:br>
              <a:rPr lang="pt-PT" sz="2000" i="1" dirty="0" smtClean="0"/>
            </a:br>
            <a:r>
              <a:rPr lang="pt-PT" sz="2000" i="1" dirty="0" smtClean="0"/>
              <a:t>“O meu nome é…………… e sou ...“ </a:t>
            </a:r>
            <a:br>
              <a:rPr lang="pt-PT" sz="2000" i="1" dirty="0" smtClean="0"/>
            </a:br>
            <a:endParaRPr lang="pt-PT" sz="2000" dirty="0" smtClean="0"/>
          </a:p>
          <a:p>
            <a:r>
              <a:rPr lang="pt-PT" sz="2000" u="sng" dirty="0" smtClean="0"/>
              <a:t>Apresentação de um colaborador</a:t>
            </a:r>
            <a:r>
              <a:rPr lang="pt-PT" sz="2000" dirty="0" smtClean="0"/>
              <a:t> </a:t>
            </a:r>
            <a:br>
              <a:rPr lang="pt-PT" sz="2000" dirty="0" smtClean="0"/>
            </a:br>
            <a:r>
              <a:rPr lang="pt-PT" sz="2000" i="1" dirty="0" smtClean="0"/>
              <a:t>“Está aqui o Sr. Lopes, responsável pela produção da XPTO” </a:t>
            </a:r>
            <a:br>
              <a:rPr lang="pt-PT" sz="2000" i="1" dirty="0" smtClean="0"/>
            </a:br>
            <a:r>
              <a:rPr lang="pt-PT" sz="2000" i="1" dirty="0" smtClean="0"/>
              <a:t>“O Sr. Silva é o director comercial da nossa empresa”</a:t>
            </a:r>
            <a:r>
              <a:rPr lang="pt-PT" sz="2000" dirty="0" smtClean="0"/>
              <a:t> </a:t>
            </a:r>
            <a:br>
              <a:rPr lang="pt-PT" sz="2000" dirty="0" smtClean="0"/>
            </a:br>
            <a:endParaRPr lang="pt-PT" sz="2000" dirty="0" smtClean="0"/>
          </a:p>
          <a:p>
            <a:endParaRPr lang="pt-PT" sz="2000" b="1" i="1" dirty="0" smtClean="0"/>
          </a:p>
          <a:p>
            <a:r>
              <a:rPr lang="pt-PT" sz="2000" b="1" i="1" dirty="0" smtClean="0"/>
              <a:t>Nota:</a:t>
            </a:r>
            <a:r>
              <a:rPr lang="pt-PT" sz="2000" dirty="0" smtClean="0"/>
              <a:t> evitar dizer</a:t>
            </a:r>
            <a:r>
              <a:rPr lang="pt-PT" sz="2000" i="1" dirty="0" smtClean="0"/>
              <a:t>”... é a pessoa de quem lhe falei ontem”</a:t>
            </a:r>
            <a:r>
              <a:rPr lang="pt-PT" sz="2000" dirty="0" smtClean="0"/>
              <a:t> (embaraça!) </a:t>
            </a:r>
            <a:br>
              <a:rPr lang="pt-PT" sz="2000" dirty="0" smtClean="0"/>
            </a:br>
            <a:endParaRPr lang="pt-PT" sz="2000" dirty="0" smtClean="0"/>
          </a:p>
          <a:p>
            <a:endParaRPr lang="pt-PT" sz="2000" dirty="0"/>
          </a:p>
        </p:txBody>
      </p:sp>
      <p:pic>
        <p:nvPicPr>
          <p:cNvPr id="4" name="Picture 3"/>
          <p:cNvPicPr>
            <a:picLocks noChangeAspect="1" noChangeArrowheads="1"/>
          </p:cNvPicPr>
          <p:nvPr/>
        </p:nvPicPr>
        <p:blipFill>
          <a:blip r:embed="rId2"/>
          <a:srcRect/>
          <a:stretch>
            <a:fillRect/>
          </a:stretch>
        </p:blipFill>
        <p:spPr bwMode="auto">
          <a:xfrm>
            <a:off x="5513638" y="357166"/>
            <a:ext cx="3221334"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214290"/>
            <a:ext cx="8229600" cy="1399032"/>
          </a:xfrm>
        </p:spPr>
        <p:txBody>
          <a:bodyPr/>
          <a:lstStyle/>
          <a:p>
            <a:r>
              <a:rPr lang="pt-PT" b="1" dirty="0" smtClean="0"/>
              <a:t>Protocolo nos Eventos</a:t>
            </a:r>
            <a:endParaRPr lang="pt-PT" dirty="0"/>
          </a:p>
        </p:txBody>
      </p:sp>
      <p:sp>
        <p:nvSpPr>
          <p:cNvPr id="3" name="Marcador de Posição de Conteúdo 2"/>
          <p:cNvSpPr>
            <a:spLocks noGrp="1"/>
          </p:cNvSpPr>
          <p:nvPr>
            <p:ph idx="1"/>
          </p:nvPr>
        </p:nvSpPr>
        <p:spPr>
          <a:xfrm>
            <a:off x="357158" y="2428844"/>
            <a:ext cx="8229600" cy="4429156"/>
          </a:xfrm>
        </p:spPr>
        <p:txBody>
          <a:bodyPr>
            <a:normAutofit/>
          </a:bodyPr>
          <a:lstStyle/>
          <a:p>
            <a:pPr>
              <a:buNone/>
            </a:pPr>
            <a:r>
              <a:rPr lang="pt-PT" sz="2000" b="1" u="sng" dirty="0" smtClean="0"/>
              <a:t>Quando alguém lhe é apresentado</a:t>
            </a:r>
            <a:r>
              <a:rPr lang="pt-PT" sz="2000" b="1" dirty="0" smtClean="0"/>
              <a:t> </a:t>
            </a:r>
          </a:p>
          <a:p>
            <a:pPr>
              <a:buNone/>
            </a:pPr>
            <a:endParaRPr lang="pt-PT" sz="2000" dirty="0" smtClean="0"/>
          </a:p>
          <a:p>
            <a:pPr lvl="0"/>
            <a:r>
              <a:rPr lang="pt-PT" sz="2000" dirty="0" smtClean="0"/>
              <a:t>Levante-se </a:t>
            </a:r>
          </a:p>
          <a:p>
            <a:pPr lvl="0"/>
            <a:r>
              <a:rPr lang="pt-PT" sz="2000" dirty="0" smtClean="0"/>
              <a:t> Olhe o interlocutor nos olhos </a:t>
            </a:r>
          </a:p>
          <a:p>
            <a:pPr lvl="0"/>
            <a:r>
              <a:rPr lang="pt-PT" sz="2000" dirty="0" smtClean="0"/>
              <a:t>Cumprimente-o com um aperto de mão firme </a:t>
            </a:r>
          </a:p>
          <a:p>
            <a:pPr lvl="0"/>
            <a:r>
              <a:rPr lang="pt-PT" sz="2000" dirty="0" smtClean="0"/>
              <a:t>Saúda e repita o nome dele, por exemplo: “Como está Sr. Pinto?” </a:t>
            </a:r>
          </a:p>
          <a:p>
            <a:pPr lvl="0"/>
            <a:r>
              <a:rPr lang="pt-PT" sz="2000" dirty="0" smtClean="0"/>
              <a:t>Termine a conversa dizendo: “ Gostei muito de o conhecer” ou “Espero voltar a vê-lo brevemente” </a:t>
            </a:r>
            <a:br>
              <a:rPr lang="pt-PT" sz="2000" dirty="0" smtClean="0"/>
            </a:br>
            <a:endParaRPr lang="pt-PT" sz="2000" dirty="0" smtClean="0"/>
          </a:p>
          <a:p>
            <a:endParaRPr lang="pt-PT" sz="2000" dirty="0"/>
          </a:p>
        </p:txBody>
      </p:sp>
      <p:pic>
        <p:nvPicPr>
          <p:cNvPr id="1027" name="Picture 3"/>
          <p:cNvPicPr>
            <a:picLocks noChangeAspect="1" noChangeArrowheads="1"/>
          </p:cNvPicPr>
          <p:nvPr/>
        </p:nvPicPr>
        <p:blipFill>
          <a:blip r:embed="rId2" cstate="print"/>
          <a:srcRect/>
          <a:stretch>
            <a:fillRect/>
          </a:stretch>
        </p:blipFill>
        <p:spPr bwMode="auto">
          <a:xfrm>
            <a:off x="6715140" y="785794"/>
            <a:ext cx="2061447" cy="2886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14290"/>
            <a:ext cx="8229600" cy="1399032"/>
          </a:xfrm>
        </p:spPr>
        <p:txBody>
          <a:bodyPr/>
          <a:lstStyle/>
          <a:p>
            <a:r>
              <a:rPr lang="pt-PT" b="1" dirty="0" smtClean="0"/>
              <a:t>Protocolo nos Eventos</a:t>
            </a:r>
            <a:endParaRPr lang="pt-PT" dirty="0"/>
          </a:p>
        </p:txBody>
      </p:sp>
      <p:sp>
        <p:nvSpPr>
          <p:cNvPr id="3" name="Marcador de Posição de Conteúdo 2"/>
          <p:cNvSpPr>
            <a:spLocks noGrp="1"/>
          </p:cNvSpPr>
          <p:nvPr>
            <p:ph idx="1"/>
          </p:nvPr>
        </p:nvSpPr>
        <p:spPr>
          <a:xfrm>
            <a:off x="214282" y="2428868"/>
            <a:ext cx="8229600" cy="4214818"/>
          </a:xfrm>
        </p:spPr>
        <p:txBody>
          <a:bodyPr>
            <a:normAutofit/>
          </a:bodyPr>
          <a:lstStyle/>
          <a:p>
            <a:pPr>
              <a:buNone/>
            </a:pPr>
            <a:r>
              <a:rPr lang="pt-PT" sz="2000" b="1" u="sng" dirty="0" smtClean="0"/>
              <a:t>Cumprimentos </a:t>
            </a:r>
          </a:p>
          <a:p>
            <a:pPr>
              <a:buNone/>
            </a:pPr>
            <a:endParaRPr lang="pt-PT" sz="2000" dirty="0" smtClean="0"/>
          </a:p>
          <a:p>
            <a:r>
              <a:rPr lang="pt-PT" sz="2000" dirty="0" smtClean="0"/>
              <a:t>     Já os Homens primitivos sentiam necessidade de se cumprimentar: levantavam os braços no ar com as palmas das mãos expostas, para mostrarem que no traziam </a:t>
            </a:r>
            <a:br>
              <a:rPr lang="pt-PT" sz="2000" dirty="0" smtClean="0"/>
            </a:br>
            <a:r>
              <a:rPr lang="pt-PT" sz="2000" dirty="0" smtClean="0"/>
              <a:t>armas. Hoje, nos países anglófonos, os cumprimentos são realizados quer no encontro inicial quer nas despedidas. </a:t>
            </a:r>
          </a:p>
          <a:p>
            <a:r>
              <a:rPr lang="pt-PT" sz="2000" dirty="0" smtClean="0"/>
              <a:t/>
            </a:r>
            <a:br>
              <a:rPr lang="pt-PT" sz="2000" dirty="0" smtClean="0"/>
            </a:br>
            <a:r>
              <a:rPr lang="pt-PT" sz="2000" b="1" u="sng" dirty="0" smtClean="0"/>
              <a:t>Profissionalmente:</a:t>
            </a:r>
            <a:r>
              <a:rPr lang="pt-PT" sz="2000" dirty="0" smtClean="0"/>
              <a:t> Aperto de mão à chegada e à despedida. </a:t>
            </a:r>
          </a:p>
          <a:p>
            <a:pPr>
              <a:buNone/>
            </a:pPr>
            <a:endParaRPr lang="pt-PT" sz="2000" dirty="0"/>
          </a:p>
        </p:txBody>
      </p:sp>
      <p:pic>
        <p:nvPicPr>
          <p:cNvPr id="2050" name="Picture 2"/>
          <p:cNvPicPr>
            <a:picLocks noChangeAspect="1" noChangeArrowheads="1"/>
          </p:cNvPicPr>
          <p:nvPr/>
        </p:nvPicPr>
        <p:blipFill>
          <a:blip r:embed="rId2" cstate="print"/>
          <a:srcRect/>
          <a:stretch>
            <a:fillRect/>
          </a:stretch>
        </p:blipFill>
        <p:spPr bwMode="auto">
          <a:xfrm>
            <a:off x="6500826" y="285728"/>
            <a:ext cx="2442571" cy="2849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a:xfrm>
            <a:off x="457200" y="1882808"/>
            <a:ext cx="8229600" cy="4832340"/>
          </a:xfrm>
        </p:spPr>
        <p:txBody>
          <a:bodyPr>
            <a:normAutofit/>
          </a:bodyPr>
          <a:lstStyle/>
          <a:p>
            <a:r>
              <a:rPr lang="pt-PT" sz="2000" dirty="0" smtClean="0"/>
              <a:t>Os convites variam de acordo com o tipo de actos/eventos. Estes podem ser abertos, fechados/limitados, de concorrência reduzida ou urgentes. </a:t>
            </a:r>
            <a:br>
              <a:rPr lang="pt-PT" sz="2000" dirty="0" smtClean="0"/>
            </a:br>
            <a:r>
              <a:rPr lang="pt-PT" sz="2000" dirty="0" smtClean="0"/>
              <a:t>Neste sentido, podem ser enviados/divulgados de diversas formas: carta, fax, telefone, pessoalmente, anúncio público, cartazes, </a:t>
            </a:r>
            <a:r>
              <a:rPr lang="pt-PT" sz="2000" dirty="0" err="1" smtClean="0"/>
              <a:t>etc</a:t>
            </a:r>
            <a:r>
              <a:rPr lang="pt-PT" sz="2000" dirty="0" smtClean="0"/>
              <a:t>, </a:t>
            </a:r>
            <a:br>
              <a:rPr lang="pt-PT" sz="2000" dirty="0" smtClean="0"/>
            </a:br>
            <a:endParaRPr lang="pt-PT" sz="2000" dirty="0" smtClean="0"/>
          </a:p>
          <a:p>
            <a:endParaRPr lang="pt-PT" sz="2000" dirty="0"/>
          </a:p>
        </p:txBody>
      </p:sp>
      <p:pic>
        <p:nvPicPr>
          <p:cNvPr id="3075" name="Picture 3"/>
          <p:cNvPicPr>
            <a:picLocks noChangeAspect="1" noChangeArrowheads="1"/>
          </p:cNvPicPr>
          <p:nvPr/>
        </p:nvPicPr>
        <p:blipFill>
          <a:blip r:embed="rId2"/>
          <a:srcRect/>
          <a:stretch>
            <a:fillRect/>
          </a:stretch>
        </p:blipFill>
        <p:spPr bwMode="auto">
          <a:xfrm>
            <a:off x="1285852" y="3929066"/>
            <a:ext cx="2857500"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p:cNvPicPr>
            <a:picLocks noChangeAspect="1" noChangeArrowheads="1"/>
          </p:cNvPicPr>
          <p:nvPr/>
        </p:nvPicPr>
        <p:blipFill>
          <a:blip r:embed="rId3" cstate="print"/>
          <a:srcRect/>
          <a:stretch>
            <a:fillRect/>
          </a:stretch>
        </p:blipFill>
        <p:spPr bwMode="auto">
          <a:xfrm>
            <a:off x="5857884" y="3786190"/>
            <a:ext cx="2619372" cy="2879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lide(fromLeft)">
                                      <p:cBhvr>
                                        <p:cTn id="7" dur="1000"/>
                                        <p:tgtEl>
                                          <p:spTgt spid="3075"/>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slide(fromRight)">
                                      <p:cBhvr>
                                        <p:cTn id="11"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538" y="214290"/>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a:xfrm>
            <a:off x="357158" y="1882808"/>
            <a:ext cx="8572560" cy="4760902"/>
          </a:xfrm>
        </p:spPr>
        <p:txBody>
          <a:bodyPr>
            <a:normAutofit lnSpcReduction="10000"/>
          </a:bodyPr>
          <a:lstStyle/>
          <a:p>
            <a:pPr>
              <a:buNone/>
            </a:pPr>
            <a:r>
              <a:rPr lang="pt-PT" sz="2000" b="1" u="sng" dirty="0" smtClean="0"/>
              <a:t>Regras básicas</a:t>
            </a:r>
            <a:r>
              <a:rPr lang="pt-PT" sz="2000" b="1" dirty="0" smtClean="0"/>
              <a:t> </a:t>
            </a:r>
          </a:p>
          <a:p>
            <a:pPr>
              <a:buNone/>
            </a:pPr>
            <a:endParaRPr lang="pt-PT" sz="2000" dirty="0" smtClean="0"/>
          </a:p>
          <a:p>
            <a:pPr lvl="0"/>
            <a:r>
              <a:rPr lang="pt-PT" sz="2000" dirty="0" smtClean="0"/>
              <a:t>Enviar com antecedência: 1 a 2 meses, no caso de convites oficiais; 15 a 30 dias, na maior parte dos casos; 8 dias, no mínimo. </a:t>
            </a:r>
          </a:p>
          <a:p>
            <a:pPr lvl="0"/>
            <a:r>
              <a:rPr lang="pt-PT" sz="2000" dirty="0" smtClean="0"/>
              <a:t>Escrever nome/cargo de quem convida. No caso de ser um convite personalizado, escrever o nome  do convidado à mão. </a:t>
            </a:r>
          </a:p>
          <a:p>
            <a:pPr lvl="0"/>
            <a:r>
              <a:rPr lang="pt-PT" sz="2000" dirty="0" smtClean="0"/>
              <a:t>Indicar o acto para que é convidado, o local, a data, a hora (e o traje). </a:t>
            </a:r>
          </a:p>
          <a:p>
            <a:pPr lvl="0"/>
            <a:r>
              <a:rPr lang="pt-PT" sz="2000" dirty="0" smtClean="0"/>
              <a:t>Pode pedir resposta (</a:t>
            </a:r>
            <a:r>
              <a:rPr lang="pt-PT" sz="2000" i="1" dirty="0" smtClean="0"/>
              <a:t>R.S.F.F.).</a:t>
            </a:r>
            <a:r>
              <a:rPr lang="pt-PT" sz="2000" dirty="0" smtClean="0"/>
              <a:t> </a:t>
            </a:r>
          </a:p>
          <a:p>
            <a:pPr>
              <a:buNone/>
            </a:pPr>
            <a:r>
              <a:rPr lang="pt-PT" sz="2000" dirty="0" smtClean="0"/>
              <a:t/>
            </a:r>
            <a:br>
              <a:rPr lang="pt-PT" sz="2000" dirty="0" smtClean="0"/>
            </a:br>
            <a:r>
              <a:rPr lang="pt-PT" sz="2000" b="1" i="1" dirty="0" smtClean="0"/>
              <a:t>Nota:</a:t>
            </a:r>
            <a:r>
              <a:rPr lang="pt-PT" sz="2000" dirty="0" smtClean="0"/>
              <a:t> os convites podem ainda ser acompanhados de anexos. Por exemplo, programa detalhado, ficha de inscrição, mapa de acesso ao local, etc. </a:t>
            </a:r>
            <a:br>
              <a:rPr lang="pt-PT" sz="2000" dirty="0" smtClean="0"/>
            </a:br>
            <a:endParaRPr lang="pt-PT" sz="2000" dirty="0" smtClean="0"/>
          </a:p>
          <a:p>
            <a:pPr lvl="0"/>
            <a:endParaRPr lang="pt-PT" sz="2000" dirty="0" smtClean="0"/>
          </a:p>
          <a:p>
            <a:endParaRPr lang="pt-PT"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p:txBody>
          <a:bodyPr>
            <a:normAutofit/>
          </a:bodyPr>
          <a:lstStyle/>
          <a:p>
            <a:r>
              <a:rPr lang="pt-PT" sz="2000" b="1" u="sng" dirty="0" smtClean="0"/>
              <a:t>Exemplo de um convite formal</a:t>
            </a:r>
            <a:endParaRPr lang="pt-PT" sz="2000" dirty="0" smtClean="0"/>
          </a:p>
          <a:p>
            <a:endParaRPr lang="pt-PT" sz="2000" dirty="0"/>
          </a:p>
        </p:txBody>
      </p:sp>
      <p:pic>
        <p:nvPicPr>
          <p:cNvPr id="1026" name="Imagem 23"/>
          <p:cNvPicPr>
            <a:picLocks noChangeAspect="1" noChangeArrowheads="1"/>
          </p:cNvPicPr>
          <p:nvPr/>
        </p:nvPicPr>
        <p:blipFill>
          <a:blip r:embed="rId2"/>
          <a:srcRect/>
          <a:stretch>
            <a:fillRect/>
          </a:stretch>
        </p:blipFill>
        <p:spPr bwMode="auto">
          <a:xfrm>
            <a:off x="714348" y="2786058"/>
            <a:ext cx="7870555"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p:txBody>
          <a:bodyPr>
            <a:normAutofit/>
          </a:bodyPr>
          <a:lstStyle/>
          <a:p>
            <a:r>
              <a:rPr lang="pt-PT" sz="2000" b="1" u="sng" dirty="0" smtClean="0"/>
              <a:t>Exemplo de um convite informal</a:t>
            </a:r>
            <a:endParaRPr lang="pt-PT" sz="2000" dirty="0" smtClean="0"/>
          </a:p>
          <a:p>
            <a:pPr>
              <a:buNone/>
            </a:pPr>
            <a:endParaRPr lang="pt-PT" sz="2000" dirty="0" smtClean="0"/>
          </a:p>
          <a:p>
            <a:pPr>
              <a:buNone/>
            </a:pPr>
            <a:endParaRPr lang="pt-PT" sz="2000" dirty="0"/>
          </a:p>
        </p:txBody>
      </p:sp>
      <p:pic>
        <p:nvPicPr>
          <p:cNvPr id="2050" name="Imagem 9"/>
          <p:cNvPicPr>
            <a:picLocks noChangeAspect="1" noChangeArrowheads="1"/>
          </p:cNvPicPr>
          <p:nvPr/>
        </p:nvPicPr>
        <p:blipFill>
          <a:blip r:embed="rId2"/>
          <a:srcRect/>
          <a:stretch>
            <a:fillRect/>
          </a:stretch>
        </p:blipFill>
        <p:spPr bwMode="auto">
          <a:xfrm>
            <a:off x="857224" y="2786058"/>
            <a:ext cx="7601004" cy="3496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000100" y="428601"/>
          <a:ext cx="7358114" cy="5857919"/>
        </p:xfrm>
        <a:graphic>
          <a:graphicData uri="http://schemas.openxmlformats.org/drawingml/2006/table">
            <a:tbl>
              <a:tblPr>
                <a:effectLst>
                  <a:innerShdw blurRad="114300">
                    <a:prstClr val="black"/>
                  </a:innerShdw>
                  <a:reflection blurRad="6350" stA="50000" endA="300" endPos="38500" dist="50800" dir="5400000" sy="-100000" algn="bl" rotWithShape="0"/>
                  <a:softEdge rad="12700"/>
                </a:effectLst>
                <a:tableStyleId>{35758FB7-9AC5-4552-8A53-C91805E547FA}</a:tableStyleId>
              </a:tblPr>
              <a:tblGrid>
                <a:gridCol w="2084017"/>
                <a:gridCol w="2412236"/>
                <a:gridCol w="2861861"/>
              </a:tblGrid>
              <a:tr h="525986">
                <a:tc gridSpan="3">
                  <a:txBody>
                    <a:bodyPr/>
                    <a:lstStyle/>
                    <a:p>
                      <a:pPr algn="ctr">
                        <a:lnSpc>
                          <a:spcPct val="150000"/>
                        </a:lnSpc>
                        <a:spcAft>
                          <a:spcPts val="1000"/>
                        </a:spcAft>
                      </a:pPr>
                      <a:r>
                        <a:rPr lang="pt-PT" sz="1600" b="1" dirty="0">
                          <a:highlight>
                            <a:srgbClr val="C0C0C0"/>
                          </a:highlight>
                        </a:rPr>
                        <a:t>CHECKLIST 2</a:t>
                      </a:r>
                      <a:endParaRPr lang="pt-PT" sz="16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hMerge="1">
                  <a:txBody>
                    <a:bodyPr/>
                    <a:lstStyle/>
                    <a:p>
                      <a:endParaRPr lang="pt-PT"/>
                    </a:p>
                  </a:txBody>
                  <a:tcPr/>
                </a:tc>
                <a:tc hMerge="1">
                  <a:txBody>
                    <a:bodyPr/>
                    <a:lstStyle/>
                    <a:p>
                      <a:endParaRPr lang="pt-PT"/>
                    </a:p>
                  </a:txBody>
                  <a:tcPr/>
                </a:tc>
              </a:tr>
              <a:tr h="413276">
                <a:tc gridSpan="3">
                  <a:txBody>
                    <a:bodyPr/>
                    <a:lstStyle/>
                    <a:p>
                      <a:pPr>
                        <a:lnSpc>
                          <a:spcPct val="150000"/>
                        </a:lnSpc>
                        <a:spcAft>
                          <a:spcPts val="1000"/>
                        </a:spcAft>
                      </a:pPr>
                      <a:r>
                        <a:rPr lang="pt-PT" sz="1100" b="1" dirty="0" smtClean="0"/>
                        <a:t> EVENTO</a:t>
                      </a:r>
                      <a:r>
                        <a:rPr lang="pt-PT" sz="1100" b="1" dirty="0"/>
                        <a:t>:</a:t>
                      </a:r>
                      <a:endParaRPr lang="pt-PT" sz="11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hMerge="1">
                  <a:txBody>
                    <a:bodyPr/>
                    <a:lstStyle/>
                    <a:p>
                      <a:endParaRPr lang="pt-PT"/>
                    </a:p>
                  </a:txBody>
                  <a:tcPr/>
                </a:tc>
                <a:tc hMerge="1">
                  <a:txBody>
                    <a:bodyPr/>
                    <a:lstStyle/>
                    <a:p>
                      <a:endParaRPr lang="pt-PT"/>
                    </a:p>
                  </a:txBody>
                  <a:tcPr/>
                </a:tc>
              </a:tr>
              <a:tr h="413276">
                <a:tc gridSpan="3">
                  <a:txBody>
                    <a:bodyPr/>
                    <a:lstStyle/>
                    <a:p>
                      <a:pPr>
                        <a:lnSpc>
                          <a:spcPct val="150000"/>
                        </a:lnSpc>
                        <a:spcAft>
                          <a:spcPts val="1000"/>
                        </a:spcAft>
                      </a:pPr>
                      <a:r>
                        <a:rPr lang="pt-PT" sz="1100" b="1" dirty="0" smtClean="0"/>
                        <a:t> ITEM</a:t>
                      </a:r>
                      <a:r>
                        <a:rPr lang="pt-PT" sz="1100" b="1" dirty="0"/>
                        <a:t>:</a:t>
                      </a:r>
                      <a:endParaRPr lang="pt-PT" sz="11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hMerge="1">
                  <a:txBody>
                    <a:bodyPr/>
                    <a:lstStyle/>
                    <a:p>
                      <a:endParaRPr lang="pt-PT"/>
                    </a:p>
                  </a:txBody>
                  <a:tcPr/>
                </a:tc>
                <a:tc hMerge="1">
                  <a:txBody>
                    <a:bodyPr/>
                    <a:lstStyle/>
                    <a:p>
                      <a:endParaRPr lang="pt-PT"/>
                    </a:p>
                  </a:txBody>
                  <a:tcPr/>
                </a:tc>
              </a:tr>
              <a:tr h="413276">
                <a:tc gridSpan="3">
                  <a:txBody>
                    <a:bodyPr/>
                    <a:lstStyle/>
                    <a:p>
                      <a:pPr>
                        <a:lnSpc>
                          <a:spcPct val="150000"/>
                        </a:lnSpc>
                        <a:spcAft>
                          <a:spcPts val="1000"/>
                        </a:spcAft>
                      </a:pPr>
                      <a:r>
                        <a:rPr lang="pt-PT" sz="1100" b="1" dirty="0" smtClean="0"/>
                        <a:t> SUB-ITEM </a:t>
                      </a:r>
                      <a:r>
                        <a:rPr lang="pt-PT" sz="1100" b="1" dirty="0"/>
                        <a:t>N.º: </a:t>
                      </a:r>
                      <a:endParaRPr lang="pt-PT" sz="11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hMerge="1">
                  <a:txBody>
                    <a:bodyPr/>
                    <a:lstStyle/>
                    <a:p>
                      <a:endParaRPr lang="pt-PT"/>
                    </a:p>
                  </a:txBody>
                  <a:tcPr/>
                </a:tc>
                <a:tc hMerge="1">
                  <a:txBody>
                    <a:bodyPr/>
                    <a:lstStyle/>
                    <a:p>
                      <a:endParaRPr lang="pt-PT"/>
                    </a:p>
                  </a:txBody>
                  <a:tcPr/>
                </a:tc>
              </a:tr>
              <a:tr h="413276">
                <a:tc>
                  <a:txBody>
                    <a:bodyPr/>
                    <a:lstStyle/>
                    <a:p>
                      <a:pPr algn="ctr">
                        <a:lnSpc>
                          <a:spcPct val="150000"/>
                        </a:lnSpc>
                        <a:spcAft>
                          <a:spcPts val="1000"/>
                        </a:spcAft>
                      </a:pPr>
                      <a:r>
                        <a:rPr lang="pt-PT" sz="1100" b="1" dirty="0"/>
                        <a:t>PROVIDÊNCIAS</a:t>
                      </a:r>
                      <a:endParaRPr lang="pt-PT" sz="11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gn="ctr">
                        <a:lnSpc>
                          <a:spcPct val="150000"/>
                        </a:lnSpc>
                        <a:spcAft>
                          <a:spcPts val="1000"/>
                        </a:spcAft>
                      </a:pPr>
                      <a:r>
                        <a:rPr lang="pt-PT" sz="1100" b="1" dirty="0"/>
                        <a:t>RESPONSABILIDADES</a:t>
                      </a:r>
                      <a:endParaRPr lang="pt-PT" sz="11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gn="ctr">
                        <a:lnSpc>
                          <a:spcPct val="150000"/>
                        </a:lnSpc>
                        <a:spcAft>
                          <a:spcPts val="1000"/>
                        </a:spcAft>
                      </a:pPr>
                      <a:r>
                        <a:rPr lang="pt-PT" sz="1100" b="1" dirty="0"/>
                        <a:t>ALTERNATIVAS</a:t>
                      </a:r>
                      <a:endParaRPr lang="pt-PT" sz="1100" b="1"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r>
              <a:tr h="813000">
                <a:tc>
                  <a:txBody>
                    <a:bodyPr/>
                    <a:lstStyle/>
                    <a:p>
                      <a:pPr>
                        <a:lnSpc>
                          <a:spcPct val="150000"/>
                        </a:lnSpc>
                        <a:spcAft>
                          <a:spcPts val="1000"/>
                        </a:spcAft>
                      </a:pPr>
                      <a:r>
                        <a:rPr lang="pt-PT" sz="1100" dirty="0" smtClean="0"/>
                        <a:t> 1</a:t>
                      </a:r>
                      <a:r>
                        <a:rPr lang="pt-PT" sz="1100" dirty="0"/>
                        <a:t>. Colocação de mesa</a:t>
                      </a: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r>
              <a:tr h="813000">
                <a:tc>
                  <a:txBody>
                    <a:bodyPr/>
                    <a:lstStyle/>
                    <a:p>
                      <a:pPr>
                        <a:lnSpc>
                          <a:spcPct val="150000"/>
                        </a:lnSpc>
                        <a:spcAft>
                          <a:spcPts val="1000"/>
                        </a:spcAft>
                      </a:pPr>
                      <a:r>
                        <a:rPr lang="pt-PT" sz="1100" dirty="0" smtClean="0"/>
                        <a:t> 2</a:t>
                      </a:r>
                      <a:r>
                        <a:rPr lang="pt-PT" sz="1100" dirty="0"/>
                        <a:t>. Colocação de toalhas</a:t>
                      </a: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r>
              <a:tr h="813000">
                <a:tc>
                  <a:txBody>
                    <a:bodyPr/>
                    <a:lstStyle/>
                    <a:p>
                      <a:pPr>
                        <a:lnSpc>
                          <a:spcPct val="150000"/>
                        </a:lnSpc>
                        <a:spcAft>
                          <a:spcPts val="1000"/>
                        </a:spcAft>
                      </a:pPr>
                      <a:r>
                        <a:rPr lang="pt-PT" sz="1100" dirty="0" smtClean="0"/>
                        <a:t> 3</a:t>
                      </a:r>
                      <a:r>
                        <a:rPr lang="pt-PT" sz="1100" dirty="0"/>
                        <a:t>. Colocação de cadeiras</a:t>
                      </a: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r>
              <a:tr h="413276">
                <a:tc>
                  <a:txBody>
                    <a:bodyPr/>
                    <a:lstStyle/>
                    <a:p>
                      <a:pPr>
                        <a:lnSpc>
                          <a:spcPct val="150000"/>
                        </a:lnSpc>
                        <a:spcAft>
                          <a:spcPts val="1000"/>
                        </a:spcAft>
                      </a:pPr>
                      <a:r>
                        <a:rPr lang="pt-PT" sz="1100" dirty="0" smtClean="0"/>
                        <a:t> 4</a:t>
                      </a:r>
                      <a:r>
                        <a:rPr lang="pt-PT" sz="1100" dirty="0"/>
                        <a:t>. Arranjo floral</a:t>
                      </a: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r>
              <a:tr h="826553">
                <a:tc>
                  <a:txBody>
                    <a:bodyPr/>
                    <a:lstStyle/>
                    <a:p>
                      <a:pPr>
                        <a:lnSpc>
                          <a:spcPct val="150000"/>
                        </a:lnSpc>
                        <a:spcAft>
                          <a:spcPts val="1000"/>
                        </a:spcAft>
                      </a:pPr>
                      <a:r>
                        <a:rPr lang="pt-PT" sz="1100" dirty="0" smtClean="0"/>
                        <a:t> 5</a:t>
                      </a:r>
                      <a:r>
                        <a:rPr lang="pt-PT" sz="1100" dirty="0"/>
                        <a:t>. Revisão dos items (1-4)</a:t>
                      </a: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c>
                  <a:txBody>
                    <a:bodyPr/>
                    <a:lstStyle/>
                    <a:p>
                      <a:pPr>
                        <a:lnSpc>
                          <a:spcPct val="150000"/>
                        </a:lnSpc>
                        <a:spcAft>
                          <a:spcPts val="1000"/>
                        </a:spcAft>
                      </a:pPr>
                      <a:endParaRPr lang="pt-PT" sz="1100" dirty="0">
                        <a:latin typeface="Calibri"/>
                        <a:ea typeface="Calibri"/>
                        <a:cs typeface="Times New Roman"/>
                      </a:endParaRPr>
                    </a:p>
                  </a:txBody>
                  <a:tcPr marL="68580" marR="68580" marT="0" marB="0">
                    <a:cell3D prstMaterial="dkEdge">
                      <a:bevel prst="slope"/>
                      <a:lightRig rig="flood" dir="t"/>
                    </a:cell3D>
                    <a:solidFill>
                      <a:schemeClr val="accent5">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p:txBody>
          <a:bodyPr>
            <a:normAutofit/>
          </a:bodyPr>
          <a:lstStyle/>
          <a:p>
            <a:r>
              <a:rPr lang="pt-PT" sz="2000" b="1" u="sng" dirty="0" smtClean="0"/>
              <a:t>Exemplo de um convite particular</a:t>
            </a:r>
            <a:endParaRPr lang="pt-PT" sz="2000" dirty="0" smtClean="0"/>
          </a:p>
          <a:p>
            <a:endParaRPr lang="pt-PT" sz="2000" dirty="0" smtClean="0"/>
          </a:p>
          <a:p>
            <a:endParaRPr lang="pt-PT" sz="2000" dirty="0"/>
          </a:p>
        </p:txBody>
      </p:sp>
      <p:pic>
        <p:nvPicPr>
          <p:cNvPr id="4" name="Imagem 3"/>
          <p:cNvPicPr/>
          <p:nvPr/>
        </p:nvPicPr>
        <p:blipFill>
          <a:blip r:embed="rId2"/>
          <a:srcRect/>
          <a:stretch>
            <a:fillRect/>
          </a:stretch>
        </p:blipFill>
        <p:spPr bwMode="auto">
          <a:xfrm>
            <a:off x="928662" y="2714620"/>
            <a:ext cx="7572428"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a:xfrm>
            <a:off x="428596" y="2357406"/>
            <a:ext cx="8229600" cy="4500594"/>
          </a:xfrm>
        </p:spPr>
        <p:txBody>
          <a:bodyPr>
            <a:normAutofit/>
          </a:bodyPr>
          <a:lstStyle/>
          <a:p>
            <a:pPr>
              <a:buNone/>
            </a:pPr>
            <a:r>
              <a:rPr lang="pt-PT" sz="2000" b="1" u="sng" dirty="0" smtClean="0"/>
              <a:t>Resposta a convites</a:t>
            </a:r>
            <a:r>
              <a:rPr lang="pt-PT" sz="2000" dirty="0" smtClean="0"/>
              <a:t> </a:t>
            </a:r>
            <a:br>
              <a:rPr lang="pt-PT" sz="2000" dirty="0" smtClean="0"/>
            </a:br>
            <a:r>
              <a:rPr lang="pt-PT" sz="2000" dirty="0" smtClean="0"/>
              <a:t>      </a:t>
            </a:r>
          </a:p>
          <a:p>
            <a:r>
              <a:rPr lang="pt-PT" sz="2000" dirty="0" smtClean="0"/>
              <a:t>Responder por telefone ou por escrito, nas 48 horas seguintes à recepção. </a:t>
            </a:r>
            <a:br>
              <a:rPr lang="pt-PT" sz="2000" dirty="0" smtClean="0"/>
            </a:br>
            <a:r>
              <a:rPr lang="pt-PT" sz="2000" dirty="0" smtClean="0"/>
              <a:t>Se a resposta for por escrito, a fórmula para aceitar é ” </a:t>
            </a:r>
            <a:r>
              <a:rPr lang="pt-PT" sz="2000" i="1" dirty="0" smtClean="0"/>
              <a:t>X e Y agradecem o seu amável convite para o dia 10 que aceitam com muito gosto</a:t>
            </a:r>
            <a:r>
              <a:rPr lang="pt-PT" sz="2000" dirty="0" smtClean="0"/>
              <a:t>” e para recusar é  “</a:t>
            </a:r>
            <a:r>
              <a:rPr lang="pt-PT" sz="2000" i="1" dirty="0" smtClean="0"/>
              <a:t>X e Y agradecem o seu amável convite e     lamentam não poder aceitá-lo devido a compromissos anteriormente assumidos</a:t>
            </a:r>
            <a:r>
              <a:rPr lang="pt-PT" sz="2000" dirty="0" smtClean="0"/>
              <a:t>”  ou  “</a:t>
            </a:r>
            <a:r>
              <a:rPr lang="pt-PT" sz="2000" i="1" dirty="0" smtClean="0"/>
              <a:t>X e Y agradecem  e  têm muita  pena de não poder aceitar o seu amável para jantar no dia 10, por se encontrarem fora do País naquela data</a:t>
            </a:r>
            <a:r>
              <a:rPr lang="pt-PT" sz="2000" dirty="0" smtClean="0"/>
              <a:t>”. </a:t>
            </a:r>
            <a:br>
              <a:rPr lang="pt-PT" sz="2000" dirty="0" smtClean="0"/>
            </a:br>
            <a:endParaRPr lang="pt-PT" sz="2000" dirty="0" smtClean="0"/>
          </a:p>
          <a:p>
            <a:endParaRPr lang="pt-PT"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4290"/>
            <a:ext cx="8229600" cy="1399032"/>
          </a:xfrm>
        </p:spPr>
        <p:txBody>
          <a:bodyPr/>
          <a:lstStyle/>
          <a:p>
            <a:r>
              <a:rPr lang="pt-PT" b="1" dirty="0" smtClean="0"/>
              <a:t>Elaboração de Convites</a:t>
            </a:r>
            <a:endParaRPr lang="pt-PT" dirty="0"/>
          </a:p>
        </p:txBody>
      </p:sp>
      <p:sp>
        <p:nvSpPr>
          <p:cNvPr id="3" name="Marcador de Posição de Conteúdo 2"/>
          <p:cNvSpPr>
            <a:spLocks noGrp="1"/>
          </p:cNvSpPr>
          <p:nvPr>
            <p:ph idx="1"/>
          </p:nvPr>
        </p:nvSpPr>
        <p:spPr>
          <a:xfrm>
            <a:off x="4357686" y="1643050"/>
            <a:ext cx="4500594" cy="4975192"/>
          </a:xfrm>
        </p:spPr>
        <p:txBody>
          <a:bodyPr>
            <a:normAutofit/>
          </a:bodyPr>
          <a:lstStyle/>
          <a:p>
            <a:pPr>
              <a:buNone/>
            </a:pPr>
            <a:endParaRPr lang="pt-PT" sz="2000" b="1" u="sng" dirty="0" smtClean="0"/>
          </a:p>
          <a:p>
            <a:pPr>
              <a:buNone/>
            </a:pPr>
            <a:endParaRPr lang="pt-PT" sz="2000" b="1" u="sng" dirty="0" smtClean="0"/>
          </a:p>
          <a:p>
            <a:pPr>
              <a:buNone/>
            </a:pPr>
            <a:r>
              <a:rPr lang="pt-PT" sz="2000" b="1" dirty="0" smtClean="0"/>
              <a:t>    </a:t>
            </a:r>
          </a:p>
          <a:p>
            <a:pPr>
              <a:buNone/>
            </a:pPr>
            <a:r>
              <a:rPr lang="pt-PT" sz="2000" b="1" dirty="0" smtClean="0"/>
              <a:t> </a:t>
            </a:r>
            <a:r>
              <a:rPr lang="pt-PT" sz="2000" b="1" u="sng" dirty="0" smtClean="0"/>
              <a:t>EXERCÍCIO</a:t>
            </a:r>
            <a:r>
              <a:rPr lang="pt-PT" sz="2000" b="1" dirty="0" smtClean="0"/>
              <a:t>:</a:t>
            </a:r>
          </a:p>
          <a:p>
            <a:pPr>
              <a:buNone/>
            </a:pPr>
            <a:endParaRPr lang="pt-PT" sz="2000" dirty="0" smtClean="0"/>
          </a:p>
          <a:p>
            <a:r>
              <a:rPr lang="pt-PT" sz="2000" dirty="0" smtClean="0"/>
              <a:t>Com base no que foi anteriormente referido e nos exemplos práticos acima, propõe-se que cada um dos elementos faça um convite para um evento à sua escolha. </a:t>
            </a:r>
          </a:p>
          <a:p>
            <a:pPr>
              <a:buNone/>
            </a:pPr>
            <a:r>
              <a:rPr lang="pt-PT" sz="2000" dirty="0" smtClean="0"/>
              <a:t/>
            </a:r>
            <a:br>
              <a:rPr lang="pt-PT" sz="2000" dirty="0" smtClean="0"/>
            </a:br>
            <a:endParaRPr lang="pt-PT" sz="2000" dirty="0"/>
          </a:p>
        </p:txBody>
      </p:sp>
      <p:pic>
        <p:nvPicPr>
          <p:cNvPr id="5" name="Imagem 4" descr="C:\Users\Carolina Correia\AppData\Local\Microsoft\Windows\Temporary Internet Files\Content.IE5\KWX7HT9A\MCj02171020000[1].wmf"/>
          <p:cNvPicPr/>
          <p:nvPr/>
        </p:nvPicPr>
        <p:blipFill>
          <a:blip r:embed="rId2"/>
          <a:srcRect/>
          <a:stretch>
            <a:fillRect/>
          </a:stretch>
        </p:blipFill>
        <p:spPr bwMode="auto">
          <a:xfrm>
            <a:off x="7358082" y="2000240"/>
            <a:ext cx="1285884"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noChangeArrowheads="1"/>
          </p:cNvPicPr>
          <p:nvPr/>
        </p:nvPicPr>
        <p:blipFill>
          <a:blip r:embed="rId3"/>
          <a:srcRect/>
          <a:stretch>
            <a:fillRect/>
          </a:stretch>
        </p:blipFill>
        <p:spPr bwMode="auto">
          <a:xfrm>
            <a:off x="285720" y="2143116"/>
            <a:ext cx="3450386"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14290"/>
            <a:ext cx="8229600" cy="1399032"/>
          </a:xfrm>
        </p:spPr>
        <p:txBody>
          <a:bodyPr/>
          <a:lstStyle/>
          <a:p>
            <a:r>
              <a:rPr lang="pt-PT" b="1" dirty="0" smtClean="0"/>
              <a:t>Trajes de Cerimónia</a:t>
            </a:r>
            <a:endParaRPr lang="pt-PT" dirty="0"/>
          </a:p>
        </p:txBody>
      </p:sp>
      <p:sp>
        <p:nvSpPr>
          <p:cNvPr id="3" name="Marcador de Posição de Conteúdo 2"/>
          <p:cNvSpPr>
            <a:spLocks noGrp="1"/>
          </p:cNvSpPr>
          <p:nvPr>
            <p:ph idx="1"/>
          </p:nvPr>
        </p:nvSpPr>
        <p:spPr>
          <a:xfrm>
            <a:off x="214282" y="1643050"/>
            <a:ext cx="6215106" cy="5214950"/>
          </a:xfrm>
        </p:spPr>
        <p:txBody>
          <a:bodyPr>
            <a:normAutofit lnSpcReduction="10000"/>
          </a:bodyPr>
          <a:lstStyle/>
          <a:p>
            <a:pPr>
              <a:buNone/>
            </a:pPr>
            <a:r>
              <a:rPr lang="pt-PT" sz="2000" b="1" dirty="0" smtClean="0"/>
              <a:t>Casaca </a:t>
            </a:r>
            <a:r>
              <a:rPr lang="pt-PT" sz="2000" dirty="0" smtClean="0"/>
              <a:t/>
            </a:r>
            <a:br>
              <a:rPr lang="pt-PT" sz="2000" dirty="0" smtClean="0"/>
            </a:br>
            <a:endParaRPr lang="pt-PT" sz="2000" dirty="0" smtClean="0"/>
          </a:p>
          <a:p>
            <a:r>
              <a:rPr lang="pt-PT" sz="2000" dirty="0" smtClean="0"/>
              <a:t>Traje de grande gala. Pode usar-se a qualquer hora do dia, mas geralmente veste-se à noite. É preta com bandas de seda ou cetim e abas, usa-se com calças da mesma cor e tecido, ornadas com galão desde a cintura à bainha. Veste-se com camisa branca, com peitilho e colarinhos engomados e com um colete da mesma cor (ou preto se a cerimónia for até ao pôr do sol). O laço é sempre branco.  Meias  pretas e sapatos pretos de verniz ou de atacadores lisos. Pode receber condecorações. Para as senhoras, a casaca corresponde ao vestido comprido e uso de luvas. </a:t>
            </a:r>
            <a:br>
              <a:rPr lang="pt-PT" sz="2000" dirty="0" smtClean="0"/>
            </a:br>
            <a:endParaRPr lang="pt-PT" sz="2000" dirty="0"/>
          </a:p>
        </p:txBody>
      </p:sp>
      <p:pic>
        <p:nvPicPr>
          <p:cNvPr id="4" name="Imagem 3"/>
          <p:cNvPicPr/>
          <p:nvPr/>
        </p:nvPicPr>
        <p:blipFill>
          <a:blip r:embed="rId2"/>
          <a:srcRect/>
          <a:stretch>
            <a:fillRect/>
          </a:stretch>
        </p:blipFill>
        <p:spPr bwMode="auto">
          <a:xfrm>
            <a:off x="6215074" y="214290"/>
            <a:ext cx="2643206"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p:cNvPicPr>
            <a:picLocks noChangeAspect="1" noChangeArrowheads="1"/>
          </p:cNvPicPr>
          <p:nvPr/>
        </p:nvPicPr>
        <p:blipFill>
          <a:blip r:embed="rId3"/>
          <a:srcRect/>
          <a:stretch>
            <a:fillRect/>
          </a:stretch>
        </p:blipFill>
        <p:spPr bwMode="auto">
          <a:xfrm>
            <a:off x="7000892" y="3000372"/>
            <a:ext cx="1705284" cy="3524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slide(fromBottom)">
                                      <p:cBhvr>
                                        <p:cTn id="1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2852"/>
            <a:ext cx="8229600" cy="1399032"/>
          </a:xfrm>
        </p:spPr>
        <p:txBody>
          <a:bodyPr/>
          <a:lstStyle/>
          <a:p>
            <a:r>
              <a:rPr lang="pt-PT" b="1" dirty="0" smtClean="0"/>
              <a:t>Trajes de Cerimónia</a:t>
            </a:r>
            <a:endParaRPr lang="pt-PT" dirty="0"/>
          </a:p>
        </p:txBody>
      </p:sp>
      <p:sp>
        <p:nvSpPr>
          <p:cNvPr id="3" name="Marcador de Posição de Conteúdo 2"/>
          <p:cNvSpPr>
            <a:spLocks noGrp="1"/>
          </p:cNvSpPr>
          <p:nvPr>
            <p:ph idx="1"/>
          </p:nvPr>
        </p:nvSpPr>
        <p:spPr>
          <a:xfrm>
            <a:off x="285720" y="1882808"/>
            <a:ext cx="5072098" cy="4760902"/>
          </a:xfrm>
        </p:spPr>
        <p:txBody>
          <a:bodyPr>
            <a:normAutofit/>
          </a:bodyPr>
          <a:lstStyle/>
          <a:p>
            <a:pPr>
              <a:buNone/>
            </a:pPr>
            <a:r>
              <a:rPr lang="pt-PT" sz="2000" b="1" dirty="0" smtClean="0"/>
              <a:t>Smoking </a:t>
            </a:r>
            <a:r>
              <a:rPr lang="pt-PT" sz="2000" dirty="0" smtClean="0"/>
              <a:t/>
            </a:r>
            <a:br>
              <a:rPr lang="pt-PT" sz="2000" dirty="0" smtClean="0"/>
            </a:br>
            <a:endParaRPr lang="pt-PT" sz="2000" dirty="0" smtClean="0"/>
          </a:p>
          <a:p>
            <a:r>
              <a:rPr lang="pt-PT" sz="2000" dirty="0" smtClean="0"/>
              <a:t>Usa-se em especial ao final da tarde e à noite. A cor habitual é o preto e assemelha-se à casaca, só que usa com colete, laço e faixa à volta da cintura preta. Para as senhoras, aconselha-se um vestido curto chique. </a:t>
            </a:r>
            <a:br>
              <a:rPr lang="pt-PT" sz="2000" dirty="0" smtClean="0"/>
            </a:br>
            <a:endParaRPr lang="pt-PT" sz="2000" dirty="0"/>
          </a:p>
        </p:txBody>
      </p:sp>
      <p:pic>
        <p:nvPicPr>
          <p:cNvPr id="4" name="Imagem 3"/>
          <p:cNvPicPr/>
          <p:nvPr/>
        </p:nvPicPr>
        <p:blipFill>
          <a:blip r:embed="rId2"/>
          <a:srcRect/>
          <a:stretch>
            <a:fillRect/>
          </a:stretch>
        </p:blipFill>
        <p:spPr bwMode="auto">
          <a:xfrm>
            <a:off x="6072198" y="4143380"/>
            <a:ext cx="266065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p:cNvPicPr>
            <a:picLocks noChangeAspect="1" noChangeArrowheads="1"/>
          </p:cNvPicPr>
          <p:nvPr/>
        </p:nvPicPr>
        <p:blipFill>
          <a:blip r:embed="rId3"/>
          <a:srcRect/>
          <a:stretch>
            <a:fillRect/>
          </a:stretch>
        </p:blipFill>
        <p:spPr bwMode="auto">
          <a:xfrm>
            <a:off x="6572264" y="928670"/>
            <a:ext cx="2071694" cy="2788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slide(fromTop)">
                                      <p:cBhvr>
                                        <p:cTn id="1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214290"/>
            <a:ext cx="8229600" cy="1399032"/>
          </a:xfrm>
        </p:spPr>
        <p:txBody>
          <a:bodyPr/>
          <a:lstStyle/>
          <a:p>
            <a:r>
              <a:rPr lang="pt-PT" b="1" dirty="0" smtClean="0"/>
              <a:t>Trajes de Cerimónia</a:t>
            </a:r>
            <a:endParaRPr lang="pt-PT" dirty="0"/>
          </a:p>
        </p:txBody>
      </p:sp>
      <p:sp>
        <p:nvSpPr>
          <p:cNvPr id="3" name="Marcador de Posição de Conteúdo 2"/>
          <p:cNvSpPr>
            <a:spLocks noGrp="1"/>
          </p:cNvSpPr>
          <p:nvPr>
            <p:ph idx="1"/>
          </p:nvPr>
        </p:nvSpPr>
        <p:spPr>
          <a:xfrm>
            <a:off x="214282" y="1714488"/>
            <a:ext cx="5072098" cy="4929222"/>
          </a:xfrm>
        </p:spPr>
        <p:txBody>
          <a:bodyPr>
            <a:normAutofit lnSpcReduction="10000"/>
          </a:bodyPr>
          <a:lstStyle/>
          <a:p>
            <a:pPr>
              <a:buNone/>
            </a:pPr>
            <a:r>
              <a:rPr lang="pt-PT" sz="2000" b="1" dirty="0" smtClean="0"/>
              <a:t>Fraque </a:t>
            </a:r>
            <a:r>
              <a:rPr lang="pt-PT" sz="2000" dirty="0" smtClean="0"/>
              <a:t/>
            </a:r>
            <a:br>
              <a:rPr lang="pt-PT" sz="2000" dirty="0" smtClean="0"/>
            </a:br>
            <a:endParaRPr lang="pt-PT" sz="2000" dirty="0" smtClean="0"/>
          </a:p>
          <a:p>
            <a:r>
              <a:rPr lang="pt-PT" sz="2000" dirty="0" smtClean="0"/>
              <a:t>Usa-se normalmente de manhã e ao início da tarde. Consiste numa sobrecasaca preta ou cinza e umas calças com umas riscas muito características. O chapéu alto está a cair em desuso, O casaco pode ser preto, antracite ou cinzento e as calças de fantasia (quando o fraque é preto) ou cinzentas (quando o fraque é cinzento). Neste caso, as senhoras podem usar vestido curto, chapéu e luvas. Devem usar  meias mesmo no Verão. </a:t>
            </a:r>
            <a:br>
              <a:rPr lang="pt-PT" sz="2000" dirty="0" smtClean="0"/>
            </a:br>
            <a:endParaRPr lang="pt-PT" sz="2000" dirty="0"/>
          </a:p>
        </p:txBody>
      </p:sp>
      <p:pic>
        <p:nvPicPr>
          <p:cNvPr id="4" name="Imagem 3"/>
          <p:cNvPicPr/>
          <p:nvPr/>
        </p:nvPicPr>
        <p:blipFill>
          <a:blip r:embed="rId2"/>
          <a:srcRect/>
          <a:stretch>
            <a:fillRect/>
          </a:stretch>
        </p:blipFill>
        <p:spPr bwMode="auto">
          <a:xfrm>
            <a:off x="6643702" y="285728"/>
            <a:ext cx="2176029"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p:cNvPicPr>
            <a:picLocks noChangeAspect="1" noChangeArrowheads="1"/>
          </p:cNvPicPr>
          <p:nvPr/>
        </p:nvPicPr>
        <p:blipFill>
          <a:blip r:embed="rId3"/>
          <a:srcRect/>
          <a:stretch>
            <a:fillRect/>
          </a:stretch>
        </p:blipFill>
        <p:spPr bwMode="auto">
          <a:xfrm>
            <a:off x="6572264" y="3571876"/>
            <a:ext cx="2309819" cy="3090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7"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additive="base">
                                        <p:cTn id="10" dur="3000" fill="hold"/>
                                        <p:tgtEl>
                                          <p:spTgt spid="6146"/>
                                        </p:tgtEl>
                                        <p:attrNameLst>
                                          <p:attrName>ppt_x</p:attrName>
                                        </p:attrNameLst>
                                      </p:cBhvr>
                                      <p:tavLst>
                                        <p:tav tm="0">
                                          <p:val>
                                            <p:strVal val="#ppt_x"/>
                                          </p:val>
                                        </p:tav>
                                        <p:tav tm="100000">
                                          <p:val>
                                            <p:strVal val="#ppt_x"/>
                                          </p:val>
                                        </p:tav>
                                      </p:tavLst>
                                    </p:anim>
                                    <p:anim calcmode="lin" valueType="num">
                                      <p:cBhvr additive="base">
                                        <p:cTn id="11" dur="3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214290"/>
            <a:ext cx="8229600" cy="1399032"/>
          </a:xfrm>
        </p:spPr>
        <p:txBody>
          <a:bodyPr/>
          <a:lstStyle/>
          <a:p>
            <a:r>
              <a:rPr lang="pt-PT" b="1" dirty="0" smtClean="0"/>
              <a:t>Trajes de Cerimónia</a:t>
            </a:r>
            <a:endParaRPr lang="pt-PT" dirty="0"/>
          </a:p>
        </p:txBody>
      </p:sp>
      <p:sp>
        <p:nvSpPr>
          <p:cNvPr id="3" name="Marcador de Posição de Conteúdo 2"/>
          <p:cNvSpPr>
            <a:spLocks noGrp="1"/>
          </p:cNvSpPr>
          <p:nvPr>
            <p:ph idx="1"/>
          </p:nvPr>
        </p:nvSpPr>
        <p:spPr>
          <a:xfrm>
            <a:off x="457200" y="1882808"/>
            <a:ext cx="4471990" cy="4760902"/>
          </a:xfrm>
        </p:spPr>
        <p:txBody>
          <a:bodyPr>
            <a:normAutofit/>
          </a:bodyPr>
          <a:lstStyle/>
          <a:p>
            <a:pPr>
              <a:buNone/>
            </a:pPr>
            <a:r>
              <a:rPr lang="pt-PT" sz="2000" b="1" dirty="0" smtClean="0"/>
              <a:t>Fato escuro </a:t>
            </a:r>
            <a:r>
              <a:rPr lang="pt-PT" sz="2000" dirty="0" smtClean="0"/>
              <a:t/>
            </a:r>
            <a:br>
              <a:rPr lang="pt-PT" sz="2000" dirty="0" smtClean="0"/>
            </a:br>
            <a:endParaRPr lang="pt-PT" sz="2000" dirty="0" smtClean="0"/>
          </a:p>
          <a:p>
            <a:r>
              <a:rPr lang="pt-PT" sz="2000" dirty="0" smtClean="0"/>
              <a:t>Fato cinzento ou azul, camisa branca, às riscas ou azul claro. Gravata nem curta nem folclórica.  Meias sempre pretas ou cinza escuro. As senhoras devem usar vestidos curtos, chiques q.b. </a:t>
            </a:r>
            <a:br>
              <a:rPr lang="pt-PT" sz="2000" dirty="0" smtClean="0"/>
            </a:br>
            <a:endParaRPr lang="pt-PT" sz="2000" dirty="0"/>
          </a:p>
        </p:txBody>
      </p:sp>
      <p:pic>
        <p:nvPicPr>
          <p:cNvPr id="4" name="Imagem 3"/>
          <p:cNvPicPr/>
          <p:nvPr/>
        </p:nvPicPr>
        <p:blipFill>
          <a:blip r:embed="rId2"/>
          <a:srcRect/>
          <a:stretch>
            <a:fillRect/>
          </a:stretch>
        </p:blipFill>
        <p:spPr bwMode="auto">
          <a:xfrm>
            <a:off x="6215074" y="428604"/>
            <a:ext cx="2709876"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p:cNvPicPr>
            <a:picLocks noChangeAspect="1" noChangeArrowheads="1"/>
          </p:cNvPicPr>
          <p:nvPr/>
        </p:nvPicPr>
        <p:blipFill>
          <a:blip r:embed="rId3" cstate="print"/>
          <a:srcRect/>
          <a:stretch>
            <a:fillRect/>
          </a:stretch>
        </p:blipFill>
        <p:spPr bwMode="auto">
          <a:xfrm>
            <a:off x="7000892" y="3714752"/>
            <a:ext cx="1847827" cy="2771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0"/>
            <a:ext cx="8229600" cy="1184742"/>
          </a:xfrm>
        </p:spPr>
        <p:txBody>
          <a:bodyPr/>
          <a:lstStyle/>
          <a:p>
            <a:r>
              <a:rPr lang="pt-PT" b="1" dirty="0" smtClean="0"/>
              <a:t>Algumas Regras de Etiqueta</a:t>
            </a:r>
            <a:r>
              <a:rPr lang="pt-PT" dirty="0" smtClean="0"/>
              <a:t> </a:t>
            </a:r>
            <a:endParaRPr lang="pt-PT" dirty="0"/>
          </a:p>
        </p:txBody>
      </p:sp>
      <p:graphicFrame>
        <p:nvGraphicFramePr>
          <p:cNvPr id="8" name="Diagrama 7"/>
          <p:cNvGraphicFramePr/>
          <p:nvPr/>
        </p:nvGraphicFramePr>
        <p:xfrm>
          <a:off x="1142976" y="1500174"/>
          <a:ext cx="6886604"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472" y="428604"/>
            <a:ext cx="8062912" cy="1470025"/>
          </a:xfrm>
        </p:spPr>
        <p:txBody>
          <a:bodyPr>
            <a:noAutofit/>
          </a:bodyPr>
          <a:lstStyle/>
          <a:p>
            <a:r>
              <a:rPr lang="pt-PT" sz="3200" b="1" dirty="0" smtClean="0"/>
              <a:t>TIPOS DE SEGURANÇA EM EVENTOS E MEDIDAS DE SEGURANÇA ASSOCIADAS</a:t>
            </a:r>
            <a:endParaRPr lang="pt-PT" sz="3200" dirty="0"/>
          </a:p>
        </p:txBody>
      </p:sp>
      <p:sp>
        <p:nvSpPr>
          <p:cNvPr id="3" name="Subtítulo 2"/>
          <p:cNvSpPr>
            <a:spLocks noGrp="1"/>
          </p:cNvSpPr>
          <p:nvPr>
            <p:ph type="subTitle" idx="1"/>
          </p:nvPr>
        </p:nvSpPr>
        <p:spPr>
          <a:xfrm>
            <a:off x="285720" y="1785926"/>
            <a:ext cx="5429288" cy="5072074"/>
          </a:xfrm>
        </p:spPr>
        <p:txBody>
          <a:bodyPr>
            <a:normAutofit lnSpcReduction="10000"/>
          </a:bodyPr>
          <a:lstStyle/>
          <a:p>
            <a:pPr algn="ctr"/>
            <a:r>
              <a:rPr lang="pt-PT" sz="2400" b="1" dirty="0" smtClean="0">
                <a:solidFill>
                  <a:schemeClr val="accent5">
                    <a:lumMod val="60000"/>
                    <a:lumOff val="40000"/>
                  </a:schemeClr>
                </a:solidFill>
              </a:rPr>
              <a:t>MEDIDAS DE CONTROLO E SEGURANÇA</a:t>
            </a:r>
          </a:p>
          <a:p>
            <a:r>
              <a:rPr lang="pt-PT" sz="1600" b="1" dirty="0" smtClean="0">
                <a:solidFill>
                  <a:schemeClr val="tx1"/>
                </a:solidFill>
              </a:rPr>
              <a:t> </a:t>
            </a:r>
            <a:endParaRPr lang="pt-PT" sz="1600" dirty="0" smtClean="0">
              <a:solidFill>
                <a:schemeClr val="tx1"/>
              </a:solidFill>
            </a:endParaRPr>
          </a:p>
          <a:p>
            <a:pPr algn="l"/>
            <a:r>
              <a:rPr lang="pt-PT" sz="2400" b="1" dirty="0" smtClean="0">
                <a:solidFill>
                  <a:schemeClr val="tx1"/>
                </a:solidFill>
              </a:rPr>
              <a:t>A gestão de um evento é uma actividade de um elevado grau de complexidade que exige uma enorme coordenação e controlo muito cuidada. Esta situação obriga a que se desenvolvam mecanismos de controlo e salvaguarda através de processos de prevenção. Estas medidas têm em conta a estrutura e limitações do espaço onde o evento vai ser realizado. </a:t>
            </a:r>
          </a:p>
          <a:p>
            <a:pPr algn="l"/>
            <a:endParaRPr lang="pt-PT" sz="2000" dirty="0"/>
          </a:p>
        </p:txBody>
      </p:sp>
      <p:pic>
        <p:nvPicPr>
          <p:cNvPr id="5" name="Imagem 4" descr="C:\Users\Carolina Correia\AppData\Local\Microsoft\Windows\Temporary Internet Files\Content.IE5\LDBG8WMQ\MPj04276580000[1].jpg"/>
          <p:cNvPicPr/>
          <p:nvPr/>
        </p:nvPicPr>
        <p:blipFill>
          <a:blip r:embed="rId2" cstate="print"/>
          <a:srcRect/>
          <a:stretch>
            <a:fillRect/>
          </a:stretch>
        </p:blipFill>
        <p:spPr bwMode="auto">
          <a:xfrm>
            <a:off x="5857884" y="2428868"/>
            <a:ext cx="3000396"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7158" y="500042"/>
            <a:ext cx="8429684" cy="5715040"/>
          </a:xfrm>
        </p:spPr>
        <p:txBody>
          <a:bodyPr>
            <a:noAutofit/>
          </a:bodyPr>
          <a:lstStyle/>
          <a:p>
            <a:pPr algn="l"/>
            <a:r>
              <a:rPr lang="pt-PT" sz="2400" b="1" u="sng" dirty="0" smtClean="0">
                <a:solidFill>
                  <a:schemeClr val="accent5">
                    <a:lumMod val="60000"/>
                    <a:lumOff val="40000"/>
                  </a:schemeClr>
                </a:solidFill>
              </a:rPr>
              <a:t>Antes da realização do evento, </a:t>
            </a:r>
            <a:r>
              <a:rPr lang="pt-PT" sz="2400" b="1" u="sng" dirty="0" smtClean="0">
                <a:solidFill>
                  <a:schemeClr val="accent5">
                    <a:lumMod val="60000"/>
                    <a:lumOff val="40000"/>
                  </a:schemeClr>
                </a:solidFill>
              </a:rPr>
              <a:t>que</a:t>
            </a:r>
            <a:r>
              <a:rPr lang="pt-PT" sz="2400" b="1" u="sng" dirty="0" smtClean="0">
                <a:solidFill>
                  <a:schemeClr val="accent5">
                    <a:lumMod val="60000"/>
                    <a:lumOff val="40000"/>
                  </a:schemeClr>
                </a:solidFill>
              </a:rPr>
              <a:t> </a:t>
            </a:r>
            <a:r>
              <a:rPr lang="pt-PT" sz="2400" b="1" u="sng" dirty="0" smtClean="0">
                <a:solidFill>
                  <a:schemeClr val="accent5">
                    <a:lumMod val="60000"/>
                    <a:lumOff val="40000"/>
                  </a:schemeClr>
                </a:solidFill>
              </a:rPr>
              <a:t>mecanismos </a:t>
            </a:r>
            <a:r>
              <a:rPr lang="pt-PT" sz="2400" b="1" u="sng" dirty="0" smtClean="0">
                <a:solidFill>
                  <a:schemeClr val="accent5">
                    <a:lumMod val="60000"/>
                    <a:lumOff val="40000"/>
                  </a:schemeClr>
                </a:solidFill>
              </a:rPr>
              <a:t>preventivos deverá envolver</a:t>
            </a:r>
            <a:r>
              <a:rPr lang="pt-PT" sz="2400" b="1" dirty="0" smtClean="0">
                <a:solidFill>
                  <a:schemeClr val="accent5">
                    <a:lumMod val="60000"/>
                    <a:lumOff val="40000"/>
                  </a:schemeClr>
                </a:solidFill>
              </a:rPr>
              <a:t>:</a:t>
            </a:r>
            <a:endParaRPr lang="pt-PT" sz="2400" b="1" dirty="0" smtClean="0">
              <a:solidFill>
                <a:schemeClr val="accent5">
                  <a:lumMod val="60000"/>
                  <a:lumOff val="40000"/>
                </a:schemeClr>
              </a:solidFill>
            </a:endParaRPr>
          </a:p>
          <a:p>
            <a:pPr algn="l"/>
            <a:endParaRPr lang="pt-PT" sz="2400" b="1" dirty="0" smtClean="0">
              <a:solidFill>
                <a:schemeClr val="tx1"/>
              </a:solidFill>
            </a:endParaRPr>
          </a:p>
          <a:p>
            <a:pPr algn="l"/>
            <a:r>
              <a:rPr lang="pt-PT" sz="2400" b="1" u="sng" dirty="0" smtClean="0">
                <a:solidFill>
                  <a:schemeClr val="tx1"/>
                </a:solidFill>
              </a:rPr>
              <a:t>A avaliação da capacidade de carga interior</a:t>
            </a:r>
            <a:r>
              <a:rPr lang="pt-PT" sz="2400" b="1" dirty="0" smtClean="0">
                <a:solidFill>
                  <a:schemeClr val="tx1"/>
                </a:solidFill>
              </a:rPr>
              <a:t>: é um primeiro instrumento que nos permite aferir o tipo de infra-estrutura que temos, bem como a sua capacidade de acolhimento. </a:t>
            </a:r>
          </a:p>
          <a:p>
            <a:pPr algn="l"/>
            <a:r>
              <a:rPr lang="pt-PT" sz="2400" b="1" dirty="0" smtClean="0">
                <a:solidFill>
                  <a:schemeClr val="tx1"/>
                </a:solidFill>
              </a:rPr>
              <a:t>A partir daí podemos perceber os limites de acolhimento da estrutura de modo a que se estabeleça uma lotação média e máxima, assim como detectar as fragilidades existentes e o seu grau de perigosidade. Ainda através deste estudo poderemos analisar os materiais de que é composta a infra-estrutura, bem como o seu mobiliário e decoração, entre outras coisas, para se perceber o potencial de energia de </a:t>
            </a:r>
            <a:r>
              <a:rPr lang="pt-PT" sz="2400" b="1" dirty="0" smtClean="0">
                <a:solidFill>
                  <a:schemeClr val="tx1"/>
                </a:solidFill>
              </a:rPr>
              <a:t>combustão ou se são inflamáveis.</a:t>
            </a:r>
            <a:endParaRPr lang="pt-PT" sz="2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088" y="428604"/>
            <a:ext cx="8062912" cy="1470025"/>
          </a:xfrm>
        </p:spPr>
        <p:txBody>
          <a:bodyPr>
            <a:normAutofit fontScale="90000"/>
          </a:bodyPr>
          <a:lstStyle/>
          <a:p>
            <a:pPr algn="l"/>
            <a:r>
              <a:rPr lang="pt-PT" sz="2700" b="1" dirty="0" smtClean="0"/>
              <a:t>Exercício n.º 1</a:t>
            </a:r>
            <a:r>
              <a:rPr lang="pt-PT" sz="2700" dirty="0" smtClean="0"/>
              <a:t/>
            </a:r>
            <a:br>
              <a:rPr lang="pt-PT" sz="2700" dirty="0" smtClean="0"/>
            </a:br>
            <a:r>
              <a:rPr lang="pt-PT" sz="2700" b="1" dirty="0" smtClean="0"/>
              <a:t>Preencha a seguinte checklist tendo por base um evento à sua escolha.</a:t>
            </a:r>
            <a:r>
              <a:rPr lang="pt-PT" dirty="0" smtClean="0"/>
              <a:t/>
            </a:r>
            <a:br>
              <a:rPr lang="pt-PT" dirty="0" smtClean="0"/>
            </a:br>
            <a:endParaRPr lang="pt-PT" dirty="0"/>
          </a:p>
        </p:txBody>
      </p:sp>
      <p:graphicFrame>
        <p:nvGraphicFramePr>
          <p:cNvPr id="5" name="Tabela 4"/>
          <p:cNvGraphicFramePr>
            <a:graphicFrameLocks noGrp="1"/>
          </p:cNvGraphicFramePr>
          <p:nvPr/>
        </p:nvGraphicFramePr>
        <p:xfrm>
          <a:off x="571472" y="1500174"/>
          <a:ext cx="8215371" cy="5000662"/>
        </p:xfrm>
        <a:graphic>
          <a:graphicData uri="http://schemas.openxmlformats.org/drawingml/2006/table">
            <a:tbl>
              <a:tblPr>
                <a:effectLst>
                  <a:outerShdw blurRad="76200" dir="13500000" sy="23000" kx="1200000" algn="br" rotWithShape="0">
                    <a:prstClr val="black">
                      <a:alpha val="20000"/>
                    </a:prstClr>
                  </a:outerShdw>
                  <a:reflection blurRad="6350" stA="50000" endA="275" endPos="40000" dist="101600" dir="5400000" sy="-100000" algn="bl" rotWithShape="0"/>
                </a:effectLst>
              </a:tblPr>
              <a:tblGrid>
                <a:gridCol w="2098869"/>
                <a:gridCol w="1270496"/>
                <a:gridCol w="1598700"/>
                <a:gridCol w="1567777"/>
                <a:gridCol w="1679529"/>
              </a:tblGrid>
              <a:tr h="615578">
                <a:tc gridSpan="5">
                  <a:txBody>
                    <a:bodyPr/>
                    <a:lstStyle/>
                    <a:p>
                      <a:pPr algn="ctr">
                        <a:lnSpc>
                          <a:spcPct val="150000"/>
                        </a:lnSpc>
                        <a:spcAft>
                          <a:spcPts val="1000"/>
                        </a:spcAft>
                      </a:pPr>
                      <a:r>
                        <a:rPr lang="pt-PT" sz="1400" b="1" dirty="0" smtClean="0">
                          <a:latin typeface="Calibri"/>
                          <a:ea typeface="Calibri"/>
                          <a:cs typeface="Times New Roman"/>
                        </a:rPr>
                        <a:t> </a:t>
                      </a:r>
                      <a:r>
                        <a:rPr lang="pt-PT" sz="1400" b="1" dirty="0">
                          <a:solidFill>
                            <a:srgbClr val="215868"/>
                          </a:solidFill>
                          <a:highlight>
                            <a:srgbClr val="C0C0C0"/>
                          </a:highlight>
                          <a:latin typeface="Calibri"/>
                          <a:ea typeface="Calibri"/>
                          <a:cs typeface="Times New Roman"/>
                        </a:rPr>
                        <a:t>CHECKLIST</a:t>
                      </a:r>
                      <a:r>
                        <a:rPr lang="pt-PT" sz="1400" b="1" dirty="0">
                          <a:solidFill>
                            <a:srgbClr val="215868"/>
                          </a:solidFill>
                          <a:latin typeface="Calibri"/>
                          <a:ea typeface="Calibri"/>
                          <a:cs typeface="Times New Roman"/>
                        </a:rPr>
                        <a:t> </a:t>
                      </a:r>
                      <a:endParaRPr lang="pt-PT" sz="14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603878">
                <a:tc gridSpan="5">
                  <a:txBody>
                    <a:bodyPr/>
                    <a:lstStyle/>
                    <a:p>
                      <a:pPr>
                        <a:lnSpc>
                          <a:spcPct val="150000"/>
                        </a:lnSpc>
                        <a:spcAft>
                          <a:spcPts val="1000"/>
                        </a:spcAft>
                      </a:pPr>
                      <a:r>
                        <a:rPr lang="pt-PT" sz="1200" b="1" dirty="0" smtClean="0">
                          <a:solidFill>
                            <a:srgbClr val="0F243E"/>
                          </a:solidFill>
                          <a:latin typeface="Calibri"/>
                          <a:ea typeface="Calibri"/>
                          <a:cs typeface="Times New Roman"/>
                        </a:rPr>
                        <a:t>  EVENTO</a:t>
                      </a:r>
                      <a:r>
                        <a:rPr lang="pt-PT" sz="1200" b="1" dirty="0">
                          <a:solidFill>
                            <a:srgbClr val="0F243E"/>
                          </a:solidFill>
                          <a:latin typeface="Calibri"/>
                          <a:ea typeface="Calibri"/>
                          <a:cs typeface="Times New Roman"/>
                        </a:rPr>
                        <a:t>:                                                                                                                           </a:t>
                      </a:r>
                      <a:r>
                        <a:rPr lang="pt-PT" sz="1200" b="1" baseline="0" dirty="0" smtClean="0">
                          <a:solidFill>
                            <a:srgbClr val="0F243E"/>
                          </a:solidFill>
                          <a:latin typeface="Calibri"/>
                          <a:ea typeface="Calibri"/>
                          <a:cs typeface="Times New Roman"/>
                        </a:rPr>
                        <a:t>  </a:t>
                      </a:r>
                      <a:r>
                        <a:rPr lang="pt-PT" sz="1200" b="1" dirty="0" smtClean="0">
                          <a:solidFill>
                            <a:srgbClr val="0F243E"/>
                          </a:solidFill>
                          <a:latin typeface="Calibri"/>
                          <a:ea typeface="Calibri"/>
                          <a:cs typeface="Times New Roman"/>
                        </a:rPr>
                        <a:t>  </a:t>
                      </a:r>
                      <a:r>
                        <a:rPr lang="pt-PT" sz="1200" b="1" dirty="0">
                          <a:solidFill>
                            <a:srgbClr val="0F243E"/>
                          </a:solidFill>
                          <a:latin typeface="Calibri"/>
                          <a:ea typeface="Calibri"/>
                          <a:cs typeface="Times New Roman"/>
                        </a:rPr>
                        <a:t>DATA DO EVENTO:</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626330">
                <a:tc gridSpan="5">
                  <a:txBody>
                    <a:bodyPr/>
                    <a:lstStyle/>
                    <a:p>
                      <a:pPr>
                        <a:lnSpc>
                          <a:spcPct val="150000"/>
                        </a:lnSpc>
                        <a:spcAft>
                          <a:spcPts val="1000"/>
                        </a:spcAft>
                      </a:pPr>
                      <a:r>
                        <a:rPr lang="pt-PT" sz="1200" b="1" dirty="0" smtClean="0">
                          <a:solidFill>
                            <a:srgbClr val="0F243E"/>
                          </a:solidFill>
                          <a:latin typeface="Calibri"/>
                          <a:ea typeface="Calibri"/>
                          <a:cs typeface="Times New Roman"/>
                        </a:rPr>
                        <a:t>  LOCAL</a:t>
                      </a:r>
                      <a:r>
                        <a:rPr lang="pt-PT" sz="1200" b="1" dirty="0">
                          <a:solidFill>
                            <a:srgbClr val="0F243E"/>
                          </a:solidFill>
                          <a:latin typeface="Calibri"/>
                          <a:ea typeface="Calibri"/>
                          <a:cs typeface="Times New Roman"/>
                        </a:rPr>
                        <a:t>:</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634845">
                <a:tc>
                  <a:txBody>
                    <a:bodyPr/>
                    <a:lstStyle/>
                    <a:p>
                      <a:pPr>
                        <a:lnSpc>
                          <a:spcPct val="150000"/>
                        </a:lnSpc>
                        <a:spcAft>
                          <a:spcPts val="1000"/>
                        </a:spcAft>
                      </a:pPr>
                      <a:r>
                        <a:rPr lang="pt-PT" sz="1200" b="1" dirty="0">
                          <a:solidFill>
                            <a:srgbClr val="0F243E"/>
                          </a:solidFill>
                          <a:latin typeface="Calibri"/>
                          <a:ea typeface="Calibri"/>
                          <a:cs typeface="Times New Roman"/>
                        </a:rPr>
                        <a:t>                </a:t>
                      </a:r>
                      <a:r>
                        <a:rPr lang="pt-PT" sz="1200" b="1" dirty="0" smtClean="0">
                          <a:solidFill>
                            <a:srgbClr val="0F243E"/>
                          </a:solidFill>
                          <a:latin typeface="Calibri"/>
                          <a:ea typeface="Calibri"/>
                          <a:cs typeface="Times New Roman"/>
                        </a:rPr>
                        <a:t>PROVIDÊNCIAS</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r>
                        <a:rPr lang="pt-PT" sz="1200" b="1" dirty="0">
                          <a:solidFill>
                            <a:srgbClr val="0F243E"/>
                          </a:solidFill>
                          <a:latin typeface="Calibri"/>
                          <a:ea typeface="Calibri"/>
                          <a:cs typeface="Times New Roman"/>
                        </a:rPr>
                        <a:t>     </a:t>
                      </a:r>
                      <a:r>
                        <a:rPr lang="pt-PT" sz="1200" b="1" dirty="0" smtClean="0">
                          <a:solidFill>
                            <a:srgbClr val="0F243E"/>
                          </a:solidFill>
                          <a:latin typeface="Calibri"/>
                          <a:ea typeface="Calibri"/>
                          <a:cs typeface="Times New Roman"/>
                        </a:rPr>
                        <a:t> DATA </a:t>
                      </a:r>
                      <a:r>
                        <a:rPr lang="pt-PT" sz="1200" b="1" dirty="0">
                          <a:solidFill>
                            <a:srgbClr val="0F243E"/>
                          </a:solidFill>
                          <a:latin typeface="Calibri"/>
                          <a:ea typeface="Calibri"/>
                          <a:cs typeface="Times New Roman"/>
                        </a:rPr>
                        <a:t>LIMITE</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r>
                        <a:rPr lang="pt-PT" sz="1200" b="1" dirty="0">
                          <a:solidFill>
                            <a:srgbClr val="0F243E"/>
                          </a:solidFill>
                          <a:latin typeface="Calibri"/>
                          <a:ea typeface="Calibri"/>
                          <a:cs typeface="Times New Roman"/>
                        </a:rPr>
                        <a:t>         </a:t>
                      </a:r>
                      <a:r>
                        <a:rPr lang="pt-PT" sz="1200" b="1" dirty="0" smtClean="0">
                          <a:solidFill>
                            <a:srgbClr val="0F243E"/>
                          </a:solidFill>
                          <a:latin typeface="Calibri"/>
                          <a:ea typeface="Calibri"/>
                          <a:cs typeface="Times New Roman"/>
                        </a:rPr>
                        <a:t> </a:t>
                      </a:r>
                      <a:r>
                        <a:rPr lang="pt-PT" sz="1200" b="1" dirty="0">
                          <a:solidFill>
                            <a:srgbClr val="0F243E"/>
                          </a:solidFill>
                          <a:latin typeface="Calibri"/>
                          <a:ea typeface="Calibri"/>
                          <a:cs typeface="Times New Roman"/>
                        </a:rPr>
                        <a:t>RESPONSÁVEL</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r>
                        <a:rPr lang="pt-PT" sz="1200" b="1" dirty="0">
                          <a:solidFill>
                            <a:srgbClr val="0F243E"/>
                          </a:solidFill>
                          <a:latin typeface="Calibri"/>
                          <a:ea typeface="Calibri"/>
                          <a:cs typeface="Times New Roman"/>
                        </a:rPr>
                        <a:t>       </a:t>
                      </a:r>
                      <a:r>
                        <a:rPr lang="pt-PT" sz="1200" b="1" dirty="0" smtClean="0">
                          <a:solidFill>
                            <a:srgbClr val="0F243E"/>
                          </a:solidFill>
                          <a:latin typeface="Calibri"/>
                          <a:ea typeface="Calibri"/>
                          <a:cs typeface="Times New Roman"/>
                        </a:rPr>
                        <a:t>   </a:t>
                      </a:r>
                      <a:r>
                        <a:rPr lang="pt-PT" sz="1200" b="1" dirty="0">
                          <a:solidFill>
                            <a:srgbClr val="0F243E"/>
                          </a:solidFill>
                          <a:latin typeface="Calibri"/>
                          <a:ea typeface="Calibri"/>
                          <a:cs typeface="Times New Roman"/>
                        </a:rPr>
                        <a:t>EXECUTIVO</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r>
                        <a:rPr lang="pt-PT" sz="1200" b="1" dirty="0">
                          <a:solidFill>
                            <a:srgbClr val="0F243E"/>
                          </a:solidFill>
                          <a:latin typeface="Calibri"/>
                          <a:ea typeface="Calibri"/>
                          <a:cs typeface="Times New Roman"/>
                        </a:rPr>
                        <a:t>   </a:t>
                      </a:r>
                      <a:r>
                        <a:rPr lang="pt-PT" sz="1200" b="1" dirty="0" smtClean="0">
                          <a:solidFill>
                            <a:srgbClr val="0F243E"/>
                          </a:solidFill>
                          <a:latin typeface="Calibri"/>
                          <a:ea typeface="Calibri"/>
                          <a:cs typeface="Times New Roman"/>
                        </a:rPr>
                        <a:t>   </a:t>
                      </a:r>
                      <a:r>
                        <a:rPr lang="pt-PT" sz="1200" b="1" dirty="0">
                          <a:solidFill>
                            <a:srgbClr val="0F243E"/>
                          </a:solidFill>
                          <a:latin typeface="Calibri"/>
                          <a:ea typeface="Calibri"/>
                          <a:cs typeface="Times New Roman"/>
                        </a:rPr>
                        <a:t>PONTO SITUAÇÃO</a:t>
                      </a:r>
                      <a:endParaRPr lang="pt-PT" sz="12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r>
              <a:tr h="647234">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r>
              <a:tr h="691364">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r>
              <a:tr h="626330">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r>
              <a:tr h="555103">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c>
                  <a:txBody>
                    <a:bodyPr/>
                    <a:lstStyle/>
                    <a:p>
                      <a:pPr>
                        <a:lnSpc>
                          <a:spcPct val="150000"/>
                        </a:lnSpc>
                        <a:spcAft>
                          <a:spcPts val="1000"/>
                        </a:spcAft>
                      </a:pPr>
                      <a:endParaRPr lang="pt-PT" sz="700" dirty="0">
                        <a:latin typeface="Calibri"/>
                        <a:ea typeface="Calibri"/>
                        <a:cs typeface="Times New Roman"/>
                      </a:endParaRPr>
                    </a:p>
                  </a:txBody>
                  <a:tcPr marL="43471" marR="43471" marT="0" marB="0">
                    <a:lnL w="66675" cap="flat" cmpd="dbl" algn="ctr">
                      <a:solidFill>
                        <a:srgbClr val="215868"/>
                      </a:solidFill>
                      <a:prstDash val="solid"/>
                      <a:round/>
                      <a:headEnd type="none" w="med" len="med"/>
                      <a:tailEnd type="none" w="med" len="med"/>
                    </a:lnL>
                    <a:lnR w="66675" cap="flat" cmpd="dbl" algn="ctr">
                      <a:solidFill>
                        <a:srgbClr val="215868"/>
                      </a:solidFill>
                      <a:prstDash val="solid"/>
                      <a:round/>
                      <a:headEnd type="none" w="med" len="med"/>
                      <a:tailEnd type="none" w="med" len="med"/>
                    </a:lnR>
                    <a:lnT w="66675" cap="flat" cmpd="dbl" algn="ctr">
                      <a:solidFill>
                        <a:srgbClr val="215868"/>
                      </a:solidFill>
                      <a:prstDash val="solid"/>
                      <a:round/>
                      <a:headEnd type="none" w="med" len="med"/>
                      <a:tailEnd type="none" w="med" len="med"/>
                    </a:lnT>
                    <a:lnB w="66675" cap="flat" cmpd="dbl" algn="ctr">
                      <a:solidFill>
                        <a:srgbClr val="215868"/>
                      </a:solidFill>
                      <a:prstDash val="solid"/>
                      <a:round/>
                      <a:headEnd type="none" w="med" len="med"/>
                      <a:tailEnd type="none" w="med" len="med"/>
                    </a:lnB>
                    <a:cell3D prstMaterial="dkEdge">
                      <a:bevel prst="artDeco"/>
                      <a:lightRig rig="flood" dir="t"/>
                    </a:cell3D>
                    <a:solidFill>
                      <a:schemeClr val="accent6">
                        <a:lumMod val="20000"/>
                        <a:lumOff val="80000"/>
                      </a:schemeClr>
                    </a:solidFill>
                  </a:tcPr>
                </a:tc>
              </a:tr>
            </a:tbl>
          </a:graphicData>
        </a:graphic>
      </p:graphicFrame>
      <p:pic>
        <p:nvPicPr>
          <p:cNvPr id="6" name="Picture 5"/>
          <p:cNvPicPr>
            <a:picLocks noChangeAspect="1" noChangeArrowheads="1"/>
          </p:cNvPicPr>
          <p:nvPr/>
        </p:nvPicPr>
        <p:blipFill>
          <a:blip r:embed="rId2"/>
          <a:srcRect/>
          <a:stretch>
            <a:fillRect/>
          </a:stretch>
        </p:blipFill>
        <p:spPr bwMode="auto">
          <a:xfrm>
            <a:off x="214282" y="142852"/>
            <a:ext cx="1052660"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28596" y="500042"/>
            <a:ext cx="8429684" cy="6000792"/>
          </a:xfrm>
        </p:spPr>
        <p:txBody>
          <a:bodyPr>
            <a:normAutofit/>
          </a:bodyPr>
          <a:lstStyle/>
          <a:p>
            <a:pPr algn="l"/>
            <a:r>
              <a:rPr lang="pt-PT" sz="2400" b="1" u="sng" dirty="0" smtClean="0">
                <a:solidFill>
                  <a:schemeClr val="accent5">
                    <a:lumMod val="60000"/>
                    <a:lumOff val="40000"/>
                  </a:schemeClr>
                </a:solidFill>
              </a:rPr>
              <a:t>Este tipo de avaliação permite-nos analisar ainda</a:t>
            </a:r>
            <a:r>
              <a:rPr lang="pt-PT" sz="2400" b="1" dirty="0" smtClean="0">
                <a:solidFill>
                  <a:schemeClr val="tx1"/>
                </a:solidFill>
              </a:rPr>
              <a:t>:</a:t>
            </a:r>
          </a:p>
          <a:p>
            <a:pPr algn="l"/>
            <a:endParaRPr lang="pt-PT" sz="2400" b="1" dirty="0" smtClean="0">
              <a:solidFill>
                <a:schemeClr val="tx1"/>
              </a:solidFill>
            </a:endParaRPr>
          </a:p>
          <a:p>
            <a:pPr algn="l">
              <a:buFont typeface="Wingdings" pitchFamily="2" charset="2"/>
              <a:buChar char="Ø"/>
            </a:pPr>
            <a:r>
              <a:rPr lang="pt-PT" sz="2400" b="1" dirty="0" smtClean="0">
                <a:solidFill>
                  <a:schemeClr val="tx1"/>
                </a:solidFill>
              </a:rPr>
              <a:t>os circuitos de saídas de emergência </a:t>
            </a:r>
          </a:p>
          <a:p>
            <a:pPr algn="l"/>
            <a:endParaRPr lang="pt-PT" sz="2400" b="1" dirty="0" smtClean="0">
              <a:solidFill>
                <a:schemeClr val="tx1"/>
              </a:solidFill>
            </a:endParaRPr>
          </a:p>
          <a:p>
            <a:pPr algn="l">
              <a:buFont typeface="Wingdings" pitchFamily="2" charset="2"/>
              <a:buChar char="Ø"/>
            </a:pPr>
            <a:r>
              <a:rPr lang="pt-PT" sz="2400" b="1" dirty="0" smtClean="0">
                <a:solidFill>
                  <a:schemeClr val="tx1"/>
                </a:solidFill>
              </a:rPr>
              <a:t>a qualidade dos meios estruturais de salvaguarda (portas </a:t>
            </a:r>
            <a:r>
              <a:rPr lang="pt-PT" sz="2400" b="1" dirty="0" err="1" smtClean="0">
                <a:solidFill>
                  <a:schemeClr val="tx1"/>
                </a:solidFill>
              </a:rPr>
              <a:t>quebra-fogo</a:t>
            </a:r>
            <a:r>
              <a:rPr lang="pt-PT" sz="2400" b="1" dirty="0" smtClean="0">
                <a:solidFill>
                  <a:schemeClr val="tx1"/>
                </a:solidFill>
              </a:rPr>
              <a:t>, largura das escadas, saídas de fumo, circuitos de evacuação, etc.)</a:t>
            </a:r>
          </a:p>
          <a:p>
            <a:pPr algn="l"/>
            <a:endParaRPr lang="pt-PT" sz="2400" b="1" dirty="0" smtClean="0">
              <a:solidFill>
                <a:schemeClr val="tx1"/>
              </a:solidFill>
            </a:endParaRPr>
          </a:p>
          <a:p>
            <a:pPr algn="l"/>
            <a:r>
              <a:rPr lang="pt-PT" sz="2400" b="1" dirty="0" smtClean="0">
                <a:solidFill>
                  <a:schemeClr val="tx1"/>
                </a:solidFill>
              </a:rPr>
              <a:t> </a:t>
            </a:r>
            <a:r>
              <a:rPr lang="pt-PT" sz="2400" b="1" dirty="0" smtClean="0"/>
              <a:t>Nessa situação é também considerado um mecanismo de prevenção e controlo </a:t>
            </a:r>
            <a:r>
              <a:rPr lang="pt-PT" sz="2400" b="1" dirty="0" smtClean="0">
                <a:solidFill>
                  <a:schemeClr val="accent5">
                    <a:lumMod val="60000"/>
                    <a:lumOff val="40000"/>
                  </a:schemeClr>
                </a:solidFill>
              </a:rPr>
              <a:t>a avaliação da capacidade de carga sustentável exterior</a:t>
            </a:r>
            <a:r>
              <a:rPr lang="pt-PT" sz="2400" b="1" dirty="0" smtClean="0"/>
              <a:t>. Esse mecanismo permite-nos perceber a capacidade de escoamento de multidões à entrada e saída, por forma a prevenir acidentes que eventualmente possam surgir.</a:t>
            </a:r>
            <a:endParaRPr lang="pt-PT" sz="2400" b="1"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7158" y="571480"/>
            <a:ext cx="8429684" cy="5643602"/>
          </a:xfrm>
        </p:spPr>
        <p:txBody>
          <a:bodyPr>
            <a:normAutofit/>
          </a:bodyPr>
          <a:lstStyle/>
          <a:p>
            <a:pPr algn="l"/>
            <a:r>
              <a:rPr lang="pt-PT" sz="2400" b="1" dirty="0" smtClean="0"/>
              <a:t>Um terceiro mecanismo de prevenção passa pela </a:t>
            </a:r>
            <a:r>
              <a:rPr lang="pt-PT" sz="2400" b="1" dirty="0" smtClean="0">
                <a:solidFill>
                  <a:schemeClr val="accent5">
                    <a:lumMod val="60000"/>
                    <a:lumOff val="40000"/>
                  </a:schemeClr>
                </a:solidFill>
              </a:rPr>
              <a:t>gestão e controlo de entradas</a:t>
            </a:r>
            <a:r>
              <a:rPr lang="pt-PT" sz="2400" b="1" dirty="0" smtClean="0"/>
              <a:t>. Este mecanismo deverá ser instalado através de:</a:t>
            </a:r>
          </a:p>
          <a:p>
            <a:pPr algn="l">
              <a:buFont typeface="Arial" pitchFamily="34" charset="0"/>
              <a:buChar char="•"/>
            </a:pPr>
            <a:endParaRPr lang="pt-PT" sz="1000" b="1" dirty="0" smtClean="0"/>
          </a:p>
          <a:p>
            <a:pPr lvl="0" algn="l">
              <a:buFont typeface="Wingdings" pitchFamily="2" charset="2"/>
              <a:buChar char="ü"/>
            </a:pPr>
            <a:r>
              <a:rPr lang="pt-PT" sz="2400" b="1" dirty="0" smtClean="0"/>
              <a:t> Processos de dissuasão e de dispersão, através por exemplo da instalação de circuitos de barreiras que em filas reduzem o "afunilamento de entrada";</a:t>
            </a:r>
          </a:p>
          <a:p>
            <a:pPr lvl="0" algn="l">
              <a:buFont typeface="Wingdings" pitchFamily="2" charset="2"/>
              <a:buChar char="ü"/>
            </a:pPr>
            <a:endParaRPr lang="pt-PT" sz="1000" b="1" dirty="0" smtClean="0"/>
          </a:p>
          <a:p>
            <a:pPr lvl="0" algn="l">
              <a:buFont typeface="Wingdings" pitchFamily="2" charset="2"/>
              <a:buChar char="ü"/>
            </a:pPr>
            <a:r>
              <a:rPr lang="pt-PT" sz="2400" b="1" dirty="0" smtClean="0"/>
              <a:t> De agentes de segurança à entrada e saída e de funcionários que saibam encaminhar o público.</a:t>
            </a:r>
          </a:p>
          <a:p>
            <a:pPr algn="l">
              <a:buFont typeface="Wingdings" pitchFamily="2" charset="2"/>
              <a:buChar char="ü"/>
            </a:pPr>
            <a:endParaRPr lang="pt-PT" sz="2400" b="1" dirty="0"/>
          </a:p>
        </p:txBody>
      </p:sp>
      <p:pic>
        <p:nvPicPr>
          <p:cNvPr id="2050" name="Picture 2"/>
          <p:cNvPicPr>
            <a:picLocks noChangeAspect="1" noChangeArrowheads="1"/>
          </p:cNvPicPr>
          <p:nvPr/>
        </p:nvPicPr>
        <p:blipFill>
          <a:blip r:embed="rId2"/>
          <a:srcRect/>
          <a:stretch>
            <a:fillRect/>
          </a:stretch>
        </p:blipFill>
        <p:spPr bwMode="auto">
          <a:xfrm>
            <a:off x="642910" y="4286256"/>
            <a:ext cx="3190874" cy="2124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3"/>
          <a:srcRect/>
          <a:stretch>
            <a:fillRect/>
          </a:stretch>
        </p:blipFill>
        <p:spPr bwMode="auto">
          <a:xfrm>
            <a:off x="4572000" y="4286256"/>
            <a:ext cx="3214685" cy="2143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2844" y="285728"/>
            <a:ext cx="8715436" cy="3786214"/>
          </a:xfrm>
        </p:spPr>
        <p:txBody>
          <a:bodyPr>
            <a:normAutofit fontScale="92500"/>
          </a:bodyPr>
          <a:lstStyle/>
          <a:p>
            <a:pPr algn="l"/>
            <a:r>
              <a:rPr lang="pt-PT" sz="2400" b="1" dirty="0" smtClean="0">
                <a:solidFill>
                  <a:schemeClr val="accent5">
                    <a:lumMod val="60000"/>
                    <a:lumOff val="40000"/>
                  </a:schemeClr>
                </a:solidFill>
              </a:rPr>
              <a:t>Ameaças de bomba</a:t>
            </a:r>
          </a:p>
          <a:p>
            <a:pPr algn="l"/>
            <a:endParaRPr lang="pt-PT" sz="1500" b="1" dirty="0" smtClean="0"/>
          </a:p>
          <a:p>
            <a:pPr algn="l"/>
            <a:r>
              <a:rPr lang="pt-PT" sz="2400" b="1" dirty="0" smtClean="0"/>
              <a:t>As ameaças de bomba podem ocorrer em todos os grandes eventos.</a:t>
            </a:r>
          </a:p>
          <a:p>
            <a:pPr algn="l"/>
            <a:r>
              <a:rPr lang="pt-PT" sz="2400" b="1" dirty="0" smtClean="0"/>
              <a:t>A avaliação da segurança deverá examinar a probabilidade da ocorrência de uma ameaça de bomba. Para isso o organizador do evento terá de consultar as autoridades de segurança locais/nacionais.</a:t>
            </a:r>
          </a:p>
          <a:p>
            <a:pPr algn="l"/>
            <a:r>
              <a:rPr lang="pt-PT" sz="2400" b="1" dirty="0" smtClean="0"/>
              <a:t>As ameaças de bomba podem ser dirigidas aos </a:t>
            </a:r>
            <a:r>
              <a:rPr lang="pt-PT" sz="2400" b="1" dirty="0" err="1" smtClean="0"/>
              <a:t>VIPs</a:t>
            </a:r>
            <a:r>
              <a:rPr lang="pt-PT" sz="2400" b="1" dirty="0" smtClean="0"/>
              <a:t> ou ao público em geral, mas muitas delas têm como objectivo apenas provocar o maior incómodo e confusão possíveis.</a:t>
            </a:r>
          </a:p>
          <a:p>
            <a:pPr algn="l"/>
            <a:endParaRPr lang="pt-PT" sz="2000" b="1" dirty="0" smtClean="0"/>
          </a:p>
          <a:p>
            <a:pPr algn="l"/>
            <a:endParaRPr lang="pt-PT" sz="2000" b="1" dirty="0"/>
          </a:p>
        </p:txBody>
      </p:sp>
      <p:pic>
        <p:nvPicPr>
          <p:cNvPr id="3076" name="Picture 4"/>
          <p:cNvPicPr>
            <a:picLocks noChangeAspect="1" noChangeArrowheads="1"/>
          </p:cNvPicPr>
          <p:nvPr/>
        </p:nvPicPr>
        <p:blipFill>
          <a:blip r:embed="rId2"/>
          <a:srcRect/>
          <a:stretch>
            <a:fillRect/>
          </a:stretch>
        </p:blipFill>
        <p:spPr bwMode="auto">
          <a:xfrm>
            <a:off x="214282" y="4071942"/>
            <a:ext cx="3962395" cy="2622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p:cNvPicPr>
            <a:picLocks noChangeAspect="1" noChangeArrowheads="1"/>
          </p:cNvPicPr>
          <p:nvPr/>
        </p:nvPicPr>
        <p:blipFill>
          <a:blip r:embed="rId3"/>
          <a:srcRect/>
          <a:stretch>
            <a:fillRect/>
          </a:stretch>
        </p:blipFill>
        <p:spPr bwMode="auto">
          <a:xfrm>
            <a:off x="5357818" y="4071942"/>
            <a:ext cx="2155030" cy="2586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1472" y="357166"/>
            <a:ext cx="8062912" cy="5786478"/>
          </a:xfrm>
        </p:spPr>
        <p:txBody>
          <a:bodyPr>
            <a:normAutofit/>
          </a:bodyPr>
          <a:lstStyle/>
          <a:p>
            <a:pPr algn="l"/>
            <a:r>
              <a:rPr lang="pt-PT" sz="2400" b="1" dirty="0" smtClean="0">
                <a:solidFill>
                  <a:schemeClr val="accent5">
                    <a:lumMod val="60000"/>
                    <a:lumOff val="40000"/>
                  </a:schemeClr>
                </a:solidFill>
              </a:rPr>
              <a:t>PLANOS DE SEGURANÇA PARA EVENTOS</a:t>
            </a:r>
          </a:p>
          <a:p>
            <a:pPr algn="l"/>
            <a:endParaRPr lang="pt-PT" sz="2400" b="1" dirty="0" smtClean="0"/>
          </a:p>
          <a:p>
            <a:pPr algn="l"/>
            <a:r>
              <a:rPr lang="pt-PT" sz="2400" b="1" dirty="0" smtClean="0"/>
              <a:t>Um primeiro plano passa pela criação de sistemas de informação e de boas práticas. Este sistema procura garantir que cada visitante de uma infra-estrutura onde esteja a ser realizado um evento tenha acesso ao maior volume de informação sobre as medidas de segurança e protecção a tomar em caso de necessidade. </a:t>
            </a:r>
          </a:p>
          <a:p>
            <a:pPr algn="l"/>
            <a:endParaRPr lang="pt-PT" sz="2400" b="1" dirty="0"/>
          </a:p>
        </p:txBody>
      </p:sp>
      <p:pic>
        <p:nvPicPr>
          <p:cNvPr id="4099" name="Picture 3"/>
          <p:cNvPicPr>
            <a:picLocks noChangeAspect="1" noChangeArrowheads="1"/>
          </p:cNvPicPr>
          <p:nvPr/>
        </p:nvPicPr>
        <p:blipFill>
          <a:blip r:embed="rId2"/>
          <a:srcRect/>
          <a:stretch>
            <a:fillRect/>
          </a:stretch>
        </p:blipFill>
        <p:spPr bwMode="auto">
          <a:xfrm>
            <a:off x="4357686" y="3714752"/>
            <a:ext cx="4286250"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2844" y="285728"/>
            <a:ext cx="5857916" cy="6429420"/>
          </a:xfrm>
        </p:spPr>
        <p:txBody>
          <a:bodyPr/>
          <a:lstStyle/>
          <a:p>
            <a:pPr algn="l"/>
            <a:r>
              <a:rPr lang="pt-PT" sz="2400" b="1" u="sng" dirty="0" smtClean="0">
                <a:solidFill>
                  <a:schemeClr val="accent5">
                    <a:lumMod val="60000"/>
                    <a:lumOff val="40000"/>
                  </a:schemeClr>
                </a:solidFill>
              </a:rPr>
              <a:t>O acesso a essa informação deverá ser possibilitado ao consumidor através de</a:t>
            </a:r>
            <a:r>
              <a:rPr lang="pt-PT" sz="2400" b="1" dirty="0" smtClean="0">
                <a:solidFill>
                  <a:schemeClr val="accent5">
                    <a:lumMod val="60000"/>
                    <a:lumOff val="40000"/>
                  </a:schemeClr>
                </a:solidFill>
              </a:rPr>
              <a:t>:</a:t>
            </a:r>
          </a:p>
          <a:p>
            <a:pPr algn="l"/>
            <a:endParaRPr lang="pt-PT" sz="1000" b="1" dirty="0" smtClean="0"/>
          </a:p>
          <a:p>
            <a:pPr algn="l">
              <a:buBlip>
                <a:blip r:embed="rId2"/>
              </a:buBlip>
            </a:pPr>
            <a:r>
              <a:rPr lang="pt-PT" sz="2400" b="1" dirty="0" smtClean="0"/>
              <a:t> cartazes;</a:t>
            </a:r>
          </a:p>
          <a:p>
            <a:pPr algn="l">
              <a:buBlip>
                <a:blip r:embed="rId2"/>
              </a:buBlip>
            </a:pPr>
            <a:r>
              <a:rPr lang="pt-PT" sz="2400" b="1" dirty="0" smtClean="0"/>
              <a:t> panfletos;</a:t>
            </a:r>
          </a:p>
          <a:p>
            <a:pPr algn="l">
              <a:buBlip>
                <a:blip r:embed="rId2"/>
              </a:buBlip>
            </a:pPr>
            <a:r>
              <a:rPr lang="pt-PT" sz="2400" b="1" dirty="0" smtClean="0"/>
              <a:t> desdobráveis </a:t>
            </a:r>
          </a:p>
          <a:p>
            <a:pPr algn="l"/>
            <a:endParaRPr lang="pt-PT" sz="2400" b="1" dirty="0" smtClean="0"/>
          </a:p>
          <a:p>
            <a:pPr algn="l"/>
            <a:r>
              <a:rPr lang="pt-PT" sz="2400" b="1" dirty="0" smtClean="0"/>
              <a:t>que acompanham o documento de ingresso e que deverão fornecer um conjunto de informações sobre procedimentos a tomar em situações de emergência, indicando ao mesmo tempo numa planta de leitura fácil a localização de saídas de emergência e locais de instalação de extintores.</a:t>
            </a:r>
          </a:p>
          <a:p>
            <a:endParaRPr lang="pt-PT" dirty="0"/>
          </a:p>
        </p:txBody>
      </p:sp>
      <p:pic>
        <p:nvPicPr>
          <p:cNvPr id="6147" name="Picture 3"/>
          <p:cNvPicPr>
            <a:picLocks noChangeAspect="1" noChangeArrowheads="1"/>
          </p:cNvPicPr>
          <p:nvPr/>
        </p:nvPicPr>
        <p:blipFill>
          <a:blip r:embed="rId3"/>
          <a:srcRect/>
          <a:stretch>
            <a:fillRect/>
          </a:stretch>
        </p:blipFill>
        <p:spPr bwMode="auto">
          <a:xfrm>
            <a:off x="5881697" y="1142984"/>
            <a:ext cx="3048021"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0" name="Picture 6"/>
          <p:cNvPicPr>
            <a:picLocks noChangeAspect="1" noChangeArrowheads="1"/>
          </p:cNvPicPr>
          <p:nvPr/>
        </p:nvPicPr>
        <p:blipFill>
          <a:blip r:embed="rId4"/>
          <a:srcRect/>
          <a:stretch>
            <a:fillRect/>
          </a:stretch>
        </p:blipFill>
        <p:spPr bwMode="auto">
          <a:xfrm>
            <a:off x="5929322" y="3857628"/>
            <a:ext cx="2968056" cy="238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088" y="142852"/>
            <a:ext cx="8062912" cy="1470025"/>
          </a:xfrm>
        </p:spPr>
        <p:txBody>
          <a:bodyPr>
            <a:normAutofit/>
          </a:bodyPr>
          <a:lstStyle/>
          <a:p>
            <a:pPr algn="l"/>
            <a:r>
              <a:rPr lang="pt-PT" sz="3600" dirty="0" smtClean="0"/>
              <a:t>Mecanismos de monitorização e intervenção</a:t>
            </a:r>
            <a:endParaRPr lang="pt-PT" sz="3600" dirty="0"/>
          </a:p>
        </p:txBody>
      </p:sp>
      <p:sp>
        <p:nvSpPr>
          <p:cNvPr id="3" name="Subtítulo 2"/>
          <p:cNvSpPr>
            <a:spLocks noGrp="1"/>
          </p:cNvSpPr>
          <p:nvPr>
            <p:ph type="subTitle" idx="1"/>
          </p:nvPr>
        </p:nvSpPr>
        <p:spPr>
          <a:xfrm>
            <a:off x="428596" y="2071678"/>
            <a:ext cx="8358246" cy="4572032"/>
          </a:xfrm>
        </p:spPr>
        <p:txBody>
          <a:bodyPr>
            <a:normAutofit/>
          </a:bodyPr>
          <a:lstStyle/>
          <a:p>
            <a:pPr algn="l"/>
            <a:r>
              <a:rPr lang="pt-PT" sz="2400" b="1" dirty="0" smtClean="0">
                <a:solidFill>
                  <a:schemeClr val="accent5">
                    <a:lumMod val="60000"/>
                    <a:lumOff val="40000"/>
                  </a:schemeClr>
                </a:solidFill>
              </a:rPr>
              <a:t>MECANISMOS DE MONITORIZAÇÃO</a:t>
            </a:r>
          </a:p>
          <a:p>
            <a:pPr algn="l"/>
            <a:endParaRPr lang="pt-PT" sz="2400" b="1" dirty="0" smtClean="0"/>
          </a:p>
          <a:p>
            <a:pPr algn="l"/>
            <a:r>
              <a:rPr lang="pt-PT" sz="2400" b="1" dirty="0" smtClean="0"/>
              <a:t>Todas as infra-estruturas onde se realizam eventos deverão estar apetrechadas ou equipadas com um sistema de detecção rápida de anomalias e de situações extraordinárias. Por exemplo através da instalação de um sistema vídeo (câmaras e micro-câmaras) em pontos estratégicos, quer no interior quer do exterior da infra-estrutura.</a:t>
            </a:r>
          </a:p>
          <a:p>
            <a:pPr algn="l"/>
            <a:endParaRPr lang="pt-PT" sz="20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28596" y="500042"/>
            <a:ext cx="8358246" cy="6143668"/>
          </a:xfrm>
        </p:spPr>
        <p:txBody>
          <a:bodyPr>
            <a:normAutofit/>
          </a:bodyPr>
          <a:lstStyle/>
          <a:p>
            <a:pPr algn="l"/>
            <a:r>
              <a:rPr lang="pt-PT" sz="2400" b="1" u="sng" dirty="0" smtClean="0">
                <a:solidFill>
                  <a:schemeClr val="accent5">
                    <a:lumMod val="60000"/>
                    <a:lumOff val="40000"/>
                  </a:schemeClr>
                </a:solidFill>
              </a:rPr>
              <a:t>Este sistema de videovigilância permitirá não só registar como detectar situações de</a:t>
            </a:r>
            <a:r>
              <a:rPr lang="pt-PT" sz="2400" b="1" dirty="0" smtClean="0"/>
              <a:t>:</a:t>
            </a:r>
          </a:p>
          <a:p>
            <a:pPr algn="l"/>
            <a:endParaRPr lang="pt-PT" sz="2400" b="1" dirty="0" smtClean="0"/>
          </a:p>
          <a:p>
            <a:pPr algn="l">
              <a:buBlip>
                <a:blip r:embed="rId2"/>
              </a:buBlip>
            </a:pPr>
            <a:r>
              <a:rPr lang="pt-PT" sz="2400" b="1" dirty="0" smtClean="0"/>
              <a:t> Fogo</a:t>
            </a:r>
          </a:p>
          <a:p>
            <a:pPr algn="l">
              <a:buBlip>
                <a:blip r:embed="rId2"/>
              </a:buBlip>
            </a:pPr>
            <a:r>
              <a:rPr lang="pt-PT" sz="2400" b="1" dirty="0" smtClean="0"/>
              <a:t> Inundação</a:t>
            </a:r>
          </a:p>
          <a:p>
            <a:pPr algn="l">
              <a:buBlip>
                <a:blip r:embed="rId2"/>
              </a:buBlip>
            </a:pPr>
            <a:r>
              <a:rPr lang="pt-PT" sz="2400" b="1" dirty="0" smtClean="0"/>
              <a:t> Vandalismo</a:t>
            </a:r>
          </a:p>
          <a:p>
            <a:pPr algn="l">
              <a:buBlip>
                <a:blip r:embed="rId2"/>
              </a:buBlip>
            </a:pPr>
            <a:r>
              <a:rPr lang="pt-PT" sz="2400" b="1" dirty="0" smtClean="0"/>
              <a:t> Roubo ou furto, etc.</a:t>
            </a:r>
          </a:p>
          <a:p>
            <a:pPr algn="l">
              <a:buBlip>
                <a:blip r:embed="rId2"/>
              </a:buBlip>
            </a:pPr>
            <a:endParaRPr lang="pt-PT" sz="2400" b="1" dirty="0" smtClean="0"/>
          </a:p>
          <a:p>
            <a:pPr algn="l"/>
            <a:endParaRPr lang="pt-PT" sz="2400" b="1" dirty="0"/>
          </a:p>
        </p:txBody>
      </p:sp>
      <p:pic>
        <p:nvPicPr>
          <p:cNvPr id="7170" name="Picture 2"/>
          <p:cNvPicPr>
            <a:picLocks noChangeAspect="1" noChangeArrowheads="1"/>
          </p:cNvPicPr>
          <p:nvPr/>
        </p:nvPicPr>
        <p:blipFill>
          <a:blip r:embed="rId3"/>
          <a:srcRect/>
          <a:stretch>
            <a:fillRect/>
          </a:stretch>
        </p:blipFill>
        <p:spPr bwMode="auto">
          <a:xfrm>
            <a:off x="642910" y="3571876"/>
            <a:ext cx="2857500" cy="2657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p:cNvPicPr>
            <a:picLocks noChangeAspect="1" noChangeArrowheads="1"/>
          </p:cNvPicPr>
          <p:nvPr/>
        </p:nvPicPr>
        <p:blipFill>
          <a:blip r:embed="rId4"/>
          <a:srcRect/>
          <a:stretch>
            <a:fillRect/>
          </a:stretch>
        </p:blipFill>
        <p:spPr bwMode="auto">
          <a:xfrm>
            <a:off x="4857752" y="2214554"/>
            <a:ext cx="2667003" cy="3404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7158" y="571480"/>
            <a:ext cx="8501122" cy="6072230"/>
          </a:xfrm>
        </p:spPr>
        <p:txBody>
          <a:bodyPr>
            <a:normAutofit/>
          </a:bodyPr>
          <a:lstStyle/>
          <a:p>
            <a:pPr algn="l"/>
            <a:r>
              <a:rPr lang="pt-PT" sz="2400" b="1" dirty="0" smtClean="0">
                <a:solidFill>
                  <a:schemeClr val="accent5">
                    <a:lumMod val="60000"/>
                    <a:lumOff val="40000"/>
                  </a:schemeClr>
                </a:solidFill>
              </a:rPr>
              <a:t>MECANISMOS DE INTERVENÇÃO</a:t>
            </a:r>
          </a:p>
          <a:p>
            <a:pPr algn="l"/>
            <a:endParaRPr lang="pt-PT" sz="2400" dirty="0" smtClean="0"/>
          </a:p>
          <a:p>
            <a:pPr algn="l"/>
            <a:r>
              <a:rPr lang="pt-PT" sz="2400" b="1" dirty="0" smtClean="0"/>
              <a:t>Os mecanismos de intervenção são estruturados num conjunto de planos que abordam diferentes aspectos da segurança.</a:t>
            </a:r>
          </a:p>
          <a:p>
            <a:pPr algn="l"/>
            <a:r>
              <a:rPr lang="pt-PT" sz="2400" b="1" dirty="0" smtClean="0"/>
              <a:t> </a:t>
            </a:r>
          </a:p>
          <a:p>
            <a:pPr algn="l"/>
            <a:r>
              <a:rPr lang="pt-PT" sz="2400" b="1" u="sng" dirty="0" smtClean="0"/>
              <a:t>Resposta a outros incidentes de segurança</a:t>
            </a:r>
          </a:p>
          <a:p>
            <a:pPr algn="l"/>
            <a:endParaRPr lang="pt-PT" sz="2400" b="1" dirty="0" smtClean="0"/>
          </a:p>
          <a:p>
            <a:pPr algn="l"/>
            <a:r>
              <a:rPr lang="pt-PT" sz="2400" b="1" dirty="0" smtClean="0"/>
              <a:t>Deverá existir um plano que defina as iniciativas a serem tomadas em caso de violação da segurança, ex. roubo de um equipamento, assalto de um VIP, etc.. Este plano deverá assim indicar as acções a serem tomadas em função do tipo de incidente e da sua localização.</a:t>
            </a:r>
          </a:p>
          <a:p>
            <a:pPr algn="l"/>
            <a:endParaRPr lang="pt-PT" sz="20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4282" y="214290"/>
            <a:ext cx="8715436" cy="6286544"/>
          </a:xfrm>
        </p:spPr>
        <p:txBody>
          <a:bodyPr>
            <a:normAutofit/>
          </a:bodyPr>
          <a:lstStyle/>
          <a:p>
            <a:pPr algn="l"/>
            <a:r>
              <a:rPr lang="pt-PT" sz="2400" b="1" dirty="0" smtClean="0">
                <a:solidFill>
                  <a:schemeClr val="accent5">
                    <a:lumMod val="60000"/>
                    <a:lumOff val="40000"/>
                  </a:schemeClr>
                </a:solidFill>
              </a:rPr>
              <a:t>Planos de evacuação</a:t>
            </a:r>
          </a:p>
          <a:p>
            <a:pPr algn="l"/>
            <a:endParaRPr lang="pt-PT" sz="1200" b="1" dirty="0" smtClean="0"/>
          </a:p>
          <a:p>
            <a:pPr algn="l"/>
            <a:r>
              <a:rPr lang="pt-PT" sz="2000" b="1" dirty="0" smtClean="0"/>
              <a:t>É fundamental a organização de um evento ter um manual ou plano de procedimentos para evacuação de pessoas a fim de reduzir o risco de morte, ferimentos e danos.</a:t>
            </a:r>
          </a:p>
          <a:p>
            <a:pPr algn="l"/>
            <a:r>
              <a:rPr lang="pt-PT" sz="2000" b="1" dirty="0" smtClean="0"/>
              <a:t>Esse manual deverá obrigatoriamente ser conhecido por todos os intervenientes da organização do evento, devendo mesmo ser dada uma acção de formação curta antes do início do evento sobre os modos de actuação e situação de emergência.</a:t>
            </a:r>
          </a:p>
          <a:p>
            <a:pPr algn="l"/>
            <a:endParaRPr lang="pt-PT" sz="2400" b="1" dirty="0"/>
          </a:p>
        </p:txBody>
      </p:sp>
      <p:pic>
        <p:nvPicPr>
          <p:cNvPr id="5123" name="Picture 3"/>
          <p:cNvPicPr>
            <a:picLocks noChangeAspect="1" noChangeArrowheads="1"/>
          </p:cNvPicPr>
          <p:nvPr/>
        </p:nvPicPr>
        <p:blipFill>
          <a:blip r:embed="rId3"/>
          <a:srcRect/>
          <a:stretch>
            <a:fillRect/>
          </a:stretch>
        </p:blipFill>
        <p:spPr bwMode="auto">
          <a:xfrm>
            <a:off x="1730086" y="3000372"/>
            <a:ext cx="5221827" cy="361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5720" y="357166"/>
            <a:ext cx="8572560" cy="6072230"/>
          </a:xfrm>
        </p:spPr>
        <p:txBody>
          <a:bodyPr>
            <a:normAutofit/>
          </a:bodyPr>
          <a:lstStyle/>
          <a:p>
            <a:pPr algn="l"/>
            <a:r>
              <a:rPr lang="pt-PT" sz="2400" b="1" dirty="0" smtClean="0">
                <a:solidFill>
                  <a:schemeClr val="accent5">
                    <a:lumMod val="60000"/>
                    <a:lumOff val="40000"/>
                  </a:schemeClr>
                </a:solidFill>
              </a:rPr>
              <a:t>Planos de emergência médica</a:t>
            </a:r>
          </a:p>
          <a:p>
            <a:pPr algn="l"/>
            <a:endParaRPr lang="pt-PT" sz="2400" b="1" dirty="0" smtClean="0"/>
          </a:p>
          <a:p>
            <a:pPr algn="l"/>
            <a:r>
              <a:rPr lang="pt-PT" sz="2400" b="1" dirty="0" smtClean="0"/>
              <a:t>Deverá existir também um plano de emergência médica, bem como um plano de evacuação hospitalar, sendo fundamental que haja alguém com conhecimentos rigorosos de primeiros socorros e que tenha acesso qualificado e rápido aos canais alternativos de comunicação com a polícia, bombeiros, hospitais, etc.</a:t>
            </a:r>
          </a:p>
          <a:p>
            <a:pPr algn="l"/>
            <a:endParaRPr lang="pt-PT" sz="2000" dirty="0"/>
          </a:p>
        </p:txBody>
      </p:sp>
      <p:pic>
        <p:nvPicPr>
          <p:cNvPr id="8194" name="Picture 2"/>
          <p:cNvPicPr>
            <a:picLocks noChangeAspect="1" noChangeArrowheads="1"/>
          </p:cNvPicPr>
          <p:nvPr/>
        </p:nvPicPr>
        <p:blipFill>
          <a:blip r:embed="rId2"/>
          <a:srcRect/>
          <a:stretch>
            <a:fillRect/>
          </a:stretch>
        </p:blipFill>
        <p:spPr bwMode="auto">
          <a:xfrm>
            <a:off x="476221" y="4071942"/>
            <a:ext cx="3190871" cy="2393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p:cNvPicPr>
            <a:picLocks noChangeAspect="1" noChangeArrowheads="1"/>
          </p:cNvPicPr>
          <p:nvPr/>
        </p:nvPicPr>
        <p:blipFill>
          <a:blip r:embed="rId3"/>
          <a:srcRect/>
          <a:stretch>
            <a:fillRect/>
          </a:stretch>
        </p:blipFill>
        <p:spPr bwMode="auto">
          <a:xfrm>
            <a:off x="4286248" y="4071942"/>
            <a:ext cx="3517764"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0"/>
            <a:ext cx="8229600" cy="1399032"/>
          </a:xfrm>
        </p:spPr>
        <p:txBody>
          <a:bodyPr/>
          <a:lstStyle/>
          <a:p>
            <a:r>
              <a:rPr lang="pt-PT" b="1" dirty="0" smtClean="0"/>
              <a:t>Plano de um Evento</a:t>
            </a:r>
            <a:endParaRPr lang="pt-PT" dirty="0"/>
          </a:p>
        </p:txBody>
      </p:sp>
      <p:sp>
        <p:nvSpPr>
          <p:cNvPr id="3" name="Marcador de Posição de Conteúdo 2"/>
          <p:cNvSpPr>
            <a:spLocks noGrp="1"/>
          </p:cNvSpPr>
          <p:nvPr>
            <p:ph idx="1"/>
          </p:nvPr>
        </p:nvSpPr>
        <p:spPr>
          <a:xfrm>
            <a:off x="457200" y="1357298"/>
            <a:ext cx="8229600" cy="5500702"/>
          </a:xfrm>
        </p:spPr>
        <p:txBody>
          <a:bodyPr>
            <a:normAutofit fontScale="92500" lnSpcReduction="10000"/>
          </a:bodyPr>
          <a:lstStyle/>
          <a:p>
            <a:pPr>
              <a:buNone/>
            </a:pPr>
            <a:r>
              <a:rPr lang="pt-PT" sz="2000" b="1" u="sng" dirty="0" smtClean="0"/>
              <a:t>Ficam aqui os elementos que devem constar em qualquer plano de evento</a:t>
            </a:r>
            <a:r>
              <a:rPr lang="pt-PT" sz="2000" dirty="0" smtClean="0"/>
              <a:t>: </a:t>
            </a:r>
            <a:br>
              <a:rPr lang="pt-PT" sz="2000" dirty="0" smtClean="0"/>
            </a:br>
            <a:endParaRPr lang="pt-PT" sz="2000" dirty="0" smtClean="0"/>
          </a:p>
          <a:p>
            <a:pPr lvl="0"/>
            <a:r>
              <a:rPr lang="pt-PT" sz="2000" b="1" u="sng" dirty="0" smtClean="0"/>
              <a:t>Folha de rosto</a:t>
            </a:r>
            <a:r>
              <a:rPr lang="pt-PT" sz="2000" b="1" dirty="0" smtClean="0"/>
              <a:t>:</a:t>
            </a:r>
            <a:r>
              <a:rPr lang="pt-PT" sz="2000" dirty="0" smtClean="0"/>
              <a:t> nome do projecto, logo marca e slogan. </a:t>
            </a:r>
          </a:p>
          <a:p>
            <a:endParaRPr lang="pt-PT" sz="2000" dirty="0" smtClean="0"/>
          </a:p>
          <a:p>
            <a:pPr lvl="0"/>
            <a:r>
              <a:rPr lang="pt-PT" sz="2000" b="1" u="sng" dirty="0" smtClean="0"/>
              <a:t>Apresentação</a:t>
            </a:r>
            <a:r>
              <a:rPr lang="pt-PT" sz="2000" b="1" dirty="0" smtClean="0"/>
              <a:t>:</a:t>
            </a:r>
            <a:r>
              <a:rPr lang="pt-PT" sz="2000" dirty="0" smtClean="0"/>
              <a:t> apresentar a organização anfitriã (história, actividades, eventos anteriores, equipa) e o evento que se propõe a realizar (origem da ideia, interesse, resultados de alguma pesquisa de mercado).</a:t>
            </a:r>
          </a:p>
          <a:p>
            <a:endParaRPr lang="pt-PT" sz="2000" dirty="0" smtClean="0"/>
          </a:p>
          <a:p>
            <a:pPr lvl="0"/>
            <a:r>
              <a:rPr lang="pt-PT" sz="2000" b="1" u="sng" dirty="0" smtClean="0"/>
              <a:t>Objectivo</a:t>
            </a:r>
            <a:r>
              <a:rPr lang="pt-PT" sz="2000" b="1" dirty="0" smtClean="0"/>
              <a:t>:</a:t>
            </a:r>
            <a:r>
              <a:rPr lang="pt-PT" sz="2000" dirty="0" smtClean="0"/>
              <a:t> definir muito bem objectivos gerais e específicos. </a:t>
            </a:r>
          </a:p>
          <a:p>
            <a:endParaRPr lang="pt-PT" sz="2000" dirty="0" smtClean="0"/>
          </a:p>
          <a:p>
            <a:pPr lvl="0"/>
            <a:r>
              <a:rPr lang="pt-PT" sz="2000" b="1" u="sng" dirty="0" smtClean="0"/>
              <a:t>Local e Data</a:t>
            </a:r>
            <a:r>
              <a:rPr lang="pt-PT" sz="2000" b="1" dirty="0" smtClean="0"/>
              <a:t>:</a:t>
            </a:r>
            <a:r>
              <a:rPr lang="pt-PT" sz="2000" dirty="0" smtClean="0"/>
              <a:t> justificação da escolha do local, com referência da acessibilidade e da data, tendo em conta a disponibilidade dos intervenientes e eventos concorrentes. </a:t>
            </a:r>
          </a:p>
          <a:p>
            <a:endParaRPr lang="pt-PT" sz="2000" dirty="0" smtClean="0"/>
          </a:p>
          <a:p>
            <a:pPr lvl="0"/>
            <a:r>
              <a:rPr lang="pt-PT" sz="2000" dirty="0" smtClean="0"/>
              <a:t> </a:t>
            </a:r>
            <a:r>
              <a:rPr lang="pt-PT" sz="2000" b="1" u="sng" dirty="0" smtClean="0"/>
              <a:t>Público-alvo</a:t>
            </a:r>
            <a:r>
              <a:rPr lang="pt-PT" sz="2000" b="1" dirty="0" smtClean="0"/>
              <a:t>:</a:t>
            </a:r>
            <a:r>
              <a:rPr lang="pt-PT" sz="2000" dirty="0" smtClean="0"/>
              <a:t> identificação das pessoas a quem se dirige o projecto e fazer estimativa do público e de participantes. </a:t>
            </a:r>
          </a:p>
          <a:p>
            <a:pPr>
              <a:buNone/>
            </a:pPr>
            <a:endParaRPr lang="pt-PT" sz="2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1472" y="500042"/>
            <a:ext cx="8001056" cy="5929378"/>
          </a:xfrm>
        </p:spPr>
        <p:txBody>
          <a:bodyPr>
            <a:normAutofit/>
          </a:bodyPr>
          <a:lstStyle/>
          <a:p>
            <a:pPr algn="l"/>
            <a:r>
              <a:rPr lang="pt-PT" sz="2400" b="1" u="sng" dirty="0" smtClean="0">
                <a:solidFill>
                  <a:schemeClr val="accent5">
                    <a:lumMod val="60000"/>
                    <a:lumOff val="40000"/>
                  </a:schemeClr>
                </a:solidFill>
              </a:rPr>
              <a:t>O manual de procedimentos de segurança deverá contemplar ainda</a:t>
            </a:r>
            <a:r>
              <a:rPr lang="pt-PT" sz="2400" b="1" dirty="0" smtClean="0">
                <a:solidFill>
                  <a:schemeClr val="accent5">
                    <a:lumMod val="60000"/>
                    <a:lumOff val="40000"/>
                  </a:schemeClr>
                </a:solidFill>
              </a:rPr>
              <a:t>:</a:t>
            </a:r>
          </a:p>
          <a:p>
            <a:pPr lvl="0" algn="l"/>
            <a:endParaRPr lang="pt-PT" sz="2400" b="1" dirty="0" smtClean="0"/>
          </a:p>
          <a:p>
            <a:pPr lvl="0" algn="l">
              <a:buBlip>
                <a:blip r:embed="rId2"/>
              </a:buBlip>
            </a:pPr>
            <a:r>
              <a:rPr lang="pt-PT" sz="2400" b="1" dirty="0" smtClean="0"/>
              <a:t> A localização de saídas de emergência</a:t>
            </a:r>
            <a:r>
              <a:rPr lang="pt-PT" sz="2400" b="1" dirty="0" smtClean="0"/>
              <a:t>;</a:t>
            </a:r>
          </a:p>
          <a:p>
            <a:pPr lvl="0" algn="l">
              <a:buBlip>
                <a:blip r:embed="rId2"/>
              </a:buBlip>
            </a:pPr>
            <a:endParaRPr lang="pt-PT" sz="2400" b="1" dirty="0" smtClean="0"/>
          </a:p>
          <a:p>
            <a:pPr lvl="0" algn="l">
              <a:buBlip>
                <a:blip r:embed="rId2"/>
              </a:buBlip>
            </a:pPr>
            <a:r>
              <a:rPr lang="pt-PT" sz="2400" b="1" dirty="0" smtClean="0"/>
              <a:t> Circuitos de evacuação (várias alternativas</a:t>
            </a:r>
            <a:r>
              <a:rPr lang="pt-PT" sz="2400" b="1" dirty="0" smtClean="0"/>
              <a:t>);</a:t>
            </a:r>
          </a:p>
          <a:p>
            <a:pPr lvl="0" algn="l">
              <a:buBlip>
                <a:blip r:embed="rId2"/>
              </a:buBlip>
            </a:pPr>
            <a:endParaRPr lang="pt-PT" sz="2400" b="1" dirty="0" smtClean="0"/>
          </a:p>
          <a:p>
            <a:pPr lvl="0" algn="l">
              <a:buBlip>
                <a:blip r:embed="rId2"/>
              </a:buBlip>
            </a:pPr>
            <a:r>
              <a:rPr lang="pt-PT" sz="2400" b="1" dirty="0" smtClean="0"/>
              <a:t> Informação sobre os locais de ligação e corte de água, luz e gás</a:t>
            </a:r>
            <a:r>
              <a:rPr lang="pt-PT" sz="2400" b="1" dirty="0" smtClean="0"/>
              <a:t>;</a:t>
            </a:r>
          </a:p>
          <a:p>
            <a:pPr lvl="0" algn="l">
              <a:buBlip>
                <a:blip r:embed="rId2"/>
              </a:buBlip>
            </a:pPr>
            <a:endParaRPr lang="pt-PT" sz="2400" b="1" dirty="0" smtClean="0"/>
          </a:p>
          <a:p>
            <a:pPr lvl="0" algn="l">
              <a:buBlip>
                <a:blip r:embed="rId2"/>
              </a:buBlip>
            </a:pPr>
            <a:r>
              <a:rPr lang="pt-PT" sz="2400" b="1" dirty="0" smtClean="0"/>
              <a:t> Informação sobre a rede de extintores e bocas de incêndio</a:t>
            </a:r>
            <a:r>
              <a:rPr lang="pt-PT" sz="2400" b="1" dirty="0" smtClean="0"/>
              <a:t>;</a:t>
            </a:r>
          </a:p>
          <a:p>
            <a:pPr lvl="0" algn="l">
              <a:buBlip>
                <a:blip r:embed="rId2"/>
              </a:buBlip>
            </a:pPr>
            <a:endParaRPr lang="pt-PT" sz="2400" b="1" dirty="0" smtClean="0"/>
          </a:p>
          <a:p>
            <a:pPr lvl="0" algn="l">
              <a:buBlip>
                <a:blip r:embed="rId2"/>
              </a:buBlip>
            </a:pPr>
            <a:r>
              <a:rPr lang="pt-PT" sz="2400" b="1" dirty="0" smtClean="0"/>
              <a:t> Informação sobre a localização e acesso à casa de máquinas do elevador.</a:t>
            </a:r>
          </a:p>
          <a:p>
            <a:pPr algn="l"/>
            <a:endParaRPr lang="pt-PT" sz="20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42844" y="142852"/>
            <a:ext cx="6766965" cy="5429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3"/>
          <a:srcRect/>
          <a:stretch>
            <a:fillRect/>
          </a:stretch>
        </p:blipFill>
        <p:spPr bwMode="auto">
          <a:xfrm>
            <a:off x="5500694" y="3762132"/>
            <a:ext cx="3643306" cy="3095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0"/>
            <a:ext cx="8229600" cy="1399032"/>
          </a:xfrm>
        </p:spPr>
        <p:txBody>
          <a:bodyPr/>
          <a:lstStyle/>
          <a:p>
            <a:r>
              <a:rPr lang="pt-PT" b="1" dirty="0" smtClean="0"/>
              <a:t>Plano de um Evento</a:t>
            </a:r>
            <a:endParaRPr lang="pt-PT" dirty="0"/>
          </a:p>
        </p:txBody>
      </p:sp>
      <p:sp>
        <p:nvSpPr>
          <p:cNvPr id="3" name="Marcador de Posição de Conteúdo 2"/>
          <p:cNvSpPr>
            <a:spLocks noGrp="1"/>
          </p:cNvSpPr>
          <p:nvPr>
            <p:ph idx="1"/>
          </p:nvPr>
        </p:nvSpPr>
        <p:spPr>
          <a:xfrm>
            <a:off x="457200" y="1571612"/>
            <a:ext cx="8229600" cy="5143536"/>
          </a:xfrm>
        </p:spPr>
        <p:txBody>
          <a:bodyPr>
            <a:normAutofit/>
          </a:bodyPr>
          <a:lstStyle/>
          <a:p>
            <a:pPr lvl="0"/>
            <a:r>
              <a:rPr lang="pt-PT" sz="2000" b="1" u="sng" dirty="0" smtClean="0"/>
              <a:t>Desenvolvimento</a:t>
            </a:r>
            <a:r>
              <a:rPr lang="pt-PT" sz="2000" b="1" dirty="0" smtClean="0"/>
              <a:t>:</a:t>
            </a:r>
            <a:r>
              <a:rPr lang="pt-PT" sz="2000" dirty="0" smtClean="0"/>
              <a:t> descrever como será o desenvolvido o projecto, fazendo referência aos métodos, estratégias, acções e actividades planeadas.</a:t>
            </a:r>
          </a:p>
          <a:p>
            <a:endParaRPr lang="pt-PT" sz="2000" dirty="0" smtClean="0"/>
          </a:p>
          <a:p>
            <a:pPr lvl="0"/>
            <a:r>
              <a:rPr lang="pt-PT" sz="2000" dirty="0" smtClean="0"/>
              <a:t> </a:t>
            </a:r>
            <a:r>
              <a:rPr lang="pt-PT" sz="2000" b="1" u="sng" dirty="0" smtClean="0"/>
              <a:t>Recursos</a:t>
            </a:r>
            <a:r>
              <a:rPr lang="pt-PT" sz="2000" b="1" dirty="0" smtClean="0"/>
              <a:t>:</a:t>
            </a:r>
            <a:r>
              <a:rPr lang="pt-PT" sz="2000" dirty="0" smtClean="0"/>
              <a:t> indicar todos os recursos humanos, materiais, físicos e financeiros necessários. </a:t>
            </a:r>
          </a:p>
          <a:p>
            <a:endParaRPr lang="pt-PT" sz="2000" dirty="0" smtClean="0"/>
          </a:p>
          <a:p>
            <a:pPr lvl="0"/>
            <a:r>
              <a:rPr lang="pt-PT" sz="2000" dirty="0" smtClean="0"/>
              <a:t> </a:t>
            </a:r>
            <a:r>
              <a:rPr lang="pt-PT" sz="2000" b="1" u="sng" dirty="0" smtClean="0"/>
              <a:t>Orçamento</a:t>
            </a:r>
            <a:r>
              <a:rPr lang="pt-PT" sz="2000" b="1" dirty="0" smtClean="0"/>
              <a:t>:</a:t>
            </a:r>
            <a:r>
              <a:rPr lang="pt-PT" sz="2000" dirty="0" smtClean="0"/>
              <a:t> instrumento de controlo de custos e proveitos do evento. </a:t>
            </a:r>
          </a:p>
          <a:p>
            <a:endParaRPr lang="pt-PT" sz="2000" dirty="0" smtClean="0"/>
          </a:p>
          <a:p>
            <a:r>
              <a:rPr lang="pt-PT" sz="2000" b="1" u="sng" dirty="0" smtClean="0"/>
              <a:t>Aproveitamento Promocional</a:t>
            </a:r>
            <a:r>
              <a:rPr lang="pt-PT" sz="2000" b="1" dirty="0" smtClean="0"/>
              <a:t>:</a:t>
            </a:r>
            <a:r>
              <a:rPr lang="pt-PT" sz="2000" dirty="0" smtClean="0"/>
              <a:t> descrever meios de divulgação/promoção do evento. Este ponto é  muito importante para a “venda” do projecto a potenciais patrocinadores. </a:t>
            </a:r>
            <a:endParaRPr lang="pt-PT"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42852"/>
            <a:ext cx="8229600" cy="1399032"/>
          </a:xfrm>
        </p:spPr>
        <p:txBody>
          <a:bodyPr/>
          <a:lstStyle/>
          <a:p>
            <a:r>
              <a:rPr lang="pt-PT" b="1" dirty="0" smtClean="0"/>
              <a:t>Plano de um Evento</a:t>
            </a:r>
            <a:endParaRPr lang="pt-PT" dirty="0"/>
          </a:p>
        </p:txBody>
      </p:sp>
      <p:sp>
        <p:nvSpPr>
          <p:cNvPr id="3" name="Marcador de Posição de Conteúdo 2"/>
          <p:cNvSpPr>
            <a:spLocks noGrp="1"/>
          </p:cNvSpPr>
          <p:nvPr>
            <p:ph idx="1"/>
          </p:nvPr>
        </p:nvSpPr>
        <p:spPr>
          <a:xfrm>
            <a:off x="457200" y="1857364"/>
            <a:ext cx="8229600" cy="4786346"/>
          </a:xfrm>
        </p:spPr>
        <p:txBody>
          <a:bodyPr>
            <a:normAutofit/>
          </a:bodyPr>
          <a:lstStyle/>
          <a:p>
            <a:pPr lvl="0"/>
            <a:r>
              <a:rPr lang="pt-PT" sz="2000" b="1" u="sng" dirty="0" smtClean="0"/>
              <a:t>Cronograma</a:t>
            </a:r>
            <a:r>
              <a:rPr lang="pt-PT" sz="2000" b="1" dirty="0" smtClean="0"/>
              <a:t>:</a:t>
            </a:r>
            <a:r>
              <a:rPr lang="pt-PT" sz="2000" dirty="0" smtClean="0"/>
              <a:t> quadro demonstrativo do tempo de duração de cada fase do projecto.</a:t>
            </a:r>
          </a:p>
          <a:p>
            <a:endParaRPr lang="pt-PT" sz="2000" dirty="0" smtClean="0"/>
          </a:p>
          <a:p>
            <a:pPr lvl="0"/>
            <a:r>
              <a:rPr lang="pt-PT" sz="2000" b="1" u="sng" dirty="0" smtClean="0"/>
              <a:t>Assinaturas/Parcerias</a:t>
            </a:r>
            <a:r>
              <a:rPr lang="pt-PT" sz="2000" b="1" dirty="0" smtClean="0"/>
              <a:t>:</a:t>
            </a:r>
            <a:r>
              <a:rPr lang="pt-PT" sz="2000" dirty="0" smtClean="0"/>
              <a:t> indicação das entidades que fazem parte directa ou indirectamente do projecto. Geralmente, utiliza-se a logo marca da entidade e não a assinatura convencional. </a:t>
            </a:r>
          </a:p>
          <a:p>
            <a:endParaRPr lang="pt-PT" sz="2000" dirty="0" smtClean="0"/>
          </a:p>
          <a:p>
            <a:pPr lvl="0"/>
            <a:r>
              <a:rPr lang="pt-PT" sz="2000" b="1" u="sng" dirty="0" smtClean="0"/>
              <a:t>Avaliação</a:t>
            </a:r>
            <a:r>
              <a:rPr lang="pt-PT" sz="2000" b="1" dirty="0" smtClean="0"/>
              <a:t>:</a:t>
            </a:r>
            <a:r>
              <a:rPr lang="pt-PT" sz="2000" dirty="0" smtClean="0"/>
              <a:t> avaliação interna e externa do evento. </a:t>
            </a:r>
          </a:p>
          <a:p>
            <a:endParaRPr lang="pt-PT" sz="2000" dirty="0" smtClean="0"/>
          </a:p>
          <a:p>
            <a:pPr lvl="0"/>
            <a:r>
              <a:rPr lang="pt-PT" sz="2000" b="1" u="sng" dirty="0" smtClean="0"/>
              <a:t>Anexos</a:t>
            </a:r>
            <a:r>
              <a:rPr lang="pt-PT" sz="2000" b="1" dirty="0" smtClean="0"/>
              <a:t>:</a:t>
            </a:r>
            <a:r>
              <a:rPr lang="pt-PT" sz="2000" dirty="0" smtClean="0"/>
              <a:t> anexar somente o material necessário para tornar o seu projecto mais atraente (ex.: mapas, desenhos, fotos, etc.). </a:t>
            </a:r>
            <a:br>
              <a:rPr lang="pt-PT" sz="2000" dirty="0" smtClean="0"/>
            </a:br>
            <a:endParaRPr lang="pt-PT" sz="2000" dirty="0" smtClean="0"/>
          </a:p>
          <a:p>
            <a:endParaRPr lang="pt-PT"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nergia">
  <a:themeElements>
    <a:clrScheme name="Energia">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ia">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2">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1171</TotalTime>
  <Words>3431</Words>
  <Application>Microsoft Office PowerPoint</Application>
  <PresentationFormat>Apresentação no Ecrã (4:3)</PresentationFormat>
  <Paragraphs>490</Paragraphs>
  <Slides>71</Slides>
  <Notes>1</Notes>
  <HiddenSlides>0</HiddenSlides>
  <MMClips>0</MMClips>
  <ScaleCrop>false</ScaleCrop>
  <HeadingPairs>
    <vt:vector size="4" baseType="variant">
      <vt:variant>
        <vt:lpstr>Tema</vt:lpstr>
      </vt:variant>
      <vt:variant>
        <vt:i4>1</vt:i4>
      </vt:variant>
      <vt:variant>
        <vt:lpstr>Títulos dos diapositivos</vt:lpstr>
      </vt:variant>
      <vt:variant>
        <vt:i4>71</vt:i4>
      </vt:variant>
    </vt:vector>
  </HeadingPairs>
  <TitlesOfParts>
    <vt:vector size="72" baseType="lpstr">
      <vt:lpstr>Energia</vt:lpstr>
      <vt:lpstr>Organização e Gestão de Eventos</vt:lpstr>
      <vt:lpstr>Planeamento Logístico </vt:lpstr>
      <vt:lpstr>Diapositivo 3</vt:lpstr>
      <vt:lpstr>Diapositivo 4</vt:lpstr>
      <vt:lpstr>Diapositivo 5</vt:lpstr>
      <vt:lpstr>Exercício n.º 1 Preencha a seguinte checklist tendo por base um evento à sua escolha. </vt:lpstr>
      <vt:lpstr>Plano de um Evento</vt:lpstr>
      <vt:lpstr>Plano de um Evento</vt:lpstr>
      <vt:lpstr>Plano de um Evento</vt:lpstr>
      <vt:lpstr>Exercício n.º 2 Com base no cartaz apresentado na tela, preencha os seguintes campos. </vt:lpstr>
      <vt:lpstr>Coordenação de Eventos</vt:lpstr>
      <vt:lpstr>Diapositivo 12</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Coordenação de Eventos</vt:lpstr>
      <vt:lpstr>Montagem do evento</vt:lpstr>
      <vt:lpstr>Montagem do evento</vt:lpstr>
      <vt:lpstr>Montagem do evento</vt:lpstr>
      <vt:lpstr>Avaliação</vt:lpstr>
      <vt:lpstr>Diapositivo 31</vt:lpstr>
      <vt:lpstr>Diapositivo 32</vt:lpstr>
      <vt:lpstr>Serviços para Eventos</vt:lpstr>
      <vt:lpstr>Serviços para Eventos</vt:lpstr>
      <vt:lpstr>Serviços para Eventos</vt:lpstr>
      <vt:lpstr>Exercício n.º 3 Com base no evento por si escolhido, preencha os seguintes campos. Depois de preenchida a ficha, faça uma breve apresentação do evento. </vt:lpstr>
      <vt:lpstr>Estratégia de Comunicação</vt:lpstr>
      <vt:lpstr>Estratégia de Comunicação</vt:lpstr>
      <vt:lpstr>Estratégia de Comunicação</vt:lpstr>
      <vt:lpstr>Estratégia de Comunicação</vt:lpstr>
      <vt:lpstr>Protocolo nos Eventos</vt:lpstr>
      <vt:lpstr>Protocolo nos Eventos</vt:lpstr>
      <vt:lpstr>Protocolo nos Eventos</vt:lpstr>
      <vt:lpstr>Protocolo nos Eventos</vt:lpstr>
      <vt:lpstr>Protocolo nos Eventos</vt:lpstr>
      <vt:lpstr>Elaboração de Convites</vt:lpstr>
      <vt:lpstr>Elaboração de Convites</vt:lpstr>
      <vt:lpstr>Elaboração de Convites</vt:lpstr>
      <vt:lpstr>Elaboração de Convites</vt:lpstr>
      <vt:lpstr>Elaboração de Convites</vt:lpstr>
      <vt:lpstr>Elaboração de Convites</vt:lpstr>
      <vt:lpstr>Elaboração de Convites</vt:lpstr>
      <vt:lpstr>Trajes de Cerimónia</vt:lpstr>
      <vt:lpstr>Trajes de Cerimónia</vt:lpstr>
      <vt:lpstr>Trajes de Cerimónia</vt:lpstr>
      <vt:lpstr>Trajes de Cerimónia</vt:lpstr>
      <vt:lpstr>Algumas Regras de Etiqueta </vt:lpstr>
      <vt:lpstr>TIPOS DE SEGURANÇA EM EVENTOS E MEDIDAS DE SEGURANÇA ASSOCIADAS</vt:lpstr>
      <vt:lpstr>Diapositivo 59</vt:lpstr>
      <vt:lpstr>Diapositivo 60</vt:lpstr>
      <vt:lpstr>Diapositivo 61</vt:lpstr>
      <vt:lpstr>Diapositivo 62</vt:lpstr>
      <vt:lpstr>Diapositivo 63</vt:lpstr>
      <vt:lpstr>Diapositivo 64</vt:lpstr>
      <vt:lpstr>Mecanismos de monitorização e intervenção</vt:lpstr>
      <vt:lpstr>Diapositivo 66</vt:lpstr>
      <vt:lpstr>Diapositivo 67</vt:lpstr>
      <vt:lpstr>Diapositivo 68</vt:lpstr>
      <vt:lpstr>Diapositivo 69</vt:lpstr>
      <vt:lpstr>Diapositivo 70</vt:lpstr>
      <vt:lpstr>Diapositivo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Organização e Gestão de Eventos</dc:title>
  <dc:creator>Ivo Mateus</dc:creator>
  <cp:lastModifiedBy>Ivo Mateus</cp:lastModifiedBy>
  <cp:revision>115</cp:revision>
  <dcterms:created xsi:type="dcterms:W3CDTF">2009-01-19T15:29:28Z</dcterms:created>
  <dcterms:modified xsi:type="dcterms:W3CDTF">2009-04-30T10:59:23Z</dcterms:modified>
</cp:coreProperties>
</file>