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ítulo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16" name="Espaço Reservado para Data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5" name="Espaço Reservado para Número de Slid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ítulo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7" name="Espaço Reservado para Conteúdo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11" name="Espaço Reservado para Rodapé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6" name="Espaço Reservado para Número de Slid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ítulo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25" name="Espaço Reservado para Texto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8" name="Espaço Reservado para Conteúdo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ítulo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24" name="Espaço Reservado para Rodapé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ítulo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Conteúdo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29" name="Espaço Reservado para Rodapé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spaço Reservado para Imagem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1" name="Espaço Reservado para Número de Slid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7" name="Título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6" name="Espaço Reservado para Texto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Data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C75C1F0-7EF4-4855-AFCA-62929665F81B}" type="datetimeFigureOut">
              <a:rPr lang="pt-BR" smtClean="0"/>
              <a:pPr/>
              <a:t>21/6/2010</a:t>
            </a:fld>
            <a:endParaRPr lang="pt-BR"/>
          </a:p>
        </p:txBody>
      </p:sp>
      <p:sp>
        <p:nvSpPr>
          <p:cNvPr id="28" name="Espaço Reservado para Rodapé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CE7257D-CCC2-40FA-AA42-07F238FF80C0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Título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Restaurante Origens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Plano de Negócio</a:t>
            </a:r>
            <a:endParaRPr lang="pt-B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pt-BR" b="1" dirty="0" smtClean="0"/>
              <a:t>Valores</a:t>
            </a:r>
          </a:p>
          <a:p>
            <a:pPr lvl="0"/>
            <a:r>
              <a:rPr lang="pt-BR" dirty="0" smtClean="0"/>
              <a:t>Preservação da qualidade empática no atendimento;</a:t>
            </a:r>
          </a:p>
          <a:p>
            <a:pPr lvl="0"/>
            <a:r>
              <a:rPr lang="pt-BR" dirty="0" smtClean="0"/>
              <a:t>Respeito à individualidade de cada cliente;</a:t>
            </a:r>
          </a:p>
          <a:p>
            <a:pPr lvl="0"/>
            <a:r>
              <a:rPr lang="pt-BR" dirty="0" smtClean="0"/>
              <a:t>Preparação dos alimentos com cuidado e dedicação, mantendo sabor inigualável;</a:t>
            </a:r>
          </a:p>
          <a:p>
            <a:pPr lvl="0"/>
            <a:r>
              <a:rPr lang="pt-BR" dirty="0" smtClean="0"/>
              <a:t>Precaução irrestrita com a saúde e bem-estar do cliente;</a:t>
            </a:r>
          </a:p>
          <a:p>
            <a:pPr lvl="0"/>
            <a:r>
              <a:rPr lang="pt-BR" dirty="0" smtClean="0"/>
              <a:t>Valorização dos colaboradores como patrimônio do negócio;</a:t>
            </a:r>
          </a:p>
          <a:p>
            <a:pPr lvl="0"/>
            <a:r>
              <a:rPr lang="pt-BR" dirty="0" smtClean="0"/>
              <a:t>Eficiência e transparência de gestão. 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6098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b="1" dirty="0" smtClean="0"/>
              <a:t>Estudo dos Clientes:</a:t>
            </a:r>
          </a:p>
          <a:p>
            <a:pPr algn="just">
              <a:buNone/>
            </a:pPr>
            <a:r>
              <a:rPr lang="pt-BR" dirty="0" smtClean="0"/>
              <a:t>	Considerando a população de Três de Maio que é de 23.333 habitantes e deste total 77% reside no meio urbano, podemos considerar um grande potencial de mercado, sem contar os municípios visinhos, como: Independência, São José do </a:t>
            </a:r>
            <a:r>
              <a:rPr lang="pt-BR" dirty="0" err="1" smtClean="0"/>
              <a:t>Inhacorá</a:t>
            </a:r>
            <a:r>
              <a:rPr lang="pt-BR" dirty="0" smtClean="0"/>
              <a:t>, Alegria, </a:t>
            </a:r>
            <a:r>
              <a:rPr lang="pt-BR" dirty="0" err="1" smtClean="0"/>
              <a:t>Inhacorá</a:t>
            </a:r>
            <a:r>
              <a:rPr lang="pt-BR" dirty="0" smtClean="0"/>
              <a:t>, Boa Vista do Buricá, que sofrem grande influência do comércio de Três de Maio.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Conforme pesquisa elaborada no município de Três de Maio, o consumo médio oscila na faixa de R$ 9,00 a R$ 12,00 por pessoa.  A média de refeições servidas diariamente pelos restaurantes locais está em 120 a 140 refeições dia.  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de mercado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BR" b="1" dirty="0" smtClean="0"/>
              <a:t>Estudo dos Concorrentes:</a:t>
            </a:r>
          </a:p>
          <a:p>
            <a:pPr algn="just">
              <a:buNone/>
            </a:pPr>
            <a:r>
              <a:rPr lang="pt-BR" dirty="0" smtClean="0"/>
              <a:t>	Os preços praticados pelos restaurantes locais variam de R$15,00 a R$21,00 no </a:t>
            </a:r>
            <a:r>
              <a:rPr lang="pt-BR" dirty="0" err="1" smtClean="0"/>
              <a:t>buffet</a:t>
            </a:r>
            <a:r>
              <a:rPr lang="pt-BR" dirty="0" smtClean="0"/>
              <a:t> por quilo e entre R$13,00 a R$16,00 no </a:t>
            </a:r>
            <a:r>
              <a:rPr lang="pt-BR" dirty="0" err="1" smtClean="0"/>
              <a:t>buffet</a:t>
            </a:r>
            <a:r>
              <a:rPr lang="pt-BR" dirty="0" smtClean="0"/>
              <a:t> livre. Avaliando o mercado potencial pode-se dizer que a </a:t>
            </a:r>
            <a:r>
              <a:rPr lang="pt-BR" dirty="0" err="1" smtClean="0"/>
              <a:t>frequência</a:t>
            </a:r>
            <a:r>
              <a:rPr lang="pt-BR" dirty="0" smtClean="0"/>
              <a:t> de consumo é diária, visto o público consumidor, e nos finais de semana também há procura pelas famílias como alternativa de lazer. 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pt-BR" dirty="0" smtClean="0"/>
              <a:t>	Observa-se que as vendas médias dos restaurantes estudados estão divididas em 60% para clientes fixos e 40% para clientes eventuais. O consumo médio oscila na faixa de 0,530 Kg por pessoa, sendo que são vendidas em média 130 refeições dia, possuindo potencial de mercado para atingir até 200 refeições por dia.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de mercado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BR" b="1" dirty="0" smtClean="0"/>
              <a:t>Estudo dos Fornecedores</a:t>
            </a:r>
          </a:p>
          <a:p>
            <a:pPr algn="just">
              <a:buNone/>
            </a:pPr>
            <a:r>
              <a:rPr lang="pt-BR" dirty="0" smtClean="0"/>
              <a:t>	A política de compra de matérias-primas para o restaurante tomará o cuidado de evitar a imobilização de capital de giro desnecessária, até porque uma parte significativa dessas compras deve ser feita a cada dia para que se tenha ingredientes frescos e de qualidade.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r>
              <a:rPr lang="pt-BR" dirty="0" smtClean="0"/>
              <a:t>	 A aquisição das matérias-primas necessárias ao restaurante poderá ser feita diretamente das empresas produtoras através de seus representantes comerciais, alguns produtos são adquiridos de supermercados, abatedouros e fruteiras locais. Entretanto o método de seleção de fornecedores será o de cotação de preços, condições de pagamento e qualidade, variedade e forma de entrega. Os fornecedores selecionados serão cadastrados num registro de fornecedores.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de mercado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b="1" dirty="0" smtClean="0"/>
              <a:t>Descrição dos Produtos e Serviços</a:t>
            </a:r>
          </a:p>
          <a:p>
            <a:pPr algn="just">
              <a:buNone/>
            </a:pPr>
            <a:r>
              <a:rPr lang="pt-BR" dirty="0" smtClean="0"/>
              <a:t>	O foco do Restaurante Origens será refeições no intervalo do meio-dia. Os serviços serão através de Buffet por quilo. Diariamente será servido pratos diferentes para atender a gostos variados dos consumidores.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Além de servir Buffet, o restaurante também oferecerá o serviço de vianda e preparo de refeições a empresas, disponibilizando tele entrega do produto.</a:t>
            </a: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de marketing</a:t>
            </a: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BR" b="1" dirty="0" smtClean="0"/>
              <a:t>Descrição dos Produtos e Serviços</a:t>
            </a:r>
          </a:p>
          <a:p>
            <a:pPr algn="just">
              <a:buNone/>
            </a:pPr>
            <a:r>
              <a:rPr lang="pt-BR" dirty="0" smtClean="0"/>
              <a:t>	Pretende-se criar e disponibilizar serviços para palestras, encontros e eventos, onde o restaurante oferecerá um espaço para a realização da reunião e posteriormente servirá a refeição para os participantes, desta forma haverá otimização de tempo e deslocamento nos eventos e a estrutura utilizada será de primeira qualidade.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O Público que freqüenta restaurante define sua escolha pela proximidade do emprego ou residência, pelo preço, rapidez e qualidade do atendimento, ambiente agradável e prazeroso, qualidade da cozinha e possibilidades de pagamento. Estes fatores serão o diferencial do Restaurante Origens e farão com que o consumidor retorne e divulgue as qualidades deste estabelecimento. 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de marketing</a:t>
            </a:r>
            <a:endParaRPr lang="pt-B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pt-BR" b="1" dirty="0" smtClean="0"/>
              <a:t>Estratégias Promocionais</a:t>
            </a:r>
          </a:p>
          <a:p>
            <a:pPr algn="just">
              <a:buNone/>
            </a:pPr>
            <a:r>
              <a:rPr lang="pt-BR" dirty="0" smtClean="0"/>
              <a:t>	O investimento em publicidade iniciará 15 dias antes de abrir o restaurante em locais estratégicos, tais como: faculdade, empresas locais, bancos, órgãos públicos, escritórios. 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A divulgação será feita em rádio, com chamadas diárias repetindo-se nos melhores horários. Também será publicado anúncio semanal em jornais e revistas. O Marketing pessoal será a ferramenta mais utilizada para divulgação do estabelecimento. 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de marketing</a:t>
            </a:r>
            <a:endParaRPr lang="pt-B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BR" b="1" dirty="0" smtClean="0"/>
              <a:t>Estratégias Promocionais</a:t>
            </a:r>
          </a:p>
          <a:p>
            <a:pPr algn="just">
              <a:buNone/>
            </a:pPr>
            <a:r>
              <a:rPr lang="pt-BR" dirty="0" smtClean="0"/>
              <a:t>	Será ofertado convênios específicos para empresas ou grupos de pessoas que realizarem suas refeições no mínimo 4 vezes por semana no Restaurante Origens, este convênio terá benefícios especiais como descontos no preço e prazos maiores para pagamento.     </a:t>
            </a:r>
          </a:p>
          <a:p>
            <a:pPr algn="just">
              <a:buNone/>
            </a:pPr>
            <a:r>
              <a:rPr lang="pt-BR" dirty="0" smtClean="0"/>
              <a:t>	</a:t>
            </a:r>
          </a:p>
          <a:p>
            <a:pPr algn="just">
              <a:buNone/>
            </a:pPr>
            <a:r>
              <a:rPr lang="pt-BR" dirty="0" smtClean="0"/>
              <a:t>	Todos os funcionários serão treinados e o atendimento deverá ser padronizado. O cliente será recebido na porta e conduzido até sua mesa, com solução para problemas simples como onde colocar bolsas e pastas, guarda-chuva e paletós. A conta conterá frases de agradecimento pela presença do cliente e haverá oportunidade de manifestar sua impressão sobre o atendimento através de questionário que virá junto com a conta.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de marketing</a:t>
            </a:r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pt-BR" b="1" dirty="0" smtClean="0"/>
              <a:t>Estrutura de Comercialização</a:t>
            </a:r>
          </a:p>
          <a:p>
            <a:pPr algn="just">
              <a:buNone/>
            </a:pPr>
            <a:r>
              <a:rPr lang="pt-BR" dirty="0" smtClean="0"/>
              <a:t>	A comercialização será através de Ponto Fixo. Como diferencial, será criado um site, onde será possível avaliar e sugerir cardápios, obter informações nutricionais sobre alimentos, visualizar receitas sugeridas pelo restaurante que podem ser feitas em casa, além de verificar os horários de funcionamento, realizar pedidos de tele entrega e efetuar reservas para eventos.</a:t>
            </a:r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de marketing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b="1" dirty="0" smtClean="0"/>
              <a:t>Layout</a:t>
            </a:r>
          </a:p>
          <a:p>
            <a:pPr>
              <a:buNone/>
            </a:pPr>
            <a:r>
              <a:rPr lang="pt-BR" dirty="0" smtClean="0"/>
              <a:t>	Em relação ao layout do Restaurante, propõem um perfil arquitetônico que guarde relação com as características da cidade. A beleza também é fator de atração. Desta forma, o Restaurante Origens será “ambientado” com a imagem da cidade e da própria região.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	Neste projeto o espaço físico do imóvel será de 600m², sendo 450m² para o salão e 150m² para a área de produção.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Os restaurantes de hoje expressam à mesa a arte gastronômica de diversas épocas.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Gostos e sabores servidos à mesa exigem hoje, em paralelo à arte de cozinhar, a ciência de bem servir, pois o restaurante passou a ser ao longo dos tempos local de trabalho, confraternização e de eventos e encontros significativos.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t-BR" b="1" dirty="0" smtClean="0"/>
              <a:t>Layout</a:t>
            </a:r>
          </a:p>
          <a:p>
            <a:pPr>
              <a:buNone/>
            </a:pPr>
            <a:r>
              <a:rPr lang="pt-BR" dirty="0" smtClean="0"/>
              <a:t>	O salão contará com 40 mesas e 160 cadeiras, 6 cadeiras para crianças, um balcão de atendimento, balcão de alimentos, área de descanso e espera, e um espaço para escritório onde será realizado o controle organizacional, administrativo e financeiro do restaurante.</a:t>
            </a:r>
          </a:p>
          <a:p>
            <a:pPr>
              <a:buNone/>
            </a:pPr>
            <a:r>
              <a:rPr lang="pt-BR" dirty="0" smtClean="0"/>
              <a:t>	</a:t>
            </a:r>
          </a:p>
          <a:p>
            <a:pPr>
              <a:buNone/>
            </a:pPr>
            <a:r>
              <a:rPr lang="pt-BR" dirty="0" smtClean="0"/>
              <a:t>	Na sala de descanso e espera, os clientes poderão ler jornal, assistir TV e saborear um café e/ou chá após o almoço. Além disso o restaurante terá televisores e ambiente climatizado para proporcionar o bem estar dos consumidores.</a:t>
            </a:r>
          </a:p>
          <a:p>
            <a:pPr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</a:t>
            </a:r>
            <a:endParaRPr lang="pt-B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303838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pt-BR" b="1" dirty="0" smtClean="0"/>
              <a:t>Layout</a:t>
            </a:r>
          </a:p>
          <a:p>
            <a:pPr>
              <a:buNone/>
            </a:pPr>
            <a:r>
              <a:rPr lang="pt-BR" dirty="0" smtClean="0"/>
              <a:t>	Na área de produção a cozinha será desenvolvida de forma prática, os utensílios deverão ficar visíveis, pendurados ou sobre os balcões, nunca fechados, de forma que seu acesso e localização seja o mais simples possível, além disso a cozinha deverá conter exaustores de ar para que o cheiro dos alimentos não contamine o salão. A cozinha deverá estar sempre limpa e organizada, pois será prática pelos atendentes convidar os clientes para conhecer como os pratos são preparados.</a:t>
            </a:r>
          </a:p>
          <a:p>
            <a:pPr>
              <a:buNone/>
            </a:pPr>
            <a:endParaRPr lang="pt-BR" dirty="0" smtClean="0"/>
          </a:p>
          <a:p>
            <a:pPr algn="just">
              <a:buNone/>
            </a:pPr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Plano Operacional</a:t>
            </a:r>
            <a:endParaRPr lang="pt-B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09" y="1500174"/>
            <a:ext cx="8184113" cy="5786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pt-BR" sz="3200" b="1" dirty="0" smtClean="0">
                <a:solidFill>
                  <a:schemeClr val="tx2"/>
                </a:solidFill>
              </a:rPr>
              <a:t>Especificação dos Investimentos Fixos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pt-BR" sz="3200" b="1" dirty="0" smtClean="0">
                <a:solidFill>
                  <a:schemeClr val="tx2"/>
                </a:solidFill>
              </a:rPr>
              <a:t>Estimativa dos Investimentos Pré-Operacionais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285784" y="2071678"/>
            <a:ext cx="1033103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pt-BR" sz="3200" b="1" dirty="0" smtClean="0">
                <a:solidFill>
                  <a:schemeClr val="tx2"/>
                </a:solidFill>
              </a:rPr>
              <a:t>Estimativa do Investimento Total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58201" y="2071678"/>
            <a:ext cx="9202233" cy="2485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Custos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>
              <a:buNone/>
            </a:pPr>
            <a:r>
              <a:rPr lang="pt-BR" b="1" dirty="0" smtClean="0"/>
              <a:t>	Custo Unitário de Matéria-Prima: </a:t>
            </a:r>
            <a:r>
              <a:rPr lang="pt-BR" dirty="0" smtClean="0"/>
              <a:t>considera a média de alimentos necessários para produção de uma porção de refeição com 0,530 Kg. Para este estudo o custo unitário de matéria-prima está estimado em R$ 3,00.</a:t>
            </a:r>
          </a:p>
          <a:p>
            <a:pPr lvl="0">
              <a:buNone/>
            </a:pPr>
            <a:r>
              <a:rPr lang="pt-BR" b="1" dirty="0" smtClean="0"/>
              <a:t>	Custo de Comercialização:</a:t>
            </a:r>
            <a:r>
              <a:rPr lang="pt-BR" dirty="0" smtClean="0"/>
              <a:t> São todos os custos relacionados com a venda, estes custos incidem sobre a operação. São: ICMS/SIMPLES 8,49%, Operadoras de Cartões de Crédito 3% (considera 30% das vendas através de cartões)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Custos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928662" y="3714752"/>
            <a:ext cx="7043305" cy="2570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Espaço Reservado para Conteúdo 5"/>
          <p:cNvSpPr txBox="1">
            <a:spLocks/>
          </p:cNvSpPr>
          <p:nvPr/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lvl="0" indent="-342900" algn="just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kumimoji="0" lang="pt-B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lang="pt-BR" sz="2800" b="1" dirty="0"/>
              <a:t>Custo com Mão de Obra:</a:t>
            </a:r>
            <a:r>
              <a:rPr lang="pt-BR" sz="2800" dirty="0"/>
              <a:t> O Restaurante Origens contará com uma equipe de 9 colaboradores, com encargos sociais sobre os salários na ordem de 37,54% no regime SIMPLES NACIONAL.</a:t>
            </a: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pt-BR" sz="3200" b="1" dirty="0" smtClean="0">
                <a:solidFill>
                  <a:schemeClr val="tx2"/>
                </a:solidFill>
              </a:rPr>
              <a:t>Estimativa Custos Fixos Operacionais Mensais</a:t>
            </a: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93741"/>
            <a:ext cx="8291228" cy="5721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sp>
        <p:nvSpPr>
          <p:cNvPr id="5" name="Espaço Reservado para Conteúdo 2"/>
          <p:cNvSpPr txBox="1">
            <a:spLocks/>
          </p:cNvSpPr>
          <p:nvPr/>
        </p:nvSpPr>
        <p:spPr>
          <a:xfrm>
            <a:off x="304800" y="928670"/>
            <a:ext cx="8686800" cy="592933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lang="pt-BR" sz="3200" b="1" dirty="0" smtClean="0">
                <a:solidFill>
                  <a:schemeClr val="tx2"/>
                </a:solidFill>
              </a:rPr>
              <a:t>Estimativa do Faturamento Mensal</a:t>
            </a:r>
          </a:p>
          <a:p>
            <a:pPr marL="342900" indent="-342900" algn="just">
              <a:spcBef>
                <a:spcPct val="20000"/>
              </a:spcBef>
              <a:buClr>
                <a:schemeClr val="accent1"/>
              </a:buClr>
              <a:buSzPct val="70000"/>
            </a:pPr>
            <a:r>
              <a:rPr lang="pt-BR" sz="3200" dirty="0" smtClean="0"/>
              <a:t>	O faturamento mensal é estimado em R$ 35.659,00, comercializando 130 refeições dia a um preço médio de R$ 10,55 por refeição (considera o preço de R$ 19,90 o quilo dividido pela média de consumo por cliente de 0,530Kg). </a:t>
            </a:r>
            <a:endParaRPr lang="pt-BR" sz="3200" dirty="0"/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lang="pt-BR" sz="3200" b="1" dirty="0" smtClean="0">
              <a:solidFill>
                <a:schemeClr val="tx2"/>
              </a:solidFill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pt-B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89" y="720748"/>
            <a:ext cx="6941649" cy="64944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07209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sz="3800" dirty="0" smtClean="0"/>
              <a:t>Cada vez mais as pessoas buscam qualidade nos serviços que lhes são oferecidos, diante desta exigência, percebe-se que a comida a quilo seria uma opção com diversas vantagens: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 lvl="0"/>
            <a:r>
              <a:rPr lang="pt-BR" dirty="0" smtClean="0"/>
              <a:t>Atendimento rápido, pois o cliente faria seu prato a partir de uma Buffet em que os pratos estariam expostos;</a:t>
            </a:r>
          </a:p>
          <a:p>
            <a:pPr lvl="0">
              <a:buNone/>
            </a:pPr>
            <a:endParaRPr lang="pt-BR" dirty="0" smtClean="0"/>
          </a:p>
          <a:p>
            <a:pPr lvl="0"/>
            <a:r>
              <a:rPr lang="pt-BR" dirty="0" smtClean="0"/>
              <a:t>Variedade de alternativas para atender a diversos gostos;</a:t>
            </a:r>
          </a:p>
          <a:p>
            <a:pPr lvl="0">
              <a:buNone/>
            </a:pPr>
            <a:endParaRPr lang="pt-BR" dirty="0" smtClean="0"/>
          </a:p>
          <a:p>
            <a:pPr lvl="0"/>
            <a:r>
              <a:rPr lang="pt-BR" dirty="0" smtClean="0"/>
              <a:t>Custos individuais, dependentes da qualidade servida, sendo estabelecido um preço unitário por quilo, independente da escolha de cada um;</a:t>
            </a:r>
          </a:p>
          <a:p>
            <a:pPr lvl="0">
              <a:buNone/>
            </a:pPr>
            <a:endParaRPr lang="pt-BR" dirty="0" smtClean="0"/>
          </a:p>
          <a:p>
            <a:pPr lvl="0"/>
            <a:r>
              <a:rPr lang="pt-BR" dirty="0" smtClean="0"/>
              <a:t>Custos baixos por cliente para o restaurante que pode atender a maior número de pessoas nas horas de maior procura, uma vez que o tempo de espera de cada cliente é mínimo e também o tempo em que o cliente fica no restaurante é reduzido.</a:t>
            </a:r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Plano financeiro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357290" y="1928801"/>
          <a:ext cx="6429420" cy="3786214"/>
        </p:xfrm>
        <a:graphic>
          <a:graphicData uri="http://schemas.openxmlformats.org/drawingml/2006/table">
            <a:tbl>
              <a:tblPr/>
              <a:tblGrid>
                <a:gridCol w="3116701"/>
                <a:gridCol w="2343079"/>
                <a:gridCol w="969640"/>
              </a:tblGrid>
              <a:tr h="540888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Indicadores de Viabilidade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40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Dicriminação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b="1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 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 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17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Ponto de Equilíbrio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% do faturamento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62,16%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540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Taxa Interna de Retorno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mensal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2,90%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Pay Back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meses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34,5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408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Lucratividade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mensal</a:t>
                      </a:r>
                      <a:endParaRPr lang="pt-BR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400" dirty="0">
                          <a:solidFill>
                            <a:srgbClr val="000000"/>
                          </a:solidFill>
                          <a:latin typeface="Arial Narrow"/>
                          <a:ea typeface="Times New Roman"/>
                          <a:cs typeface="Times New Roman"/>
                        </a:rPr>
                        <a:t>7,93%</a:t>
                      </a: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Avaliação estratégica  - </a:t>
            </a:r>
            <a:r>
              <a:rPr lang="pt-BR" dirty="0" err="1" smtClean="0"/>
              <a:t>f.o.f.a</a:t>
            </a:r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785786" y="1357298"/>
          <a:ext cx="7786742" cy="5072098"/>
        </p:xfrm>
        <a:graphic>
          <a:graphicData uri="http://schemas.openxmlformats.org/drawingml/2006/table">
            <a:tbl>
              <a:tblPr/>
              <a:tblGrid>
                <a:gridCol w="3893371"/>
                <a:gridCol w="3893371"/>
              </a:tblGrid>
              <a:tr h="3345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pt-BR" sz="1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Forças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pt-BR" sz="1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Oportunidades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757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Novo ambiente com estilo e qualidades diferenciadas dos concorrentes.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Divulgação constante na mídia. Utilização forte de marketing.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Qualificação teórica dos proprietários, o que proporciona maior controle organizacional, administrativo e financeiro.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Estrutura física moderna e atraente.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Marketing pessoal dos sócios e colaboradores.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Mercado local desamparado de estabelecimentos com qualidade nos produtos e serviços ofertados.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Fácil acesso a fornecedores locais com disponibilidade de matérias-primas.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Pessoas que trabalham em cidades diferentes das que residem, portanto necessitam de um local para suas refeições.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“acomodação” dos concorrentes em relação ao mercado.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71414"/>
            <a:ext cx="8686800" cy="838200"/>
          </a:xfrm>
        </p:spPr>
        <p:txBody>
          <a:bodyPr/>
          <a:lstStyle/>
          <a:p>
            <a:r>
              <a:rPr lang="pt-BR" dirty="0" smtClean="0"/>
              <a:t>Avaliação estratégica  - </a:t>
            </a:r>
            <a:r>
              <a:rPr lang="pt-BR" dirty="0" err="1" smtClean="0"/>
              <a:t>f.o.f.a</a:t>
            </a:r>
            <a:endParaRPr lang="pt-BR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571472" y="1428736"/>
          <a:ext cx="8001056" cy="5072098"/>
        </p:xfrm>
        <a:graphic>
          <a:graphicData uri="http://schemas.openxmlformats.org/drawingml/2006/table">
            <a:tbl>
              <a:tblPr/>
              <a:tblGrid>
                <a:gridCol w="4000528"/>
                <a:gridCol w="4000528"/>
              </a:tblGrid>
              <a:tr h="3734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pt-BR" sz="1800" b="1" dirty="0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Fraquezas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pt-BR" sz="1800" b="1">
                          <a:solidFill>
                            <a:srgbClr val="000000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Ameaças</a:t>
                      </a:r>
                      <a:endParaRPr lang="pt-BR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8628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Falta de capital próprio para investir no negócio.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Inexperiência neste </a:t>
                      </a:r>
                      <a:r>
                        <a:rPr lang="pt-BR" sz="1800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ramo </a:t>
                      </a: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de atividade.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Dificuldade em prever situações futuras de mudança.</a:t>
                      </a:r>
                      <a:r>
                        <a:rPr lang="pt-BR" sz="1800" b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Estilos de vida que remetem a falta de tempo disponível para realizar refeições completas. Maior consumo de </a:t>
                      </a:r>
                      <a:r>
                        <a:rPr lang="pt-BR" sz="1800" i="1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fast</a:t>
                      </a:r>
                      <a:r>
                        <a:rPr lang="pt-BR" sz="1800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pt-BR" sz="1800" i="1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foods</a:t>
                      </a:r>
                      <a:r>
                        <a:rPr lang="pt-BR" sz="1800" i="1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Perda de poder aquisitivo da população, remetendo a corte de despesas extras, refletindo redução do uso de restaurante como alternativa de lazer. 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1200"/>
                        </a:spcAft>
                        <a:buFont typeface="Symbol"/>
                        <a:buChar char=""/>
                      </a:pPr>
                      <a:r>
                        <a:rPr lang="pt-BR" sz="180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Dificuldade de encontrar mão-de-obra qualificada.</a:t>
                      </a:r>
                      <a:endParaRPr lang="pt-B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	O Restaurante Origens é um restaurante que pretende estar nesse nível de exigência dos clientes, servindo comida a quilo com muita qualidade, diversidade e sabor, além de atendimento personalizado e um ambiente agradável e atrativo.</a:t>
            </a:r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304800" y="500042"/>
            <a:ext cx="8686800" cy="838200"/>
          </a:xfrm>
        </p:spPr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pt-BR" dirty="0" smtClean="0"/>
              <a:t>O empreendimento será executado no município de Três de Maio, visto a necessidade latente de um restaurante com boa culinária e atendimento. Há grande mercado consumidor, pois o município possui diversas empresas privadas e órgãos públicos, além do mais há pouca opção de lazer e entretenimento, assim sendo, a escolha de um restaurante com qualidade e design atraente será uma ótima opção para suprir diversas necessidades dos consumidores, desde a simples alimentação como também um local para convivência com colegas de trabalho, amigos e familiares. </a:t>
            </a:r>
          </a:p>
          <a:p>
            <a:pPr algn="just"/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A localização será junto ao Supermercado </a:t>
            </a:r>
            <a:r>
              <a:rPr lang="pt-BR" dirty="0" err="1" smtClean="0"/>
              <a:t>Benedetti</a:t>
            </a:r>
            <a:r>
              <a:rPr lang="pt-BR" dirty="0" smtClean="0"/>
              <a:t>, na Rua Exp. </a:t>
            </a:r>
            <a:r>
              <a:rPr lang="pt-BR" dirty="0" err="1" smtClean="0"/>
              <a:t>Bertholdo</a:t>
            </a:r>
            <a:r>
              <a:rPr lang="pt-BR" dirty="0" smtClean="0"/>
              <a:t> </a:t>
            </a:r>
            <a:r>
              <a:rPr lang="pt-BR" dirty="0" err="1" smtClean="0"/>
              <a:t>Boeck</a:t>
            </a:r>
            <a:r>
              <a:rPr lang="pt-BR" dirty="0" smtClean="0"/>
              <a:t>, 320, Bairro Centro. A escolha do local levou em conta a proximidade ao centro da cidade, permitindo fácil acesso das pessoas, também há um amplo espaço para estacionamento e ainda beneficia-se do fluxo de pessoas no Supermercado, permitindo maior visibilidade da marca e dos produtos.</a:t>
            </a:r>
          </a:p>
          <a:p>
            <a:pPr algn="just"/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04800" y="1357298"/>
            <a:ext cx="8686800" cy="5143536"/>
          </a:xfrm>
        </p:spPr>
        <p:txBody>
          <a:bodyPr>
            <a:normAutofit fontScale="70000" lnSpcReduction="20000"/>
          </a:bodyPr>
          <a:lstStyle/>
          <a:p>
            <a:r>
              <a:rPr lang="pt-BR" sz="4000" dirty="0" smtClean="0"/>
              <a:t> O restaurante será uma empresa de serviços constituída como sociedade por cotas, na qual os sócios serão.</a:t>
            </a:r>
          </a:p>
          <a:p>
            <a:pPr>
              <a:buNone/>
            </a:pPr>
            <a:endParaRPr lang="pt-BR" sz="4000" dirty="0" smtClean="0"/>
          </a:p>
          <a:p>
            <a:pPr lvl="0"/>
            <a:r>
              <a:rPr lang="pt-BR" dirty="0" smtClean="0"/>
              <a:t>Leonardo Veller, 24 anos, formando no urso de Economia pela UNIJUÍ trabalha a mais 5 anos na SICREDI Noroeste RS em Três de Maio na função de Assessor de Negócios, possui experiência em desenvolvimento de pessoas, produtos e serviços, também conhecimentos administrativos e financeiros.</a:t>
            </a:r>
          </a:p>
          <a:p>
            <a:pPr lvl="0"/>
            <a:endParaRPr lang="pt-BR" dirty="0" smtClean="0"/>
          </a:p>
          <a:p>
            <a:pPr lvl="0"/>
            <a:r>
              <a:rPr lang="pt-BR" dirty="0" smtClean="0"/>
              <a:t>Jarbas José Löff, 22 anos, acadêmico do Curso de Administração da UNIJUÍ, trabalha a mais de 7 anos como Auxiliar de Padeiro na Padaria e Confeitaria Doces Sabores de propriedade de seus pais, possuindo ampla experiência no ramo de alimentação, na produção de alimentos e também conhecimentos administrativos e financeiros.</a:t>
            </a:r>
          </a:p>
          <a:p>
            <a:pPr algn="just"/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sócio Leonardo Veller será responsável pela gestão do restaurante, atendimento aos clientes, treinamento e gestão dos colaboradores.</a:t>
            </a:r>
          </a:p>
          <a:p>
            <a:r>
              <a:rPr lang="pt-BR" dirty="0" smtClean="0"/>
              <a:t>O sócio Jarbas Löff será responsável pela pelas compras e pela comida a ser servida pelo restaurante, também controles e organização do ambiente.</a:t>
            </a:r>
          </a:p>
          <a:p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pt-BR" dirty="0" smtClean="0"/>
              <a:t>	O Objetivo é fazer do Restaurante Origens um restaurante de renome na cidade, para tanto, teremos a missão, visão e valores como norteadores deste processo.</a:t>
            </a:r>
          </a:p>
          <a:p>
            <a:pPr algn="just"/>
            <a:r>
              <a:rPr lang="pt-BR" b="1" dirty="0" smtClean="0"/>
              <a:t>Missão</a:t>
            </a:r>
          </a:p>
          <a:p>
            <a:pPr algn="just"/>
            <a:r>
              <a:rPr lang="pt-BR" dirty="0" smtClean="0"/>
              <a:t>	“Atender as necessidades dos clientes no ramo de alimentação, prestando serviços com qualidade e agilidade em um ambiente amplamente agradável.”</a:t>
            </a:r>
          </a:p>
          <a:p>
            <a:pPr algn="just"/>
            <a:r>
              <a:rPr lang="pt-BR" b="1" dirty="0" smtClean="0"/>
              <a:t>Visão</a:t>
            </a:r>
          </a:p>
          <a:p>
            <a:pPr algn="just"/>
            <a:r>
              <a:rPr lang="pt-BR" dirty="0" smtClean="0"/>
              <a:t>	“Ser reconhecido como o melhor restaurante local, com excelência no atendimento e preparo de alimentos, voltado ao bem estar e saúde das pessoas.”</a:t>
            </a:r>
          </a:p>
          <a:p>
            <a:pPr algn="just"/>
            <a:endParaRPr lang="pt-BR" dirty="0"/>
          </a:p>
        </p:txBody>
      </p:sp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 executivo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gem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gem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gem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agem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</TotalTime>
  <Words>781</Words>
  <Application>Microsoft Office PowerPoint</Application>
  <PresentationFormat>Apresentação na tela (4:3)</PresentationFormat>
  <Paragraphs>155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32</vt:i4>
      </vt:variant>
    </vt:vector>
  </HeadingPairs>
  <TitlesOfParts>
    <vt:vector size="33" baseType="lpstr">
      <vt:lpstr>Viagem</vt:lpstr>
      <vt:lpstr>Restaurante Origens</vt:lpstr>
      <vt:lpstr>Sumário executivo</vt:lpstr>
      <vt:lpstr>Sumário executivo</vt:lpstr>
      <vt:lpstr>Sumário executivo</vt:lpstr>
      <vt:lpstr>Sumário executivo</vt:lpstr>
      <vt:lpstr>Sumário executivo</vt:lpstr>
      <vt:lpstr>Sumário executivo</vt:lpstr>
      <vt:lpstr>Sumário executivo</vt:lpstr>
      <vt:lpstr>Sumário executivo</vt:lpstr>
      <vt:lpstr>Sumário executivo</vt:lpstr>
      <vt:lpstr>Análise de mercado</vt:lpstr>
      <vt:lpstr>Análise de mercado</vt:lpstr>
      <vt:lpstr>Análise de mercado</vt:lpstr>
      <vt:lpstr>Plano de marketing</vt:lpstr>
      <vt:lpstr>Plano de marketing</vt:lpstr>
      <vt:lpstr>Plano de marketing</vt:lpstr>
      <vt:lpstr>Plano de marketing</vt:lpstr>
      <vt:lpstr>Plano de marketing</vt:lpstr>
      <vt:lpstr>Plano Operacional</vt:lpstr>
      <vt:lpstr>Plano Operacional</vt:lpstr>
      <vt:lpstr>Plano Operacional</vt:lpstr>
      <vt:lpstr>Plano financeiro</vt:lpstr>
      <vt:lpstr>Plano financeiro</vt:lpstr>
      <vt:lpstr>Plano financeiro</vt:lpstr>
      <vt:lpstr>Plano financeiro</vt:lpstr>
      <vt:lpstr>Plano financeiro</vt:lpstr>
      <vt:lpstr>Plano financeiro</vt:lpstr>
      <vt:lpstr>Plano financeiro</vt:lpstr>
      <vt:lpstr>Plano financeiro</vt:lpstr>
      <vt:lpstr>Plano financeiro</vt:lpstr>
      <vt:lpstr>Avaliação estratégica  - f.o.f.a</vt:lpstr>
      <vt:lpstr>Avaliação estratégica  - f.o.f.a</vt:lpstr>
    </vt:vector>
  </TitlesOfParts>
  <Company>CLIENTE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Restaurante Origens</dc:title>
  <dc:creator>SICREDI Noroeste RS</dc:creator>
  <cp:lastModifiedBy>SICREDI Noroeste RS</cp:lastModifiedBy>
  <cp:revision>4</cp:revision>
  <dcterms:created xsi:type="dcterms:W3CDTF">2010-06-12T20:41:46Z</dcterms:created>
  <dcterms:modified xsi:type="dcterms:W3CDTF">2010-06-22T00:04:06Z</dcterms:modified>
</cp:coreProperties>
</file>