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</p:sldIdLst>
  <p:sldSz cx="9144000" cy="6858000" type="screen4x3"/>
  <p:notesSz cx="7559675" cy="106918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F975789-117E-491F-8A2D-0E62F6F75F94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4273DA0-D7CF-4C25-8132-59E7628F6EFF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Segundo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Terceiro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Sexto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Sétimo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os estilos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A7EC735-9145-45D0-932D-9D9BB1F68A35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9EAB209-2E65-4CBA-86C5-2FDFEF98E5B0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2BF8572-F1F6-46E7-AB4D-84984D689C99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8001592-8F1A-40C2-8D03-4D0EC43E31A2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Segundo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Terceiro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Sexto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Sétimo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683640" y="764640"/>
            <a:ext cx="7772040" cy="2232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Módulo 1</a:t>
            </a:r>
            <a:r>
              <a:t/>
            </a:r>
            <a:br/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Restauração</a:t>
            </a:r>
            <a:r>
              <a:t/>
            </a:r>
            <a:br/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O Técnico de Restaurante/Bar</a:t>
            </a:r>
          </a:p>
        </p:txBody>
      </p:sp>
      <p:sp>
        <p:nvSpPr>
          <p:cNvPr id="124" name="TextShape 2"/>
          <p:cNvSpPr txBox="1"/>
          <p:nvPr/>
        </p:nvSpPr>
        <p:spPr>
          <a:xfrm>
            <a:off x="899640" y="4797000"/>
            <a:ext cx="6400440" cy="8413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endParaRPr lang="pt-PT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8B8B8B"/>
                </a:solidFill>
                <a:latin typeface="Calibri"/>
              </a:rPr>
              <a:t>Docente: A. B.</a:t>
            </a:r>
            <a:endParaRPr lang="pt-PT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41" name="TextShape 2"/>
          <p:cNvSpPr txBox="1"/>
          <p:nvPr/>
        </p:nvSpPr>
        <p:spPr>
          <a:xfrm>
            <a:off x="179640" y="1556640"/>
            <a:ext cx="8784720" cy="5040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Conclusões: 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 evolução das sociedades criou a necessidade de se viajar mais, devido a negócios, turismo ou religião;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 desenvolvimento da hotelaria está intimamente ligado ao acto de viajar e à existência de uma boa rede de comunicação;</a:t>
            </a:r>
          </a:p>
          <a:p>
            <a:pPr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Evolução do restaurante</a:t>
            </a:r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Evolução do bar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4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origem dos restaurantes tal como são hoje, remonta ao ano de 1765;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França (Paris), um tal de Boulanger, negociante de caldos, dá ás suas sopas o nome de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restaurants (acreditava-se naquela época que as sopas e caldos restauravam as forças, dai a generalização do termo “restauração”); 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Este senhor colocou á venda no seu estabelecimento não só restaurants como doses individuais de comida;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6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sua casa inovou também devido á oferta de mesas individuais, diferenciando-se sobretudo das tavernas que só tinham mesas corridas que os diversos clientes tinham de partilhar;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breve todos os estabelecimentos que proporcionavam este serviço seriam apelidados de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“Restaurants”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Portugal os primeiros estabelecimentos deste tipos foram 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“Martinho”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(1780) e 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“Nicola”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(1783);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8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O primeiro grande restaurante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abre em Paris, corria o ano de 1782, por Antoine Beauvillier’s, chamava-se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“La  Grande Taverne de Londres”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De menos de uma centena em 1789 , os restaurantes parisienses passaram a mais de quinhentos no inicio do Séc. XIX;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França estará assim intimamente ligada ao aparecimento dos estabelecimentos de restauração e bebidas como os conhecemos hoje.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bar</a:t>
            </a:r>
          </a:p>
        </p:txBody>
      </p:sp>
      <p:sp>
        <p:nvSpPr>
          <p:cNvPr id="150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Acredita-se que, também o termo </a:t>
            </a:r>
            <a:r>
              <a:rPr lang="pt-PT" sz="2600" b="1" i="1" strike="noStrike" spc="-1">
                <a:solidFill>
                  <a:srgbClr val="000000"/>
                </a:solidFill>
                <a:latin typeface="Calibri"/>
              </a:rPr>
              <a:t>Bar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,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tenha a sua origem neste país (meados do séc. XVIII).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Dois jovens americanos, estudantes em Paris seriam assíduos frequentadores das tabernas aí existentes.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Algumas delas apresentavam uma barra (fr.: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barre) que se estendia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ao longo de todo o balcão, com a  finalidade de evitar que os clientes se encostassem demasiado, bem como para servir de apoio, incutindo um sentido estético funcional.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bar</a:t>
            </a:r>
          </a:p>
        </p:txBody>
      </p:sp>
      <p:sp>
        <p:nvSpPr>
          <p:cNvPr id="152" name="TextShape 2"/>
          <p:cNvSpPr txBox="1"/>
          <p:nvPr/>
        </p:nvSpPr>
        <p:spPr>
          <a:xfrm>
            <a:off x="179640" y="1917000"/>
            <a:ext cx="8784720" cy="46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De regresso à América, os estudantes instalaram ali um novo estabelecimento inspirado nos moldes do francês, que logo fez sucesso e se tornou moda;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 termo “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barre”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evoluiu rapidamente e naturalmente para a designação que conhecemos hoje: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Bar.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Aspectos pessoais e sociais de um empregado de mesa/bar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5" name="TextShape 2"/>
          <p:cNvSpPr txBox="1"/>
          <p:nvPr/>
        </p:nvSpPr>
        <p:spPr>
          <a:xfrm>
            <a:off x="864000" y="1800000"/>
            <a:ext cx="7344000" cy="3689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O pessoal é um dos elementos mais influentes na produção e no rendimento dos estabelecimentos hoteleiros e similares, concorrendo com o seu esforço, dedicação e capacidade de trabalho para o êxito funcional e comercial do empreendimento que serve.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7" name="TextShape 2"/>
          <p:cNvSpPr txBox="1"/>
          <p:nvPr/>
        </p:nvSpPr>
        <p:spPr>
          <a:xfrm>
            <a:off x="1008000" y="1628640"/>
            <a:ext cx="6912000" cy="5229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O profissional do ramo hoteleiro deverá reunir </a:t>
            </a:r>
            <a:r>
              <a:rPr lang="pt-PT" sz="3600" b="0" u="sng" strike="noStrike" spc="-1">
                <a:solidFill>
                  <a:srgbClr val="000000"/>
                </a:solidFill>
                <a:uFillTx/>
                <a:latin typeface="Calibri"/>
              </a:rPr>
              <a:t>atributos físicos, qualidades morais e aptidões técnicas</a:t>
            </a: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, permitindo-lhe extrair do esforço desenvolvido, das instalações e equipamentos postos à sua disposição, o melhor resultado possível.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O que é um técnico de Restaurante/Bar!?</a:t>
            </a:r>
          </a:p>
        </p:txBody>
      </p:sp>
      <p:sp>
        <p:nvSpPr>
          <p:cNvPr id="126" name="TextShape 2"/>
          <p:cNvSpPr txBox="1"/>
          <p:nvPr/>
        </p:nvSpPr>
        <p:spPr>
          <a:xfrm>
            <a:off x="457200" y="2133000"/>
            <a:ext cx="8229240" cy="3993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pt-PT" sz="3000" b="0" strike="noStrike" spc="-1">
                <a:solidFill>
                  <a:srgbClr val="000000"/>
                </a:solidFill>
                <a:latin typeface="Calibri"/>
              </a:rPr>
              <a:t>É o profissional que, no domínio das normas de segurança e higiene alimentar, planifica, dirige e efectua o serviço de alimentos e bebidas à mesa e ao balcão, em estabelecimentos de restauração e bebidas integrados ou não em unidades hoteleiras.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9" name="TextShape 2"/>
          <p:cNvSpPr txBox="1"/>
          <p:nvPr/>
        </p:nvSpPr>
        <p:spPr>
          <a:xfrm>
            <a:off x="432000" y="1628640"/>
            <a:ext cx="8208000" cy="4923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Qualidades físicas e morais que um empregado de mesa deve possuir: 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Ser pontual e cumpridor;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Deve ser saudável;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Cuidar da sua higiene pessoal;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Não descurar a sua apresentação: barbeado, penteado, unhas curtas e limpas, vestuário asseado;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Usar sapatos pretos e peúgas da mesma cor;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Procurar ser discreto nos seus gestos;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Não usar jóias, apenas aliança;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Sorrir mas não rir;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1" name="TextShape 2"/>
          <p:cNvSpPr txBox="1"/>
          <p:nvPr/>
        </p:nvSpPr>
        <p:spPr>
          <a:xfrm>
            <a:off x="144000" y="1512000"/>
            <a:ext cx="8424000" cy="39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Falar pouco, responder com atenção e precisão;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Cortesia e simpatia natural;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Manter uma atitude/postura correcta, nunca se apoiar nem encostar a uma mesa, cadeira, parede ou aparador;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Andar fluentemente, mas não correr, aproveitar os passos planificando o serviço antecipadamente;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Permanente desejo de colaboração;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Durante o serviço deve estar sempre munido de um saca-rolhas, fósforos ou isqueiro, caneta e bloco de notas;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3" name="TextShape 2"/>
          <p:cNvSpPr txBox="1"/>
          <p:nvPr/>
        </p:nvSpPr>
        <p:spPr>
          <a:xfrm>
            <a:off x="179640" y="1845000"/>
            <a:ext cx="8028360" cy="3816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No entanto os atributos físicos e qualidades morais atrás referidas não serão suficientes se não tiverem a completá-las uma adequada preparação técnica profissional.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Na posse das qualidades atrás referidas (e, porventura, outras), juntamente com a preparação técnica profissional determina, de forma absolutamente inequívoca, a diferença entre um verdadeiro profissional e um mero executante de tarefas.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5" name="TextShape 2"/>
          <p:cNvSpPr txBox="1"/>
          <p:nvPr/>
        </p:nvSpPr>
        <p:spPr>
          <a:xfrm>
            <a:off x="179640" y="1845000"/>
            <a:ext cx="7956360" cy="475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800" b="1" u="sng" strike="noStrike" spc="-1">
                <a:solidFill>
                  <a:srgbClr val="000000"/>
                </a:solidFill>
                <a:uFillTx/>
                <a:latin typeface="Calibri"/>
              </a:rPr>
              <a:t>A higiene pessoal</a:t>
            </a: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é, um dever que jamais deve ser esquecido, por quantos exercem esta profissão.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É exigido aos profissionais, o corte de barba diário, o cabelo devidamente tratado, bem como tratamento geral da boca e dentes;</a:t>
            </a:r>
          </a:p>
          <a:p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Não fumar durante as horas de serviço nem ingerir alimentos com odor forte, tais como: alho, cebola ou semelhantes;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7" name="TextShape 2"/>
          <p:cNvSpPr txBox="1"/>
          <p:nvPr/>
        </p:nvSpPr>
        <p:spPr>
          <a:xfrm>
            <a:off x="216000" y="1512000"/>
            <a:ext cx="8244360" cy="475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Indispensável o banho diário e higiene das roupas interiores e exteriores, bem como o uso de desodorizante que não seja demasiado activo;</a:t>
            </a:r>
          </a:p>
          <a:p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Não esquecer o corte e a limpeza das unhas e limpeza das mãos;</a:t>
            </a:r>
          </a:p>
          <a:p>
            <a:pPr marL="743040" indent="-285480" algn="just">
              <a:lnSpc>
                <a:spcPct val="100000"/>
              </a:lnSpc>
              <a:spcBef>
                <a:spcPts val="479"/>
              </a:spcBef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As empregadas de mesa, quando usam cabelos compridos, devem, além de limpos e bem tratados, usar qualquer adorno que os mantenha fixos.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Brigadas dos estabelecimentos de restauração e bebidas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0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Conjunto de profissionais que compõem a equipa de trabalho;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brigada é composta por profissionais de diversas categorias que asseguram as diferentes tarefas de acordo com o nível de competência e conhecimentos que possuem;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Tendo em conta as necessidades e recursos existentes, a constituição de uma brigada pode variar na forma (categorias) e quantidade de profissionais.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2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Uma brigada completa é constituída hierarquicamente por: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Director de restaurante / supervisor de bar;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Chefe de mesa / chefe de bar;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Sub-chefe de mesa;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Escanção;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Empregado de mesa 1ª / Barman de 1ª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Empregado de mesa 2ª / Barman de 2ª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Aprendiz</a:t>
            </a: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0" y="27468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4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75" name="Table 3"/>
          <p:cNvGraphicFramePr/>
          <p:nvPr/>
        </p:nvGraphicFramePr>
        <p:xfrm>
          <a:off x="395640" y="1484640"/>
          <a:ext cx="8136720" cy="4659840"/>
        </p:xfrm>
        <a:graphic>
          <a:graphicData uri="http://schemas.openxmlformats.org/drawingml/2006/table">
            <a:tbl>
              <a:tblPr/>
              <a:tblGrid>
                <a:gridCol w="1640880"/>
                <a:gridCol w="1640880"/>
                <a:gridCol w="649440"/>
                <a:gridCol w="683640"/>
                <a:gridCol w="1640880"/>
                <a:gridCol w="1881000"/>
              </a:tblGrid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Director de restaurante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Chefe de mesa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84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Escanção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Sub-chefe de mesa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672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Empregado de mesa 1ª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812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Empregado de mesa 2ª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8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Aprendiz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Atribuições profissionais de cada elemento:</a:t>
            </a:r>
          </a:p>
          <a:p>
            <a:pPr algn="just">
              <a:lnSpc>
                <a:spcPct val="100000"/>
              </a:lnSpc>
              <a:spcBef>
                <a:spcPts val="261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Director de restaurante / supervisor de bar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Elemento de ligação entre a Direcção - Director de F &amp; B;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Assegura a gestão do sector de Restauração e Bebidas, supervisionando o funcionamento das diversas secções em colaboração com o chefe de mesa;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possuir psicologia suficiente que lhe permita lidar facilmente com clientes, superiores e subordinados;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dar ordens claras e concisas, mantendo a mais estreita colaboração com outros departamentos.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67640" y="2493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Breve história da hotelaria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Chefe de mesa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Elaboram os horários de pessoal, organizam e orientam todos os serviços do restaurante/bar e secções anexas (cave do dia, cafetaria e copa);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Instruem os seus colaboradores sobre a forma como deverão efectuar os respectivos serviços;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Recebem os clientes, à entrada do restaurante / bar, e depois de os cumprimentar, acompanha-os à mesa que lhes é destinada;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Toma nota do pedido (salvo se esta função estiver designada a outra pessoa), auxilia e aconselha os clientes nas suas escolhas, se o Escanção estiver ocupado, pode tirar o pedido de bebidas.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Sub-chefe de mesa / chefe de bar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Substitui o Escanção e o chefe de restaurante nas suas ausências e impedimentos ou desempenha essas funções quando aquele não exista; 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Compete dirigir os trabalhos de “mise-en-place”;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o chefe de restaurante na recepção dos convivas, a tirar pedidos aos clientes e fazer sugestões sobre a iguarias constantes na ementa;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Executa os serviços de cozinha de sala;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subchefe de restaurante deve ter os mesmos conhecimentos, ou muito aproximados, do Chefe de restaurante.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Escanção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Dotado de formação especifica, é o responsável por todo o serviço de vinhos e outras bebidas servidas durante as refeições;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Sugere o aperitivo, e após a escolha da ementa, aconselha os vinhos adequados para a mesma ou aceita simplesmente o pedido do cliente;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executar o serviço de vinhos, provando ou dando a provar antes de servir o vinho;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possuir conhecimentos além dos da sua especialidade, que lhe permitam substituir o chefe ou subchefe em qualquer impedimento;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ter conhecimentos de bar, pois é vulgar ser solicitado para esse tipo de serviço;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conhecer tanto os vinhos nacionais como os vinhos estrangeiros.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5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Empregado de mesa de 1ª / Barman de 1ª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Executa a pré-preparação da sala (mesas);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Durante as refeições é responsável pelo turno que lhe for atribuído, servindo os clientes;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Pode ter um ajudante (commis) que será “orientado” pelo próprio;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saber espinhar e dividir peixes de várias espécies, desossar e trinchar várias carnes e aves, bem como descascar, descaroçar e dividir frutas, entre outras tarefas;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conhecer as regras de serviços e a etiqueta, não esquecendo os requisitos de higiene, segurança e disciplina. Também deve possuir alguns conhecimentos de vinhos, de bar, de cozinha, entre outras secções.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Empregado de mesa de 2ª / Barman de 2ª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400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Prepara os carros de restaurante, aparadores, limpa copos/louça/talher e faz a troca da roupa;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o chefe de turno na preparação da sala;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Faz o levantamento das requisições e arruma as bebidas/géneros necessários para o serviço; 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Durante a refeição ajuda no serviço do seu turno (commis).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Aprendiz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Vai tornando conhecimento dos trabalhos atribuídos ao ajudante de turno (empregado de mesa de 2ª);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na execução das tarefas do ajudante de turno;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Normalmente esta função é desempenhada por estagiários, ou seja, é comum ser um posto temporário;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Em alguns casos, mediante a experiência ou nível de aprendizagem/conhecimentos do aprendiz este pode desempenhar funções de ajudante de turno.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Fardamento da brigada de restaurante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indumentárias dos empregados de mesa, de serviço em restaurantes ou hotéis, variam de casa para casa, dependendo ainda da categoria das mesmas, bem como do estilo e decoração das salas, entre outras coisas;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 um modo geral, parte das fardas utilizadas são fornecidas pela entidade empregadora (restaurante / hotel), o que permite uma mais fácil uniformização dos mesmo;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Por norma o empregado de mesa possui algumas peças de roupa, devendo para isso o responsável do restaurante indicar ao empregado o que deverá obter;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Em qualquer dos casos, o empregado é responsável pelas suas fardas, as quais deverá manter em perfeito estado de conservação e sempre muito limpas.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indumentária normal, constituindo pertença dos profissionais é a seguinte: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Homens – Calça preta, sapatos e meias pretas, colete preto ou casaco branco, camisa branca e gravata ou laço preto. 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Mulheres – Saia preta, blusa branca, gravata ou laço preto casaco preto, sapatos pretos e meias cor da pele.</a:t>
            </a:r>
          </a:p>
          <a:p>
            <a:pPr marL="743040" indent="-285480" algn="just">
              <a:lnSpc>
                <a:spcPct val="100000"/>
              </a:lnSpc>
              <a:spcBef>
                <a:spcPts val="320"/>
              </a:spcBef>
            </a:pPr>
            <a:endParaRPr lang="pt-PT" sz="1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indumentária de Escanção ou Chefe de Vinhos é a seguinte: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Calça preta, camisa branca, casaco bordeaux com emblema da Associação, pode usar avental de pele com bolso grande, gravata preta, meias pretas e sapatos clássicos pretos.</a:t>
            </a:r>
          </a:p>
          <a:p>
            <a:pPr marL="743040" indent="-285480" algn="just">
              <a:lnSpc>
                <a:spcPct val="100000"/>
              </a:lnSpc>
              <a:spcBef>
                <a:spcPts val="201"/>
              </a:spcBef>
            </a:pPr>
            <a:endParaRPr lang="pt-PT" sz="1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Qualquer outra indumentária seja qual for a categoria do profissional, será paga pela entidade patronal.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5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Cuidados a ter com a farda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221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roupas devem primar sempre pela ausência de nódoas;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Calças bem vincadas, todo o fato bem limpo e não amarrotado;</a:t>
            </a:r>
          </a:p>
          <a:p>
            <a:pPr marL="343080" indent="-342720"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Os sapatos devem andar sempre bem engraxados, para evitar ruído, os sapatos devem ser de borracha;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É conivente possuir dois pares ou mais de sapatos, para evitar a acumulação de suor e possível mau cheiro, e peúgas pretas em abundância, para mudas frequentes.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Courier New"/>
              <a:buChar char="o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Como calcular uma brigada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221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Para restaurantes clássicos, independentemente da sua categoria, é sempre necessária a existência de um chefe de mesa. Os restantes elementos já variam em virtude da categoria do restaurante e capacidade do mesmo;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Os subchefes de mesa só se justificam para hotéis de quatro e cinco estrelas, ou de três, mas com mais de 50 mesas;	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existência de um escanção só se justifica se o restaurante for de luxo, caso contrário haverá somente um chefe de vinhos;</a:t>
            </a: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número de chefes de turno acha-se dividindo o nº de mesas necessárias pelo nº de mesas que cada um tem a seu cargo;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29" name="TextShape 2"/>
          <p:cNvSpPr txBox="1"/>
          <p:nvPr/>
        </p:nvSpPr>
        <p:spPr>
          <a:xfrm>
            <a:off x="179640" y="1412640"/>
            <a:ext cx="8784720" cy="48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Hotelaria é uma das mais antigas actividades humanas;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As pessoas deslocavam-se por motivos religiosos ou comerciais;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Surgiu a necessidade de abrigo e alimentação;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Inicialmente os peregrinos ou comerciantes desfrutavam da hospitalidade caseira, com estes nasce a ideia de “</a:t>
            </a: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hospitalidade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” – atitude alicerçada na forma de bem receber, mais tarde, surgiram as hospedarias (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IV a. C.);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“Casa que recebe todos”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nº de mesas a cargo de cada chefe de turno está em função essencialmente da categoria do estabelecimento e do tipo de serviço aí efectuado, por exemplo:	</a:t>
            </a:r>
          </a:p>
          <a:p>
            <a:pPr marL="2057400" indent="-22824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- Hotéis de 5 estrelas: 4 a 6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			- Hotéis de 4 estrelas: 6 a 8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			- Hotéis de 3 estrelas: 8 a 10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nº de ajudantes de turno é aproximadamente metade do nº de chefes de turno;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Para os ajudantes de vinhos o nº é calculado, sabendo que se por 50 mesas são precisos 4 ajudantes, para 100 são precisos 7 (tiram-se sempre 1);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01"/>
              </a:spcBef>
            </a:pPr>
            <a:r>
              <a:rPr lang="pt-PT" sz="3000" b="1" i="1" u="sng" strike="noStrike" spc="-1">
                <a:solidFill>
                  <a:srgbClr val="000000"/>
                </a:solidFill>
                <a:uFillTx/>
                <a:latin typeface="Calibri"/>
              </a:rPr>
              <a:t>Exercício prático</a:t>
            </a: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Calcula a brigada de um restaurante (nº de chefes de turno, nº ajudantes de turno,  se existe ou não um escanção, ajudantes de vinhos, se tem ou não sub-chefe de mesa, etc.) num hotel de cinco estrelas onde  existe um restaurante de luxo e tem 40 mesas ao dispor dos clientes!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01"/>
              </a:spcBef>
            </a:pPr>
            <a:r>
              <a:rPr lang="pt-PT" sz="3000" b="1" i="1" u="sng" strike="noStrike" spc="-1">
                <a:solidFill>
                  <a:srgbClr val="000000"/>
                </a:solidFill>
                <a:uFillTx/>
                <a:latin typeface="Calibri"/>
              </a:rPr>
              <a:t>RESPOSTA</a:t>
            </a: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DIRECTOR DE RESTAURANTE – 1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 CHEFE DE MESA – 1 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SUB-CHEFE DE MESA – 1 </a:t>
            </a:r>
            <a:r>
              <a:rPr lang="pt-PT" sz="1500" b="0" strike="noStrike" spc="-1">
                <a:solidFill>
                  <a:srgbClr val="000000"/>
                </a:solidFill>
                <a:latin typeface="Calibri"/>
              </a:rPr>
              <a:t>(POR SER UM HOTEL DE 5 ESTRELAS)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ESCANÇÃO – 1 </a:t>
            </a:r>
            <a:r>
              <a:rPr lang="pt-PT" sz="1500" b="0" strike="noStrike" spc="-1">
                <a:solidFill>
                  <a:srgbClr val="000000"/>
                </a:solidFill>
                <a:latin typeface="Calibri"/>
              </a:rPr>
              <a:t>(POR SER UM RESTAURANTE DE LUXO)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AJUDANTE DE VINHOS – 3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204" name="Table 3"/>
          <p:cNvGraphicFramePr/>
          <p:nvPr/>
        </p:nvGraphicFramePr>
        <p:xfrm>
          <a:off x="395640" y="4581000"/>
          <a:ext cx="8208720" cy="1482840"/>
        </p:xfrm>
        <a:graphic>
          <a:graphicData uri="http://schemas.openxmlformats.org/drawingml/2006/table">
            <a:tbl>
              <a:tblPr/>
              <a:tblGrid>
                <a:gridCol w="3024000"/>
                <a:gridCol w="1584000"/>
                <a:gridCol w="1872000"/>
                <a:gridCol w="1728720"/>
              </a:tblGrid>
              <a:tr h="370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4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5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6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Nº DE CHEFE DE 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Nº DE AJUDANTES DE 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6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Courier New"/>
              <a:buChar char="o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Factores que implicam na composição de uma brigada para um restaurante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Número de clientes que o hotel pode albergar;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Situação geográfica do hotel ou do restaurante:</a:t>
            </a:r>
          </a:p>
          <a:p>
            <a:pPr marL="1257480" lvl="2" indent="-456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Calibri"/>
              <a:buAutoNum type="alphaLcPeriod"/>
            </a:pPr>
            <a:r>
              <a:rPr lang="pt-PT" sz="1800" b="0" strike="noStrike" spc="-1">
                <a:solidFill>
                  <a:srgbClr val="000000"/>
                </a:solidFill>
                <a:latin typeface="Calibri"/>
              </a:rPr>
              <a:t>Hotel situado numa cidade – 35% sobre a capacidade máxima do hotel para calcular a capacidade do restaurante, destinado aos hospedes do hotel e, portanto, também para o calculo da brigada de serviço desse mesmo restaurante;</a:t>
            </a:r>
          </a:p>
          <a:p>
            <a:pPr marL="1257480" lvl="2" indent="-456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Calibri"/>
              <a:buAutoNum type="alphaLcPeriod"/>
            </a:pPr>
            <a:r>
              <a:rPr lang="pt-PT" sz="1800" b="0" strike="noStrike" spc="-1">
                <a:solidFill>
                  <a:srgbClr val="000000"/>
                </a:solidFill>
                <a:latin typeface="Calibri"/>
              </a:rPr>
              <a:t>Hotéis sazonais – 100% sobre a capacidade máxima;</a:t>
            </a:r>
          </a:p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Modalidade do serviço efectuado no restaurante;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Equipamento disponível;</a:t>
            </a:r>
          </a:p>
          <a:p>
            <a:pPr marL="343080" indent="-342720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32" dur="1" fill="hold"/>
                                        <p:tgtEl>
                                          <p:spTgt spid="2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8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6840" algn="just">
              <a:lnSpc>
                <a:spcPct val="100000"/>
              </a:lnSpc>
              <a:spcBef>
                <a:spcPts val="201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Reserva de material – louças, talheres, copos, entre outros;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Localização das secções anexas;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Horário das refeições;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Formação pessoal.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0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"/>
            </a:pPr>
            <a:r>
              <a:rPr lang="pt-PT" sz="2400" b="1" u="sng" strike="noStrike" spc="-1" dirty="0">
                <a:solidFill>
                  <a:srgbClr val="000000"/>
                </a:solidFill>
                <a:uFillTx/>
                <a:latin typeface="Calibri"/>
              </a:rPr>
              <a:t>Outros cálculos de efectivos das brigadas </a:t>
            </a:r>
            <a:r>
              <a:rPr lang="pt-PT" sz="2200" b="1" u="sng" strike="noStrike" spc="-1" dirty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pt-PT" sz="2200" b="0" strike="noStrike" spc="-1" dirty="0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	O cálculo das brigadas está baseado sobre normas de produção específicas para cada grupo de trabalho, em cada departamento do hotel ou do restaurante. Assim sendo, temos a considerar três tipos de grupos de trabalho:</a:t>
            </a:r>
          </a:p>
          <a:p>
            <a:pPr marL="343080" indent="-342720"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fixos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, nos quais são considerados os cargos que não variam em função do volume de negócios. Incluem-se neste grupo, os chefes de departamento e outros ao nível da supervisão;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</a:t>
            </a:r>
            <a:r>
              <a:rPr lang="pt-PT" sz="2000" b="1" u="sng" strike="noStrike" spc="-1" dirty="0" err="1">
                <a:solidFill>
                  <a:srgbClr val="000000"/>
                </a:solidFill>
                <a:uFillTx/>
                <a:latin typeface="Calibri"/>
              </a:rPr>
              <a:t>semi</a:t>
            </a: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 – variáveis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 que são os que oscilam mediante um facto importante, a sazonalidade;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variáveis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 são aqueles particularmente sensíveis ao volume de negócios, “extras”.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2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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Horários de trabalho para os elementos da brigada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período de trabalho dos profissionais da indústria hoteleira, é de 8 horas diárias ou 40 semanais;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período de trabalho diário é intervalado por um descanso de duração não inferior a uma hora, nem superior a quatro;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refeições, quando tomadas nos períodos de trabalho, será acrescido á duração deste e não é considerado na contagem do tempo de descanso, salvo quando este seja superior a duas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intervalo entre o termo do trabalho de um dia e o inicio do período de trabalho seguinte não pode ser inferior a onze horas;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4" name="TextShape 2"/>
          <p:cNvSpPr txBox="1"/>
          <p:nvPr/>
        </p:nvSpPr>
        <p:spPr>
          <a:xfrm>
            <a:off x="179640" y="1700640"/>
            <a:ext cx="8784720" cy="468068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 smtClean="0">
                <a:solidFill>
                  <a:srgbClr val="000000"/>
                </a:solidFill>
                <a:latin typeface="Calibri"/>
              </a:rPr>
              <a:t>Mediante 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acordo do trabalhador poderão ser feitos dois períodos de descanso cuja soma não poderá ser superior a quatro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O trabalho de menores de dezoito anos, só é permitido a partir das oito horas até às vinte e duas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Quando se admite, eventualmente, qualquer empregado em substituição de um efectivo, o seu horário será o do substituído;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O horário dos empregados “extras” será atribuído ao serviço especial a efectuar; 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Ao trabalhador estudante será garantido um horário compatível com os seus estudos.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1" name="TextShape 2"/>
          <p:cNvSpPr txBox="1"/>
          <p:nvPr/>
        </p:nvSpPr>
        <p:spPr>
          <a:xfrm>
            <a:off x="179640" y="1412640"/>
            <a:ext cx="8784720" cy="4968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Os persas, que contavam com um sistema rodoviário razoável, construíram ao longo das suas estradas algumas hospedarias já com um certo requinte;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Na antiga Roma existiam:</a:t>
            </a:r>
          </a:p>
          <a:p>
            <a:pPr marL="457200" lvl="3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Mansiones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– hospedarias de maior qualidade;</a:t>
            </a:r>
          </a:p>
          <a:p>
            <a:pPr marL="457200" lvl="3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Tavernas – local onde os oficiais e legionários comiam e bebiam;</a:t>
            </a:r>
          </a:p>
          <a:p>
            <a:pPr marL="457200" indent="-228240"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Deu-se a queda do império romano;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Pouca segurança nas viagens;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3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Criou-se a Fundação da Ordem dos Cavaleiros:</a:t>
            </a:r>
          </a:p>
          <a:p>
            <a:pPr marL="743040"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construção de hospitais e refúgios , onde se abrigavam os cruzados e os peregrinos que se dirigiam à Terra Santa.</a:t>
            </a:r>
          </a:p>
          <a:p>
            <a:pPr marL="743040" indent="-285480"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Paralelamente,  as instituições religiosas criavam abadias e mosteiros para servirem de abrigo aos peregrinos e viajantes;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XVI e XVII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, em Inglaterra, desenvolve-se um tipo de hotelaria, para o qual contribuiu bastante o sistema rodoviário: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grandes carruagens , puxadas por seis cavalos, ligavam as vilas e cidades entre si,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cada jornada era de 25km, ao longo das quais existia uma hospedaria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5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Deu-se a revolução industrial e ferroviária  que juntamente com as transformações sociais estimularam a construção de hotéis;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Inglaterra torna-se no padrão de qualidade, a nível mundial: boa comida, conforto, limpeza e acolhimento;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XVIII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deu-se o desenvolvimento das instalações termais, as quais fizeram aumentar a afluência de visitantes </a:t>
            </a:r>
            <a:r>
              <a:rPr lang="pt-PT" sz="2600" b="0" strike="noStrike" spc="-1">
                <a:solidFill>
                  <a:srgbClr val="000000"/>
                </a:solidFill>
                <a:latin typeface="Wingdings"/>
              </a:rPr>
              <a:t>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e a necessidade de construção de unidades de alojamento.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7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XIX,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1884, fundou-se a primeira escola de formação de pessoal para hotelaria, por Theodor Baur, devido à necessidade de mão-de-obra qualificada;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1889, foi construído o 1º hotel europeu de luxo, pelo hoteleiro Cesar Ritz em Londres – Hotel Savoy;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XX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, o grande desenvolvimento da hotelaria foi nos Estados Unidos, devido  à construção de caminhos-de-ferro;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9" name="TextShape 2"/>
          <p:cNvSpPr txBox="1"/>
          <p:nvPr/>
        </p:nvSpPr>
        <p:spPr>
          <a:xfrm>
            <a:off x="179640" y="1917000"/>
            <a:ext cx="8784720" cy="46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 partir dos anos 60 o desenvolvimento da hotelaria foi sempre crescente: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construíram-se pousadas, motéis, aldeamentos turísticos..  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1980 criou-se o turismo de habitação, o que possibilitou a recuperação de casas apalaçadas, já deterioradas pelo tempo.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3159</Words>
  <Application>Microsoft Office PowerPoint</Application>
  <PresentationFormat>Apresentação no Ecrã (4:3)</PresentationFormat>
  <Paragraphs>394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47</vt:i4>
      </vt:variant>
    </vt:vector>
  </HeadingPairs>
  <TitlesOfParts>
    <vt:vector size="50" baseType="lpstr"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1  O Técnico de Restaurante/Bar</dc:title>
  <dc:creator>Tiago Costa</dc:creator>
  <cp:lastModifiedBy>Antonio Ausgusto Silva. Silva Barreto</cp:lastModifiedBy>
  <cp:revision>77</cp:revision>
  <dcterms:created xsi:type="dcterms:W3CDTF">2011-09-28T20:08:55Z</dcterms:created>
  <dcterms:modified xsi:type="dcterms:W3CDTF">2018-09-27T16:22:52Z</dcterms:modified>
  <dc:language>pt-PT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no Ecrã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46</vt:i4>
  </property>
</Properties>
</file>