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-96" y="-7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CCF68-DB78-488B-BD14-356212BA2EF1}" type="datetimeFigureOut">
              <a:rPr lang="pt-PT" smtClean="0"/>
              <a:t>18-10-2018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F3195-DE3B-45F6-A1C1-E48E7F95401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98903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CCF68-DB78-488B-BD14-356212BA2EF1}" type="datetimeFigureOut">
              <a:rPr lang="pt-PT" smtClean="0"/>
              <a:t>18-10-2018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F3195-DE3B-45F6-A1C1-E48E7F95401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36278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CCF68-DB78-488B-BD14-356212BA2EF1}" type="datetimeFigureOut">
              <a:rPr lang="pt-PT" smtClean="0"/>
              <a:t>18-10-2018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F3195-DE3B-45F6-A1C1-E48E7F95401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69085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CCF68-DB78-488B-BD14-356212BA2EF1}" type="datetimeFigureOut">
              <a:rPr lang="pt-PT" smtClean="0"/>
              <a:t>18-10-2018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F3195-DE3B-45F6-A1C1-E48E7F95401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09887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CCF68-DB78-488B-BD14-356212BA2EF1}" type="datetimeFigureOut">
              <a:rPr lang="pt-PT" smtClean="0"/>
              <a:t>18-10-2018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F3195-DE3B-45F6-A1C1-E48E7F95401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94641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CCF68-DB78-488B-BD14-356212BA2EF1}" type="datetimeFigureOut">
              <a:rPr lang="pt-PT" smtClean="0"/>
              <a:t>18-10-2018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F3195-DE3B-45F6-A1C1-E48E7F95401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64991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CCF68-DB78-488B-BD14-356212BA2EF1}" type="datetimeFigureOut">
              <a:rPr lang="pt-PT" smtClean="0"/>
              <a:t>18-10-2018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F3195-DE3B-45F6-A1C1-E48E7F95401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18399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CCF68-DB78-488B-BD14-356212BA2EF1}" type="datetimeFigureOut">
              <a:rPr lang="pt-PT" smtClean="0"/>
              <a:t>18-10-2018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F3195-DE3B-45F6-A1C1-E48E7F95401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56534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CCF68-DB78-488B-BD14-356212BA2EF1}" type="datetimeFigureOut">
              <a:rPr lang="pt-PT" smtClean="0"/>
              <a:t>18-10-2018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F3195-DE3B-45F6-A1C1-E48E7F95401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66794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CCF68-DB78-488B-BD14-356212BA2EF1}" type="datetimeFigureOut">
              <a:rPr lang="pt-PT" smtClean="0"/>
              <a:t>18-10-2018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F3195-DE3B-45F6-A1C1-E48E7F95401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62227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CCF68-DB78-488B-BD14-356212BA2EF1}" type="datetimeFigureOut">
              <a:rPr lang="pt-PT" smtClean="0"/>
              <a:t>18-10-2018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F3195-DE3B-45F6-A1C1-E48E7F95401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02768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5CCF68-DB78-488B-BD14-356212BA2EF1}" type="datetimeFigureOut">
              <a:rPr lang="pt-PT" smtClean="0"/>
              <a:t>18-10-2018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F3195-DE3B-45F6-A1C1-E48E7F95401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00882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 dirty="0"/>
              <a:t>Elaboração de Ementas</a:t>
            </a:r>
            <a:r>
              <a:rPr lang="pt-PT" dirty="0" smtClean="0"/>
              <a:t> </a:t>
            </a:r>
            <a:br>
              <a:rPr lang="pt-PT" dirty="0" smtClean="0"/>
            </a:br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922803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89187"/>
            <a:ext cx="10515600" cy="1087820"/>
          </a:xfrm>
        </p:spPr>
        <p:txBody>
          <a:bodyPr/>
          <a:lstStyle/>
          <a:p>
            <a:r>
              <a:rPr lang="pt-PT" b="1" dirty="0"/>
              <a:t>Época, sazonalidade e clima</a:t>
            </a:r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38200" y="1277007"/>
            <a:ext cx="10515600" cy="5218386"/>
          </a:xfrm>
        </p:spPr>
        <p:txBody>
          <a:bodyPr>
            <a:noAutofit/>
          </a:bodyPr>
          <a:lstStyle/>
          <a:p>
            <a:r>
              <a:rPr lang="pt-PT" sz="4800" dirty="0"/>
              <a:t>Em épocas quentes sugerir grande variedade </a:t>
            </a:r>
            <a:r>
              <a:rPr lang="pt-PT" sz="4800" dirty="0" smtClean="0"/>
              <a:t>de:</a:t>
            </a:r>
          </a:p>
          <a:p>
            <a:r>
              <a:rPr lang="pt-PT" sz="4800" dirty="0" smtClean="0"/>
              <a:t>Frutas </a:t>
            </a:r>
            <a:r>
              <a:rPr lang="pt-PT" sz="4800" dirty="0"/>
              <a:t>e </a:t>
            </a:r>
            <a:r>
              <a:rPr lang="pt-PT" sz="4800" dirty="0" smtClean="0"/>
              <a:t>Legumes</a:t>
            </a:r>
          </a:p>
          <a:p>
            <a:r>
              <a:rPr lang="pt-PT" sz="4800" dirty="0" smtClean="0"/>
              <a:t>Sopas Frias</a:t>
            </a:r>
          </a:p>
          <a:p>
            <a:r>
              <a:rPr lang="pt-PT" sz="4800" dirty="0" smtClean="0"/>
              <a:t>Saladas</a:t>
            </a:r>
          </a:p>
          <a:p>
            <a:r>
              <a:rPr lang="pt-PT" sz="4800" dirty="0" smtClean="0"/>
              <a:t>Hors-d’oeuvre frios</a:t>
            </a:r>
          </a:p>
          <a:p>
            <a:r>
              <a:rPr lang="pt-PT" sz="4800" dirty="0" smtClean="0"/>
              <a:t>Etc…</a:t>
            </a:r>
            <a:endParaRPr lang="pt-PT" sz="4800" dirty="0"/>
          </a:p>
        </p:txBody>
      </p:sp>
    </p:spTree>
    <p:extLst>
      <p:ext uri="{BB962C8B-B14F-4D97-AF65-F5344CB8AC3E}">
        <p14:creationId xmlns:p14="http://schemas.microsoft.com/office/powerpoint/2010/main" val="1398436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89187"/>
            <a:ext cx="10515600" cy="1087820"/>
          </a:xfrm>
        </p:spPr>
        <p:txBody>
          <a:bodyPr/>
          <a:lstStyle/>
          <a:p>
            <a:r>
              <a:rPr lang="pt-PT" b="1" dirty="0"/>
              <a:t>Época, sazonalidade e clima</a:t>
            </a:r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38200" y="1277007"/>
            <a:ext cx="10515600" cy="5218386"/>
          </a:xfrm>
        </p:spPr>
        <p:txBody>
          <a:bodyPr>
            <a:normAutofit/>
          </a:bodyPr>
          <a:lstStyle/>
          <a:p>
            <a:r>
              <a:rPr lang="pt-PT" sz="4000" dirty="0" smtClean="0"/>
              <a:t>Ter </a:t>
            </a:r>
            <a:r>
              <a:rPr lang="pt-PT" sz="4000" dirty="0"/>
              <a:t>em conta a época do ano em relação a</a:t>
            </a:r>
            <a:r>
              <a:rPr lang="pt-PT" sz="4000" dirty="0" smtClean="0"/>
              <a:t>:</a:t>
            </a:r>
          </a:p>
          <a:p>
            <a:endParaRPr lang="pt-PT" sz="4000" dirty="0" smtClean="0"/>
          </a:p>
          <a:p>
            <a:r>
              <a:rPr lang="pt-PT" sz="4000" dirty="0" smtClean="0"/>
              <a:t> </a:t>
            </a:r>
            <a:r>
              <a:rPr lang="pt-PT" sz="4000" dirty="0"/>
              <a:t>Peixe (Lampreia)</a:t>
            </a:r>
            <a:br>
              <a:rPr lang="pt-PT" sz="4000" dirty="0"/>
            </a:br>
            <a:endParaRPr lang="pt-PT" sz="4000" dirty="0" smtClean="0"/>
          </a:p>
          <a:p>
            <a:r>
              <a:rPr lang="pt-PT" sz="4000" dirty="0" smtClean="0"/>
              <a:t>Carne </a:t>
            </a:r>
            <a:r>
              <a:rPr lang="pt-PT" sz="4000" dirty="0"/>
              <a:t>(</a:t>
            </a:r>
            <a:r>
              <a:rPr lang="pt-PT" sz="4000" dirty="0" smtClean="0"/>
              <a:t>caça)</a:t>
            </a:r>
          </a:p>
          <a:p>
            <a:r>
              <a:rPr lang="pt-PT" sz="4000" dirty="0" smtClean="0"/>
              <a:t>Evitar </a:t>
            </a:r>
            <a:r>
              <a:rPr lang="pt-PT" sz="4000" dirty="0"/>
              <a:t>carnes </a:t>
            </a:r>
            <a:r>
              <a:rPr lang="pt-PT" sz="4000" dirty="0" smtClean="0"/>
              <a:t>de </a:t>
            </a:r>
            <a:r>
              <a:rPr lang="pt-PT" sz="4000" dirty="0"/>
              <a:t>porcas fumadas ou salgadas na época estival</a:t>
            </a:r>
            <a:r>
              <a:rPr lang="pt-PT" sz="4000" dirty="0" smtClean="0"/>
              <a:t> </a:t>
            </a:r>
            <a:endParaRPr lang="pt-PT" sz="4000" dirty="0"/>
          </a:p>
        </p:txBody>
      </p:sp>
    </p:spTree>
    <p:extLst>
      <p:ext uri="{BB962C8B-B14F-4D97-AF65-F5344CB8AC3E}">
        <p14:creationId xmlns:p14="http://schemas.microsoft.com/office/powerpoint/2010/main" val="303419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775138" y="517086"/>
            <a:ext cx="10515600" cy="6072899"/>
          </a:xfrm>
        </p:spPr>
        <p:txBody>
          <a:bodyPr>
            <a:normAutofit/>
          </a:bodyPr>
          <a:lstStyle/>
          <a:p>
            <a:r>
              <a:rPr lang="pt-PT" sz="4400" b="1" dirty="0"/>
              <a:t>Iniciar a ementa com iguarias simples e terminar com as </a:t>
            </a:r>
            <a:r>
              <a:rPr lang="pt-PT" sz="4400" b="1" dirty="0" smtClean="0"/>
              <a:t>mais complexas</a:t>
            </a:r>
            <a:r>
              <a:rPr lang="pt-PT" sz="4400" dirty="0" smtClean="0"/>
              <a:t> </a:t>
            </a:r>
          </a:p>
          <a:p>
            <a:endParaRPr lang="pt-PT" sz="4400" dirty="0" smtClean="0"/>
          </a:p>
          <a:p>
            <a:r>
              <a:rPr lang="pt-PT" sz="4400" b="1" dirty="0"/>
              <a:t>Evitar repetições no tipo de </a:t>
            </a:r>
            <a:r>
              <a:rPr lang="pt-PT" sz="4400" b="1" dirty="0" smtClean="0"/>
              <a:t>confeção</a:t>
            </a:r>
            <a:r>
              <a:rPr lang="pt-PT" sz="4400" dirty="0" smtClean="0"/>
              <a:t> </a:t>
            </a:r>
          </a:p>
          <a:p>
            <a:r>
              <a:rPr lang="pt-PT" sz="4400" dirty="0" smtClean="0"/>
              <a:t>Saber </a:t>
            </a:r>
            <a:r>
              <a:rPr lang="pt-PT" sz="4400" dirty="0"/>
              <a:t>variar as ementas e </a:t>
            </a:r>
            <a:r>
              <a:rPr lang="pt-PT" sz="4400" dirty="0" smtClean="0"/>
              <a:t>produtos</a:t>
            </a:r>
          </a:p>
          <a:p>
            <a:r>
              <a:rPr lang="pt-PT" sz="4400" dirty="0" smtClean="0"/>
              <a:t>Adaptar </a:t>
            </a:r>
            <a:r>
              <a:rPr lang="pt-PT" sz="4400" dirty="0"/>
              <a:t>a cozedura do alimento ao método de preparação ideal, com o </a:t>
            </a:r>
            <a:r>
              <a:rPr lang="pt-PT" sz="4400" dirty="0" smtClean="0"/>
              <a:t>objetivo de </a:t>
            </a:r>
            <a:r>
              <a:rPr lang="pt-PT" sz="4400" dirty="0"/>
              <a:t>lhe preservar ao máximo os elemento nutritivos</a:t>
            </a:r>
            <a:r>
              <a:rPr lang="pt-PT" sz="4400" dirty="0" smtClean="0"/>
              <a:t> 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579119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06669" y="438260"/>
            <a:ext cx="10515600" cy="5773354"/>
          </a:xfrm>
        </p:spPr>
        <p:txBody>
          <a:bodyPr>
            <a:noAutofit/>
          </a:bodyPr>
          <a:lstStyle/>
          <a:p>
            <a:r>
              <a:rPr lang="pt-PT" sz="4400" b="1" dirty="0"/>
              <a:t>Especial atenção com as guarnições e molhos que se </a:t>
            </a:r>
            <a:r>
              <a:rPr lang="pt-PT" sz="4400" b="1" dirty="0" smtClean="0"/>
              <a:t>adaptam especificamente </a:t>
            </a:r>
            <a:r>
              <a:rPr lang="pt-PT" sz="4400" b="1" dirty="0"/>
              <a:t>a determinadas iguarias</a:t>
            </a:r>
            <a:r>
              <a:rPr lang="pt-PT" sz="4400" dirty="0" smtClean="0"/>
              <a:t> </a:t>
            </a:r>
          </a:p>
          <a:p>
            <a:endParaRPr lang="pt-PT" sz="4400" dirty="0" smtClean="0"/>
          </a:p>
          <a:p>
            <a:r>
              <a:rPr lang="pt-PT" sz="4400" b="1" dirty="0" smtClean="0"/>
              <a:t>Tendências </a:t>
            </a:r>
            <a:r>
              <a:rPr lang="pt-PT" sz="4400" b="1" dirty="0"/>
              <a:t>de Mercado / “Moda”</a:t>
            </a:r>
            <a:r>
              <a:rPr lang="pt-PT" sz="4400" dirty="0" smtClean="0"/>
              <a:t> </a:t>
            </a:r>
          </a:p>
          <a:p>
            <a:endParaRPr lang="pt-PT" sz="4400" dirty="0"/>
          </a:p>
          <a:p>
            <a:r>
              <a:rPr lang="pt-PT" sz="4400" b="1" dirty="0"/>
              <a:t>Não falsear o nome das matérias-primas</a:t>
            </a:r>
            <a:r>
              <a:rPr lang="pt-PT" sz="4400" dirty="0" smtClean="0"/>
              <a:t> </a:t>
            </a:r>
            <a:endParaRPr lang="pt-PT" sz="4400" dirty="0"/>
          </a:p>
        </p:txBody>
      </p:sp>
    </p:spTree>
    <p:extLst>
      <p:ext uri="{BB962C8B-B14F-4D97-AF65-F5344CB8AC3E}">
        <p14:creationId xmlns:p14="http://schemas.microsoft.com/office/powerpoint/2010/main" val="202051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/>
              <a:t>Definições e Apelidos </a:t>
            </a:r>
            <a:r>
              <a:rPr lang="pt-PT" b="1" dirty="0" err="1"/>
              <a:t>exactos</a:t>
            </a:r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Autofit/>
          </a:bodyPr>
          <a:lstStyle/>
          <a:p>
            <a:r>
              <a:rPr lang="pt-PT" sz="3600" dirty="0"/>
              <a:t>Apelidos de proveniência ou qualidade devem ser </a:t>
            </a:r>
            <a:r>
              <a:rPr lang="pt-PT" sz="3600" dirty="0" smtClean="0"/>
              <a:t>respeitados</a:t>
            </a:r>
          </a:p>
          <a:p>
            <a:r>
              <a:rPr lang="pt-PT" sz="3600" dirty="0" smtClean="0"/>
              <a:t> </a:t>
            </a:r>
            <a:r>
              <a:rPr lang="pt-PT" sz="3600" dirty="0"/>
              <a:t>Pesos e medidas </a:t>
            </a:r>
            <a:r>
              <a:rPr lang="pt-PT" sz="3600" dirty="0" smtClean="0"/>
              <a:t>reais</a:t>
            </a:r>
          </a:p>
          <a:p>
            <a:r>
              <a:rPr lang="pt-PT" sz="3600" dirty="0" smtClean="0"/>
              <a:t> </a:t>
            </a:r>
            <a:r>
              <a:rPr lang="pt-PT" sz="3600" dirty="0"/>
              <a:t>Designações de qualidade devem ser </a:t>
            </a:r>
            <a:r>
              <a:rPr lang="pt-PT" sz="3600" dirty="0" smtClean="0"/>
              <a:t>respeitadas</a:t>
            </a:r>
          </a:p>
          <a:p>
            <a:r>
              <a:rPr lang="pt-PT" sz="3600" dirty="0" smtClean="0"/>
              <a:t> </a:t>
            </a:r>
            <a:r>
              <a:rPr lang="pt-PT" sz="3600" dirty="0"/>
              <a:t>Uma ementa é um </a:t>
            </a:r>
            <a:r>
              <a:rPr lang="pt-PT" sz="3600" dirty="0" smtClean="0"/>
              <a:t>contracto</a:t>
            </a:r>
          </a:p>
          <a:p>
            <a:r>
              <a:rPr lang="pt-PT" sz="3600" dirty="0" smtClean="0"/>
              <a:t> </a:t>
            </a:r>
            <a:r>
              <a:rPr lang="pt-PT" sz="3600" dirty="0"/>
              <a:t>Quando uma receita suscita dúvidas é necessário especificar</a:t>
            </a:r>
            <a:r>
              <a:rPr lang="pt-PT" sz="3600" dirty="0" smtClean="0"/>
              <a:t> </a:t>
            </a:r>
            <a:endParaRPr lang="pt-PT" sz="3600" dirty="0"/>
          </a:p>
        </p:txBody>
      </p:sp>
    </p:spTree>
    <p:extLst>
      <p:ext uri="{BB962C8B-B14F-4D97-AF65-F5344CB8AC3E}">
        <p14:creationId xmlns:p14="http://schemas.microsoft.com/office/powerpoint/2010/main" val="224146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68986"/>
            <a:ext cx="10515600" cy="1325563"/>
          </a:xfrm>
        </p:spPr>
        <p:txBody>
          <a:bodyPr/>
          <a:lstStyle/>
          <a:p>
            <a:r>
              <a:rPr lang="pt-PT" b="1" dirty="0"/>
              <a:t>Respeitar a ordem e apresentação</a:t>
            </a:r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38200" y="1494549"/>
            <a:ext cx="10515600" cy="4858954"/>
          </a:xfrm>
        </p:spPr>
        <p:txBody>
          <a:bodyPr>
            <a:noAutofit/>
          </a:bodyPr>
          <a:lstStyle/>
          <a:p>
            <a:r>
              <a:rPr lang="pt-PT" sz="4000" dirty="0"/>
              <a:t>A Ementa ou Carta deve </a:t>
            </a:r>
            <a:r>
              <a:rPr lang="pt-PT" sz="4000" dirty="0" smtClean="0"/>
              <a:t>mencionar:</a:t>
            </a:r>
          </a:p>
          <a:p>
            <a:r>
              <a:rPr lang="pt-PT" sz="4000" dirty="0" smtClean="0"/>
              <a:t>Nome </a:t>
            </a:r>
            <a:r>
              <a:rPr lang="pt-PT" sz="4000" dirty="0"/>
              <a:t>do </a:t>
            </a:r>
            <a:r>
              <a:rPr lang="pt-PT" sz="4000" dirty="0" smtClean="0"/>
              <a:t>estabelecimento</a:t>
            </a:r>
          </a:p>
          <a:p>
            <a:r>
              <a:rPr lang="pt-PT" sz="4000" dirty="0" smtClean="0"/>
              <a:t>Rua </a:t>
            </a:r>
            <a:r>
              <a:rPr lang="pt-PT" sz="4000" dirty="0"/>
              <a:t>e nome da </a:t>
            </a:r>
            <a:r>
              <a:rPr lang="pt-PT" sz="4000" dirty="0" smtClean="0"/>
              <a:t>localidade</a:t>
            </a:r>
          </a:p>
          <a:p>
            <a:r>
              <a:rPr lang="pt-PT" sz="4000" dirty="0" smtClean="0"/>
              <a:t>Data completa</a:t>
            </a:r>
          </a:p>
          <a:p>
            <a:r>
              <a:rPr lang="pt-PT" sz="4000" dirty="0" smtClean="0"/>
              <a:t>Género </a:t>
            </a:r>
            <a:r>
              <a:rPr lang="pt-PT" sz="4000" dirty="0"/>
              <a:t>de </a:t>
            </a:r>
            <a:r>
              <a:rPr lang="pt-PT" sz="4000" dirty="0" smtClean="0"/>
              <a:t>refeição</a:t>
            </a:r>
          </a:p>
          <a:p>
            <a:r>
              <a:rPr lang="pt-PT" sz="4000" dirty="0" smtClean="0"/>
              <a:t>Preço </a:t>
            </a:r>
            <a:r>
              <a:rPr lang="pt-PT" sz="4000" dirty="0"/>
              <a:t>específico ou global das iguarias</a:t>
            </a:r>
            <a:r>
              <a:rPr lang="pt-PT" sz="4000" dirty="0" smtClean="0"/>
              <a:t> </a:t>
            </a:r>
          </a:p>
          <a:p>
            <a:r>
              <a:rPr lang="pt-PT" sz="4000" dirty="0" smtClean="0"/>
              <a:t>Atenção ás questões legais</a:t>
            </a:r>
            <a:endParaRPr lang="pt-PT" sz="4000" dirty="0"/>
          </a:p>
        </p:txBody>
      </p:sp>
    </p:spTree>
    <p:extLst>
      <p:ext uri="{BB962C8B-B14F-4D97-AF65-F5344CB8AC3E}">
        <p14:creationId xmlns:p14="http://schemas.microsoft.com/office/powerpoint/2010/main" val="57912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b="1" dirty="0"/>
              <a:t>O texto da ementa deve ser apresentado da seguinte forma:</a:t>
            </a:r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85534"/>
          </a:xfrm>
        </p:spPr>
        <p:txBody>
          <a:bodyPr>
            <a:normAutofit/>
          </a:bodyPr>
          <a:lstStyle/>
          <a:p>
            <a:r>
              <a:rPr lang="pt-PT" sz="4800" dirty="0"/>
              <a:t>O mesmo tipo de </a:t>
            </a:r>
            <a:r>
              <a:rPr lang="pt-PT" sz="4800" dirty="0" smtClean="0"/>
              <a:t>letra</a:t>
            </a:r>
          </a:p>
          <a:p>
            <a:r>
              <a:rPr lang="pt-PT" sz="4800" dirty="0" smtClean="0"/>
              <a:t>Alinhamento </a:t>
            </a:r>
            <a:r>
              <a:rPr lang="pt-PT" sz="4800" dirty="0"/>
              <a:t>vertical com uma margem de 1/3 a partir do quanto esquerdo </a:t>
            </a:r>
            <a:r>
              <a:rPr lang="pt-PT" sz="4800" dirty="0" smtClean="0"/>
              <a:t>da página</a:t>
            </a:r>
          </a:p>
          <a:p>
            <a:r>
              <a:rPr lang="pt-PT" sz="4800" dirty="0" smtClean="0"/>
              <a:t>Escrita </a:t>
            </a:r>
            <a:r>
              <a:rPr lang="pt-PT" sz="4800" dirty="0"/>
              <a:t>em pelo menos duas línguas (francês, inglês)</a:t>
            </a:r>
            <a:r>
              <a:rPr lang="pt-PT" sz="4800" dirty="0" smtClean="0"/>
              <a:t> </a:t>
            </a:r>
            <a:r>
              <a:rPr lang="pt-PT" dirty="0" smtClean="0"/>
              <a:t/>
            </a:r>
            <a:br>
              <a:rPr lang="pt-PT" dirty="0" smtClean="0"/>
            </a:b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86850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b="1" dirty="0"/>
              <a:t>Ementas especiais (menu infantil, menu vegetariano)</a:t>
            </a:r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907110" cy="435133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t-PT" sz="4400" dirty="0"/>
              <a:t>Mencionar a </a:t>
            </a:r>
            <a:r>
              <a:rPr lang="pt-PT" sz="4400" dirty="0" err="1"/>
              <a:t>a</a:t>
            </a:r>
            <a:r>
              <a:rPr lang="pt-PT" sz="4400" dirty="0"/>
              <a:t> especificação da </a:t>
            </a:r>
            <a:r>
              <a:rPr lang="pt-PT" sz="4400" dirty="0" smtClean="0"/>
              <a:t>ementa</a:t>
            </a:r>
          </a:p>
          <a:p>
            <a:pPr>
              <a:lnSpc>
                <a:spcPct val="150000"/>
              </a:lnSpc>
            </a:pPr>
            <a:r>
              <a:rPr lang="pt-PT" sz="4400" dirty="0" smtClean="0"/>
              <a:t>Criar </a:t>
            </a:r>
            <a:r>
              <a:rPr lang="pt-PT" sz="4400" dirty="0"/>
              <a:t>títulos e nomes </a:t>
            </a:r>
            <a:r>
              <a:rPr lang="pt-PT" sz="4400" dirty="0" smtClean="0"/>
              <a:t>atrativos </a:t>
            </a:r>
            <a:r>
              <a:rPr lang="pt-PT" sz="4400" dirty="0"/>
              <a:t>para as </a:t>
            </a:r>
            <a:r>
              <a:rPr lang="pt-PT" sz="4400" dirty="0" smtClean="0"/>
              <a:t>iguarias</a:t>
            </a:r>
          </a:p>
          <a:p>
            <a:pPr>
              <a:lnSpc>
                <a:spcPct val="150000"/>
              </a:lnSpc>
            </a:pPr>
            <a:r>
              <a:rPr lang="pt-PT" sz="4400" dirty="0" smtClean="0"/>
              <a:t>Introduzir/incorporar </a:t>
            </a:r>
            <a:r>
              <a:rPr lang="pt-PT" sz="4400" dirty="0"/>
              <a:t>frutas, legumes </a:t>
            </a:r>
            <a:r>
              <a:rPr lang="pt-PT" sz="4400" dirty="0" smtClean="0"/>
              <a:t>frescos</a:t>
            </a:r>
          </a:p>
          <a:p>
            <a:pPr>
              <a:lnSpc>
                <a:spcPct val="150000"/>
              </a:lnSpc>
            </a:pPr>
            <a:r>
              <a:rPr lang="pt-PT" sz="4400" dirty="0" smtClean="0"/>
              <a:t>Escolher </a:t>
            </a:r>
            <a:r>
              <a:rPr lang="pt-PT" sz="4400" dirty="0"/>
              <a:t>as iguarias preferidas pelas crianças</a:t>
            </a:r>
            <a:r>
              <a:rPr lang="pt-PT" sz="4400" dirty="0" smtClean="0"/>
              <a:t> </a:t>
            </a:r>
            <a:endParaRPr lang="pt-PT" sz="4400" dirty="0"/>
          </a:p>
        </p:txBody>
      </p:sp>
    </p:spTree>
    <p:extLst>
      <p:ext uri="{BB962C8B-B14F-4D97-AF65-F5344CB8AC3E}">
        <p14:creationId xmlns:p14="http://schemas.microsoft.com/office/powerpoint/2010/main" val="44469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b="1" dirty="0"/>
              <a:t>Rotatividade e planificação das ementas com períodos </a:t>
            </a:r>
            <a:r>
              <a:rPr lang="pt-PT" b="1" dirty="0" smtClean="0"/>
              <a:t>pré-definidos</a:t>
            </a:r>
            <a:r>
              <a:rPr lang="pt-PT" dirty="0" smtClean="0"/>
              <a:t> </a:t>
            </a:r>
            <a:br>
              <a:rPr lang="pt-PT" dirty="0" smtClean="0"/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sz="4800" dirty="0"/>
              <a:t>Evitar a repetição regular de ementas para os mesmos </a:t>
            </a:r>
            <a:r>
              <a:rPr lang="pt-PT" sz="4800" dirty="0" smtClean="0"/>
              <a:t>dias</a:t>
            </a:r>
          </a:p>
          <a:p>
            <a:endParaRPr lang="pt-PT" sz="4800" dirty="0" smtClean="0"/>
          </a:p>
          <a:p>
            <a:r>
              <a:rPr lang="pt-PT" sz="4800" dirty="0" smtClean="0"/>
              <a:t>A </a:t>
            </a:r>
            <a:r>
              <a:rPr lang="pt-PT" sz="4800" dirty="0"/>
              <a:t>rotação e planificação devem ter uma periodicidade específica</a:t>
            </a:r>
            <a:r>
              <a:rPr lang="pt-PT" dirty="0" smtClean="0"/>
              <a:t> </a:t>
            </a:r>
            <a:br>
              <a:rPr lang="pt-PT" dirty="0" smtClean="0"/>
            </a:b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608861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39001"/>
            <a:ext cx="10515600" cy="1325563"/>
          </a:xfrm>
        </p:spPr>
        <p:txBody>
          <a:bodyPr/>
          <a:lstStyle/>
          <a:p>
            <a:r>
              <a:rPr lang="pt-PT" b="1" dirty="0"/>
              <a:t>Organização de receituário bem elaborado</a:t>
            </a:r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PT" sz="5400" dirty="0"/>
              <a:t>Livro/dossier </a:t>
            </a:r>
            <a:r>
              <a:rPr lang="pt-PT" sz="5400" dirty="0">
                <a:solidFill>
                  <a:srgbClr val="FF0000"/>
                </a:solidFill>
              </a:rPr>
              <a:t>bem organizado </a:t>
            </a:r>
            <a:r>
              <a:rPr lang="pt-PT" sz="5400" dirty="0"/>
              <a:t>com um conjunto alargado de </a:t>
            </a:r>
            <a:r>
              <a:rPr lang="pt-PT" sz="5400" dirty="0" smtClean="0"/>
              <a:t>receitas</a:t>
            </a:r>
          </a:p>
          <a:p>
            <a:r>
              <a:rPr lang="pt-PT" sz="5400" dirty="0" smtClean="0">
                <a:solidFill>
                  <a:srgbClr val="FF0000"/>
                </a:solidFill>
              </a:rPr>
              <a:t>Fichas técnicas</a:t>
            </a:r>
          </a:p>
          <a:p>
            <a:r>
              <a:rPr lang="pt-PT" sz="5400" dirty="0" smtClean="0"/>
              <a:t>Receituário </a:t>
            </a:r>
            <a:r>
              <a:rPr lang="pt-PT" sz="5400" dirty="0"/>
              <a:t>incompleto e mal estruturado provocam variações de qualidade </a:t>
            </a:r>
            <a:r>
              <a:rPr lang="pt-PT" sz="5400" dirty="0" smtClean="0"/>
              <a:t>e falseiam </a:t>
            </a:r>
            <a:r>
              <a:rPr lang="pt-PT" sz="5400" dirty="0"/>
              <a:t>o rendimento</a:t>
            </a:r>
            <a:r>
              <a:rPr lang="pt-PT" sz="5400" dirty="0" smtClean="0"/>
              <a:t> </a:t>
            </a:r>
            <a:r>
              <a:rPr lang="pt-PT" dirty="0" smtClean="0"/>
              <a:t/>
            </a:r>
            <a:br>
              <a:rPr lang="pt-PT" dirty="0" smtClean="0"/>
            </a:b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179079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60173"/>
            <a:ext cx="10515600" cy="1325563"/>
          </a:xfrm>
        </p:spPr>
        <p:txBody>
          <a:bodyPr/>
          <a:lstStyle/>
          <a:p>
            <a:r>
              <a:rPr lang="pt-PT" b="1"/>
              <a:t>Cálculo </a:t>
            </a:r>
            <a:r>
              <a:rPr lang="pt-PT" b="1" smtClean="0"/>
              <a:t>exato </a:t>
            </a:r>
            <a:r>
              <a:rPr lang="pt-PT" b="1" dirty="0"/>
              <a:t>do custo das ementas</a:t>
            </a:r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38199" y="1485736"/>
            <a:ext cx="10749455" cy="4691227"/>
          </a:xfrm>
        </p:spPr>
        <p:txBody>
          <a:bodyPr>
            <a:noAutofit/>
          </a:bodyPr>
          <a:lstStyle/>
          <a:p>
            <a:r>
              <a:rPr lang="pt-PT" sz="4400" dirty="0"/>
              <a:t>O custo das mercadorias influencia o preço de venda, ter em conta a </a:t>
            </a:r>
            <a:r>
              <a:rPr lang="pt-PT" sz="4400" dirty="0" smtClean="0"/>
              <a:t>flutuação do </a:t>
            </a:r>
            <a:r>
              <a:rPr lang="pt-PT" sz="4400" dirty="0"/>
              <a:t>custo das </a:t>
            </a:r>
            <a:r>
              <a:rPr lang="pt-PT" sz="4400" dirty="0" smtClean="0"/>
              <a:t>matérias-primas</a:t>
            </a:r>
          </a:p>
          <a:p>
            <a:r>
              <a:rPr lang="pt-PT" sz="4400" dirty="0" smtClean="0"/>
              <a:t>Ter </a:t>
            </a:r>
            <a:r>
              <a:rPr lang="pt-PT" sz="4400" dirty="0"/>
              <a:t>em linha de conta as tabelas de </a:t>
            </a:r>
            <a:r>
              <a:rPr lang="pt-PT" sz="4400" dirty="0" smtClean="0"/>
              <a:t>desperdício</a:t>
            </a:r>
          </a:p>
          <a:p>
            <a:r>
              <a:rPr lang="pt-PT" sz="4400" dirty="0" smtClean="0"/>
              <a:t>Controlar </a:t>
            </a:r>
            <a:r>
              <a:rPr lang="pt-PT" sz="4400" dirty="0"/>
              <a:t>as quebras nos produtos perecíveis</a:t>
            </a:r>
            <a:r>
              <a:rPr lang="pt-PT" sz="4400" dirty="0" smtClean="0"/>
              <a:t> </a:t>
            </a:r>
            <a:endParaRPr lang="pt-PT" sz="4400" dirty="0"/>
          </a:p>
        </p:txBody>
      </p:sp>
    </p:spTree>
    <p:extLst>
      <p:ext uri="{BB962C8B-B14F-4D97-AF65-F5344CB8AC3E}">
        <p14:creationId xmlns:p14="http://schemas.microsoft.com/office/powerpoint/2010/main" val="902436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b="1" dirty="0"/>
              <a:t>Adaptação às possibilidades de </a:t>
            </a:r>
            <a:r>
              <a:rPr lang="pt-PT" b="1" dirty="0" smtClean="0"/>
              <a:t>trabalho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96347"/>
          </a:xfrm>
        </p:spPr>
        <p:txBody>
          <a:bodyPr>
            <a:normAutofit/>
          </a:bodyPr>
          <a:lstStyle/>
          <a:p>
            <a:r>
              <a:rPr lang="pt-PT" sz="4000" dirty="0"/>
              <a:t>Género de estabelecimento, restaurante de luxo, restaurante de praia, </a:t>
            </a:r>
            <a:r>
              <a:rPr lang="pt-PT" sz="4000" dirty="0" smtClean="0"/>
              <a:t>restaurante étnico</a:t>
            </a:r>
            <a:r>
              <a:rPr lang="pt-PT" sz="4000" dirty="0"/>
              <a:t>, Fusão, internacional, Japonês, </a:t>
            </a:r>
            <a:r>
              <a:rPr lang="pt-PT" sz="4000" dirty="0" smtClean="0"/>
              <a:t>etc…</a:t>
            </a:r>
          </a:p>
          <a:p>
            <a:r>
              <a:rPr lang="pt-PT" sz="4000" dirty="0" smtClean="0"/>
              <a:t>Ter </a:t>
            </a:r>
            <a:r>
              <a:rPr lang="pt-PT" sz="4000" dirty="0"/>
              <a:t>em conta o número de lugares </a:t>
            </a:r>
            <a:r>
              <a:rPr lang="pt-PT" sz="4000" dirty="0" smtClean="0"/>
              <a:t>disponíveis</a:t>
            </a:r>
          </a:p>
          <a:p>
            <a:r>
              <a:rPr lang="pt-PT" sz="4000" dirty="0" smtClean="0"/>
              <a:t>Conhecimento </a:t>
            </a:r>
            <a:r>
              <a:rPr lang="pt-PT" sz="4000" dirty="0"/>
              <a:t>das capacidades das instalações da </a:t>
            </a:r>
            <a:r>
              <a:rPr lang="pt-PT" sz="4000" dirty="0" smtClean="0"/>
              <a:t>cozinha</a:t>
            </a:r>
          </a:p>
          <a:p>
            <a:r>
              <a:rPr lang="pt-PT" sz="4000" dirty="0" smtClean="0"/>
              <a:t>Binómio </a:t>
            </a:r>
            <a:r>
              <a:rPr lang="pt-PT" sz="4000" dirty="0"/>
              <a:t>Cliente/Capacidade do </a:t>
            </a:r>
            <a:r>
              <a:rPr lang="pt-PT" sz="4000" dirty="0" smtClean="0"/>
              <a:t>Estabelecimento</a:t>
            </a:r>
          </a:p>
        </p:txBody>
      </p:sp>
    </p:spTree>
    <p:extLst>
      <p:ext uri="{BB962C8B-B14F-4D97-AF65-F5344CB8AC3E}">
        <p14:creationId xmlns:p14="http://schemas.microsoft.com/office/powerpoint/2010/main" val="170573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56397"/>
            <a:ext cx="10515600" cy="1325563"/>
          </a:xfrm>
        </p:spPr>
        <p:txBody>
          <a:bodyPr>
            <a:normAutofit/>
          </a:bodyPr>
          <a:lstStyle/>
          <a:p>
            <a:r>
              <a:rPr lang="pt-PT" sz="4800" b="1" dirty="0"/>
              <a:t>Adaptação às possibilidades de </a:t>
            </a:r>
            <a:r>
              <a:rPr lang="pt-PT" sz="4800" b="1" dirty="0" smtClean="0"/>
              <a:t>trabalho</a:t>
            </a:r>
            <a:endParaRPr lang="pt-PT" sz="4800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38200" y="1481960"/>
            <a:ext cx="10515600" cy="4840012"/>
          </a:xfrm>
        </p:spPr>
        <p:txBody>
          <a:bodyPr>
            <a:noAutofit/>
          </a:bodyPr>
          <a:lstStyle/>
          <a:p>
            <a:r>
              <a:rPr lang="pt-PT" sz="4000" dirty="0" smtClean="0"/>
              <a:t>Verificar/estudar </a:t>
            </a:r>
            <a:r>
              <a:rPr lang="pt-PT" sz="4000" dirty="0"/>
              <a:t>as comunicações e os meios de transporte entre a cozinha e </a:t>
            </a:r>
            <a:r>
              <a:rPr lang="pt-PT" sz="4000" dirty="0" err="1" smtClean="0"/>
              <a:t>assalas</a:t>
            </a:r>
            <a:r>
              <a:rPr lang="pt-PT" sz="4000" dirty="0" smtClean="0"/>
              <a:t> </a:t>
            </a:r>
            <a:r>
              <a:rPr lang="pt-PT" sz="4000" dirty="0"/>
              <a:t>de </a:t>
            </a:r>
            <a:r>
              <a:rPr lang="pt-PT" sz="4000" dirty="0" smtClean="0"/>
              <a:t>restaurante/banquetes</a:t>
            </a:r>
          </a:p>
          <a:p>
            <a:r>
              <a:rPr lang="pt-PT" sz="4000" dirty="0" smtClean="0"/>
              <a:t>O </a:t>
            </a:r>
            <a:r>
              <a:rPr lang="pt-PT" sz="4000" dirty="0"/>
              <a:t>chefe de cozinha quando elabora uma ementa, deve acautelar a repartição </a:t>
            </a:r>
            <a:r>
              <a:rPr lang="pt-PT" sz="4000" dirty="0" err="1" smtClean="0"/>
              <a:t>dastarefas</a:t>
            </a:r>
            <a:r>
              <a:rPr lang="pt-PT" sz="4000" dirty="0" smtClean="0"/>
              <a:t>/trabalho </a:t>
            </a:r>
            <a:r>
              <a:rPr lang="pt-PT" sz="4000" dirty="0"/>
              <a:t>em função da brigada de que </a:t>
            </a:r>
            <a:r>
              <a:rPr lang="pt-PT" sz="4000" dirty="0" smtClean="0"/>
              <a:t>dispõe</a:t>
            </a:r>
          </a:p>
          <a:p>
            <a:r>
              <a:rPr lang="pt-PT" sz="4000" dirty="0" smtClean="0"/>
              <a:t>Disponibilidade </a:t>
            </a:r>
            <a:r>
              <a:rPr lang="pt-PT" sz="4000" dirty="0"/>
              <a:t>das Mercadorias ou produtos relacionados com a </a:t>
            </a:r>
            <a:r>
              <a:rPr lang="pt-PT" sz="4000" dirty="0" smtClean="0"/>
              <a:t>composição das </a:t>
            </a:r>
            <a:r>
              <a:rPr lang="pt-PT" sz="4000" dirty="0"/>
              <a:t>ementas</a:t>
            </a:r>
            <a:r>
              <a:rPr lang="pt-PT" sz="4000" dirty="0" smtClean="0"/>
              <a:t> </a:t>
            </a:r>
            <a:endParaRPr lang="pt-PT" sz="4000" dirty="0"/>
          </a:p>
        </p:txBody>
      </p:sp>
    </p:spTree>
    <p:extLst>
      <p:ext uri="{BB962C8B-B14F-4D97-AF65-F5344CB8AC3E}">
        <p14:creationId xmlns:p14="http://schemas.microsoft.com/office/powerpoint/2010/main" val="3188419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pt-PT" b="1" dirty="0"/>
              <a:t>Variedade e diversificação do receituário</a:t>
            </a:r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38200" y="1325562"/>
            <a:ext cx="10515600" cy="4949113"/>
          </a:xfrm>
        </p:spPr>
        <p:txBody>
          <a:bodyPr>
            <a:noAutofit/>
          </a:bodyPr>
          <a:lstStyle/>
          <a:p>
            <a:r>
              <a:rPr lang="pt-PT" sz="4000" dirty="0"/>
              <a:t>Cada sugestão de prato da mesma ementa deve ser diferente dos </a:t>
            </a:r>
            <a:r>
              <a:rPr lang="pt-PT" sz="4000" dirty="0" smtClean="0"/>
              <a:t>outros</a:t>
            </a:r>
          </a:p>
          <a:p>
            <a:r>
              <a:rPr lang="pt-PT" sz="4000" dirty="0" smtClean="0"/>
              <a:t>Variedade </a:t>
            </a:r>
            <a:r>
              <a:rPr lang="pt-PT" sz="4000" dirty="0"/>
              <a:t>das </a:t>
            </a:r>
            <a:r>
              <a:rPr lang="pt-PT" sz="4000" dirty="0" smtClean="0"/>
              <a:t>matérias-primas</a:t>
            </a:r>
          </a:p>
          <a:p>
            <a:r>
              <a:rPr lang="pt-PT" sz="4000" dirty="0" smtClean="0"/>
              <a:t>Diversos </a:t>
            </a:r>
            <a:r>
              <a:rPr lang="pt-PT" sz="4000" dirty="0"/>
              <a:t>tipos de </a:t>
            </a:r>
            <a:r>
              <a:rPr lang="pt-PT" sz="4000" dirty="0" err="1"/>
              <a:t>confecção</a:t>
            </a:r>
            <a:r>
              <a:rPr lang="pt-PT" sz="4000" dirty="0"/>
              <a:t>, preparações de base e métodos de </a:t>
            </a:r>
            <a:r>
              <a:rPr lang="pt-PT" sz="4000" dirty="0" smtClean="0"/>
              <a:t>cozedura</a:t>
            </a:r>
          </a:p>
          <a:p>
            <a:r>
              <a:rPr lang="pt-PT" sz="4000" dirty="0" smtClean="0"/>
              <a:t>Ter </a:t>
            </a:r>
            <a:r>
              <a:rPr lang="pt-PT" sz="4000" dirty="0"/>
              <a:t>em conta, forma, textura, cor das diversas </a:t>
            </a:r>
            <a:r>
              <a:rPr lang="pt-PT" sz="4000" dirty="0" smtClean="0"/>
              <a:t>iguarias</a:t>
            </a:r>
          </a:p>
          <a:p>
            <a:r>
              <a:rPr lang="pt-PT" sz="4000" dirty="0" smtClean="0"/>
              <a:t>Os </a:t>
            </a:r>
            <a:r>
              <a:rPr lang="pt-PT" sz="4000" dirty="0"/>
              <a:t>molhos devem-se diferenciar</a:t>
            </a:r>
            <a:r>
              <a:rPr lang="pt-PT" sz="4000" dirty="0" smtClean="0"/>
              <a:t> </a:t>
            </a:r>
            <a:endParaRPr lang="pt-PT" sz="4000" dirty="0"/>
          </a:p>
        </p:txBody>
      </p:sp>
    </p:spTree>
    <p:extLst>
      <p:ext uri="{BB962C8B-B14F-4D97-AF65-F5344CB8AC3E}">
        <p14:creationId xmlns:p14="http://schemas.microsoft.com/office/powerpoint/2010/main" val="252902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12877"/>
            <a:ext cx="10515600" cy="1325563"/>
          </a:xfrm>
        </p:spPr>
        <p:txBody>
          <a:bodyPr/>
          <a:lstStyle/>
          <a:p>
            <a:r>
              <a:rPr lang="pt-PT" b="1" dirty="0"/>
              <a:t>Variedade e diversificação do receituário</a:t>
            </a:r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38200" y="1438440"/>
            <a:ext cx="10515600" cy="5151545"/>
          </a:xfrm>
        </p:spPr>
        <p:txBody>
          <a:bodyPr>
            <a:normAutofit/>
          </a:bodyPr>
          <a:lstStyle/>
          <a:p>
            <a:r>
              <a:rPr lang="pt-PT" sz="4000" dirty="0"/>
              <a:t>Particular atenção às </a:t>
            </a:r>
            <a:r>
              <a:rPr lang="pt-PT" sz="4000" dirty="0" smtClean="0"/>
              <a:t>guarnições</a:t>
            </a:r>
          </a:p>
          <a:p>
            <a:r>
              <a:rPr lang="pt-PT" sz="4000" dirty="0" smtClean="0"/>
              <a:t>Deverá </a:t>
            </a:r>
            <a:r>
              <a:rPr lang="pt-PT" sz="4000" dirty="0"/>
              <a:t>ter pelo menos uma guarnição com legumes frescos / </a:t>
            </a:r>
            <a:r>
              <a:rPr lang="pt-PT" sz="4000" dirty="0" smtClean="0"/>
              <a:t>salada</a:t>
            </a:r>
          </a:p>
          <a:p>
            <a:r>
              <a:rPr lang="pt-PT" sz="4000" dirty="0" smtClean="0"/>
              <a:t>Aos </a:t>
            </a:r>
            <a:r>
              <a:rPr lang="pt-PT" sz="4000" dirty="0"/>
              <a:t>diversos tipos de </a:t>
            </a:r>
            <a:r>
              <a:rPr lang="pt-PT" sz="4000" dirty="0" smtClean="0"/>
              <a:t>carne/peixe</a:t>
            </a:r>
          </a:p>
          <a:p>
            <a:r>
              <a:rPr lang="pt-PT" sz="4000" dirty="0" smtClean="0"/>
              <a:t>No </a:t>
            </a:r>
            <a:r>
              <a:rPr lang="pt-PT" sz="4000" dirty="0"/>
              <a:t>caso de pratos de Massa contemplar queijos para </a:t>
            </a:r>
            <a:r>
              <a:rPr lang="pt-PT" sz="4000" dirty="0" smtClean="0"/>
              <a:t>acompanhar</a:t>
            </a:r>
          </a:p>
          <a:p>
            <a:r>
              <a:rPr lang="pt-PT" sz="4000" dirty="0" smtClean="0"/>
              <a:t>Numa </a:t>
            </a:r>
            <a:r>
              <a:rPr lang="pt-PT" sz="4000" dirty="0"/>
              <a:t>ementa só deverá constar uma fritura</a:t>
            </a:r>
            <a:r>
              <a:rPr lang="pt-PT" sz="4000" dirty="0" smtClean="0"/>
              <a:t> </a:t>
            </a:r>
            <a:endParaRPr lang="pt-PT" sz="3200" dirty="0"/>
          </a:p>
        </p:txBody>
      </p:sp>
    </p:spTree>
    <p:extLst>
      <p:ext uri="{BB962C8B-B14F-4D97-AF65-F5344CB8AC3E}">
        <p14:creationId xmlns:p14="http://schemas.microsoft.com/office/powerpoint/2010/main" val="719282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/>
              <a:t>Adaptação à </a:t>
            </a:r>
            <a:r>
              <a:rPr lang="pt-PT" b="1" dirty="0" smtClean="0"/>
              <a:t>clientela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sz="6000" dirty="0"/>
              <a:t>Ter em conta a faixa etária dos </a:t>
            </a:r>
            <a:r>
              <a:rPr lang="pt-PT" sz="6000" dirty="0" smtClean="0"/>
              <a:t>clientes</a:t>
            </a:r>
          </a:p>
          <a:p>
            <a:r>
              <a:rPr lang="pt-PT" sz="6000" dirty="0" smtClean="0"/>
              <a:t>Extrato social </a:t>
            </a:r>
          </a:p>
          <a:p>
            <a:r>
              <a:rPr lang="pt-PT" sz="6000" dirty="0" smtClean="0"/>
              <a:t>Sua Nacionalidade</a:t>
            </a:r>
            <a:endParaRPr lang="pt-PT" sz="6000" dirty="0"/>
          </a:p>
        </p:txBody>
      </p:sp>
    </p:spTree>
    <p:extLst>
      <p:ext uri="{BB962C8B-B14F-4D97-AF65-F5344CB8AC3E}">
        <p14:creationId xmlns:p14="http://schemas.microsoft.com/office/powerpoint/2010/main" val="1603867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28642"/>
            <a:ext cx="10515600" cy="1325563"/>
          </a:xfrm>
        </p:spPr>
        <p:txBody>
          <a:bodyPr>
            <a:normAutofit/>
          </a:bodyPr>
          <a:lstStyle/>
          <a:p>
            <a:r>
              <a:rPr lang="pt-PT" b="1" dirty="0"/>
              <a:t>Ter em </a:t>
            </a:r>
            <a:r>
              <a:rPr lang="pt-PT" b="1" dirty="0" smtClean="0"/>
              <a:t>conta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38200" y="145420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pt-PT" sz="4800" b="1" dirty="0" smtClean="0"/>
              <a:t>Questões </a:t>
            </a:r>
            <a:r>
              <a:rPr lang="pt-PT" sz="4800" b="1" dirty="0"/>
              <a:t>de ordem cultural </a:t>
            </a:r>
            <a:endParaRPr lang="pt-PT" sz="4800" b="1" dirty="0" smtClean="0"/>
          </a:p>
          <a:p>
            <a:r>
              <a:rPr lang="pt-PT" sz="4800" b="1" dirty="0" smtClean="0"/>
              <a:t>Religiosas</a:t>
            </a:r>
          </a:p>
          <a:p>
            <a:r>
              <a:rPr lang="pt-PT" sz="4800" dirty="0" smtClean="0"/>
              <a:t>Muçulmanos</a:t>
            </a:r>
          </a:p>
          <a:p>
            <a:r>
              <a:rPr lang="pt-PT" sz="4800" dirty="0" smtClean="0"/>
              <a:t>Judeus</a:t>
            </a:r>
          </a:p>
          <a:p>
            <a:r>
              <a:rPr lang="pt-PT" sz="4800" dirty="0" smtClean="0"/>
              <a:t>Hindus</a:t>
            </a:r>
          </a:p>
          <a:p>
            <a:r>
              <a:rPr lang="pt-PT" sz="4800" dirty="0" smtClean="0"/>
              <a:t>…..</a:t>
            </a:r>
            <a:endParaRPr lang="pt-PT" sz="4800" dirty="0"/>
          </a:p>
        </p:txBody>
      </p:sp>
    </p:spTree>
    <p:extLst>
      <p:ext uri="{BB962C8B-B14F-4D97-AF65-F5344CB8AC3E}">
        <p14:creationId xmlns:p14="http://schemas.microsoft.com/office/powerpoint/2010/main" val="1411459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581</Words>
  <Application>Microsoft Office PowerPoint</Application>
  <PresentationFormat>Personalizados</PresentationFormat>
  <Paragraphs>91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18</vt:i4>
      </vt:variant>
    </vt:vector>
  </HeadingPairs>
  <TitlesOfParts>
    <vt:vector size="19" baseType="lpstr">
      <vt:lpstr>Tema do Office</vt:lpstr>
      <vt:lpstr>Elaboração de Ementas  </vt:lpstr>
      <vt:lpstr>Organização de receituário bem elaborado </vt:lpstr>
      <vt:lpstr>Cálculo exato do custo das ementas </vt:lpstr>
      <vt:lpstr>Adaptação às possibilidades de trabalho</vt:lpstr>
      <vt:lpstr>Adaptação às possibilidades de trabalho</vt:lpstr>
      <vt:lpstr>Variedade e diversificação do receituário </vt:lpstr>
      <vt:lpstr>Variedade e diversificação do receituário </vt:lpstr>
      <vt:lpstr>Adaptação à clientela</vt:lpstr>
      <vt:lpstr>Ter em conta</vt:lpstr>
      <vt:lpstr>Época, sazonalidade e clima </vt:lpstr>
      <vt:lpstr>Época, sazonalidade e clima </vt:lpstr>
      <vt:lpstr>Apresentação do PowerPoint</vt:lpstr>
      <vt:lpstr>Apresentação do PowerPoint</vt:lpstr>
      <vt:lpstr>Definições e Apelidos exactos </vt:lpstr>
      <vt:lpstr>Respeitar a ordem e apresentação </vt:lpstr>
      <vt:lpstr>O texto da ementa deve ser apresentado da seguinte forma: </vt:lpstr>
      <vt:lpstr>Ementas especiais (menu infantil, menu vegetariano) </vt:lpstr>
      <vt:lpstr>Rotatividade e planificação das ementas com períodos pré-definidos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Elaboração de Ementas</dc:title>
  <dc:creator>Utilizador</dc:creator>
  <cp:lastModifiedBy>Antonio Ausgusto Silva. Silva Barreto</cp:lastModifiedBy>
  <cp:revision>9</cp:revision>
  <dcterms:created xsi:type="dcterms:W3CDTF">2017-05-29T08:21:45Z</dcterms:created>
  <dcterms:modified xsi:type="dcterms:W3CDTF">2018-10-18T13:13:28Z</dcterms:modified>
</cp:coreProperties>
</file>