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_rels/presentation.xml.rels" ContentType="application/vnd.openxmlformats-package.relationships+xml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21.png" ContentType="image/png"/>
  <Override PartName="/ppt/media/image1.png" ContentType="image/png"/>
  <Override PartName="/ppt/media/image22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9.png" ContentType="image/png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9920" y="182556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39520" y="182556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119960" y="409824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579920" y="409824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39520" y="409824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9920" y="182556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39520" y="182556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119960" y="409824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579920" y="409824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39520" y="4098240"/>
            <a:ext cx="32947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2209680" y="4464000"/>
            <a:ext cx="9143640" cy="1641240"/>
          </a:xfrm>
          <a:prstGeom prst="rect">
            <a:avLst/>
          </a:prstGeom>
        </p:spPr>
        <p:txBody>
          <a:bodyPr>
            <a:normAutofit/>
          </a:bodyPr>
          <a:p>
            <a:pPr algn="r">
              <a:lnSpc>
                <a:spcPct val="90000"/>
              </a:lnSpc>
            </a:pPr>
            <a:r>
              <a:rPr b="0" lang="en-US" sz="9600" spc="-299" strike="noStrike">
                <a:solidFill>
                  <a:srgbClr val="e3e3e3"/>
                </a:solidFill>
                <a:latin typeface="Corbel"/>
              </a:rPr>
              <a:t>Clique para editar o estilo</a:t>
            </a:r>
            <a:endParaRPr b="0" lang="en-US" sz="96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01CBA502-C3EC-4234-995E-C8F27EE27901}" type="datetime">
              <a:rPr b="0" lang="pt-PT" sz="1200" spc="-1" strike="noStrike">
                <a:solidFill>
                  <a:srgbClr val="ededed"/>
                </a:solidFill>
                <a:latin typeface="Corbel"/>
              </a:rPr>
              <a:t>29-10-2018</a:t>
            </a:fld>
            <a:endParaRPr b="0" lang="pt-PT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/>
            <a:endParaRPr b="0" lang="pt-PT" sz="1400" spc="-1" strike="noStrike"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b="0" lang="pt-PT" sz="1200" spc="-1" strike="noStrike">
                <a:solidFill>
                  <a:srgbClr val="ededed"/>
                </a:solidFill>
                <a:latin typeface="Corbel"/>
              </a:rPr>
              <a:t>              </a:t>
            </a:r>
            <a:endParaRPr b="0" lang="pt-PT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6FD04F6-EE44-4900-AE01-86E10F8E5093}" type="slidenum">
              <a:rPr b="0" lang="pt-PT" sz="1200" spc="-1" strike="noStrike">
                <a:solidFill>
                  <a:srgbClr val="ededed"/>
                </a:solidFill>
                <a:latin typeface="Corbel"/>
              </a:rPr>
              <a:t>&lt;número&gt;</a:t>
            </a:fld>
            <a:endParaRPr b="0" lang="pt-PT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Clique para editar o </a:t>
            </a: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formato de texto dos </a:t>
            </a: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tópicos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ededed"/>
                </a:solidFill>
                <a:latin typeface="Corbel"/>
              </a:rPr>
              <a:t>Segundo nível de tópicos</a:t>
            </a:r>
            <a:endParaRPr b="0" lang="en-US" sz="2000" spc="-1" strike="noStrike">
              <a:solidFill>
                <a:srgbClr val="ededed"/>
              </a:solidFill>
              <a:latin typeface="Corbe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ededed"/>
                </a:solidFill>
                <a:latin typeface="Corbel"/>
              </a:rPr>
              <a:t>Terceiro nível de tópicos</a:t>
            </a:r>
            <a:endParaRPr b="0" lang="en-US" sz="1800" spc="-1" strike="noStrike">
              <a:solidFill>
                <a:srgbClr val="ededed"/>
              </a:solidFill>
              <a:latin typeface="Corbe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ededed"/>
                </a:solidFill>
                <a:latin typeface="Corbel"/>
              </a:rPr>
              <a:t>Quarto nível de tópicos</a:t>
            </a:r>
            <a:endParaRPr b="0" lang="en-US" sz="1800" spc="-1" strike="noStrike">
              <a:solidFill>
                <a:srgbClr val="ededed"/>
              </a:solidFill>
              <a:latin typeface="Corbe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ededed"/>
                </a:solidFill>
                <a:latin typeface="Corbel"/>
              </a:rPr>
              <a:t>Quinto nível de </a:t>
            </a:r>
            <a:r>
              <a:rPr b="0" lang="en-US" sz="2000" spc="-1" strike="noStrike">
                <a:solidFill>
                  <a:srgbClr val="ededed"/>
                </a:solidFill>
                <a:latin typeface="Corbel"/>
              </a:rPr>
              <a:t>tópicos</a:t>
            </a:r>
            <a:endParaRPr b="0" lang="en-US" sz="2000" spc="-1" strike="noStrike">
              <a:solidFill>
                <a:srgbClr val="ededed"/>
              </a:solidFill>
              <a:latin typeface="Corbe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ededed"/>
                </a:solidFill>
                <a:latin typeface="Corbel"/>
              </a:rPr>
              <a:t>Sexto nível de </a:t>
            </a:r>
            <a:r>
              <a:rPr b="0" lang="en-US" sz="2000" spc="-1" strike="noStrike">
                <a:solidFill>
                  <a:srgbClr val="ededed"/>
                </a:solidFill>
                <a:latin typeface="Corbel"/>
              </a:rPr>
              <a:t>tópicos</a:t>
            </a:r>
            <a:endParaRPr b="0" lang="en-US" sz="2000" spc="-1" strike="noStrike">
              <a:solidFill>
                <a:srgbClr val="ededed"/>
              </a:solidFill>
              <a:latin typeface="Corbe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ededed"/>
                </a:solidFill>
                <a:latin typeface="Corbel"/>
              </a:rPr>
              <a:t>Sétimo nível </a:t>
            </a:r>
            <a:r>
              <a:rPr b="0" lang="en-US" sz="2000" spc="-1" strike="noStrike">
                <a:solidFill>
                  <a:srgbClr val="ededed"/>
                </a:solidFill>
                <a:latin typeface="Corbel"/>
              </a:rPr>
              <a:t>de tópicos</a:t>
            </a:r>
            <a:endParaRPr b="0" lang="en-US" sz="20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Clique para editar o estilo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Clique para editar os estilos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Segundo nível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ededed"/>
                </a:solidFill>
                <a:latin typeface="Corbel"/>
              </a:rPr>
              <a:t>Terceiro nível</a:t>
            </a:r>
            <a:endParaRPr b="0" lang="en-US" sz="2000" spc="-1" strike="noStrike">
              <a:solidFill>
                <a:srgbClr val="ededed"/>
              </a:solidFill>
              <a:latin typeface="Corbel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ededed"/>
                </a:solidFill>
                <a:latin typeface="Corbel"/>
              </a:rPr>
              <a:t>Quarto nível</a:t>
            </a:r>
            <a:endParaRPr b="0" lang="en-US" sz="1800" spc="-1" strike="noStrike">
              <a:solidFill>
                <a:srgbClr val="ededed"/>
              </a:solidFill>
              <a:latin typeface="Corbel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ededed"/>
                </a:solidFill>
                <a:latin typeface="Corbel"/>
              </a:rPr>
              <a:t>Quinto nível</a:t>
            </a:r>
            <a:endParaRPr b="0" lang="en-US" sz="1800" spc="-1" strike="noStrike">
              <a:solidFill>
                <a:srgbClr val="ededed"/>
              </a:solidFill>
              <a:latin typeface="Corbe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0E769C21-028B-4BC3-9387-54DB78F789A4}" type="datetime">
              <a:rPr b="0" lang="pt-PT" sz="1200" spc="-1" strike="noStrike">
                <a:solidFill>
                  <a:srgbClr val="ededed"/>
                </a:solidFill>
                <a:latin typeface="Corbel"/>
              </a:rPr>
              <a:t>29-10-2018</a:t>
            </a:fld>
            <a:endParaRPr b="0" lang="pt-PT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/>
            <a:endParaRPr b="0" lang="pt-PT" sz="1400" spc="-1" strike="noStrike"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b="0" lang="pt-PT" sz="1200" spc="-1" strike="noStrike">
                <a:solidFill>
                  <a:srgbClr val="ededed"/>
                </a:solidFill>
                <a:latin typeface="Corbel"/>
              </a:rPr>
              <a:t>              </a:t>
            </a:r>
            <a:endParaRPr b="0" lang="pt-PT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7ADB9E8-7F0C-48FB-BB10-F2CFB7742BC5}" type="slidenum">
              <a:rPr b="0" lang="pt-PT" sz="1200" spc="-1" strike="noStrike">
                <a:solidFill>
                  <a:srgbClr val="ededed"/>
                </a:solidFill>
                <a:latin typeface="Corbel"/>
              </a:rPr>
              <a:t>&lt;número&gt;</a:t>
            </a:fld>
            <a:endParaRPr b="0" lang="pt-P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2209680" y="4464000"/>
            <a:ext cx="9143640" cy="1641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r">
              <a:lnSpc>
                <a:spcPct val="90000"/>
              </a:lnSpc>
            </a:pPr>
            <a:r>
              <a:rPr b="0" lang="en-US" sz="9600" spc="-299" strike="noStrike">
                <a:solidFill>
                  <a:srgbClr val="e3e3e3"/>
                </a:solidFill>
                <a:latin typeface="Corbel"/>
              </a:rPr>
              <a:t>Organização da Cozinha</a:t>
            </a:r>
            <a:br/>
            <a:endParaRPr b="0" lang="en-US" sz="96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2209680" y="3694320"/>
            <a:ext cx="9143640" cy="753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b="0" lang="pt-PT" sz="3200" spc="-1" strike="noStrike">
                <a:solidFill>
                  <a:srgbClr val="94d7e4"/>
                </a:solidFill>
                <a:latin typeface="Corbel"/>
              </a:rPr>
              <a:t>Disciplina de Serviço de Restaurante-Bar</a:t>
            </a:r>
            <a:endParaRPr b="0" lang="pt-PT" sz="32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Poissonier 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todos os peixes,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Prepara molhos e caldos de peixe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09" name="Imagem 3" descr=""/>
          <p:cNvPicPr/>
          <p:nvPr/>
        </p:nvPicPr>
        <p:blipFill>
          <a:blip r:embed="rId1"/>
          <a:stretch/>
        </p:blipFill>
        <p:spPr>
          <a:xfrm>
            <a:off x="6424920" y="2168640"/>
            <a:ext cx="4786560" cy="2704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Garde-manger 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Mantém o stock de mercadorias conforme as necessidades do estabelecimento, distribui os género às restantes partidas durante o serviço, à medida que vão sendo requisitados pelo chefe.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Prepara todas as carnes e peixes ( limpa, corta, ata, tempera ).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os pratos frios, molhos frios, saladas e acepipes.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e decora todos os buffets frios, tendo as grandes casas o Chefe de Frio.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12" name="Imagem 4" descr=""/>
          <p:cNvPicPr/>
          <p:nvPr/>
        </p:nvPicPr>
        <p:blipFill>
          <a:blip r:embed="rId1"/>
          <a:stretch/>
        </p:blipFill>
        <p:spPr>
          <a:xfrm>
            <a:off x="6820200" y="2199600"/>
            <a:ext cx="4533120" cy="339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 </a:t>
            </a: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Aboyeur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aceita ordens da sala de jantar, transmite-os para as estações apropriadas da cozinha e verifica cada prato antes de sair da cozinha.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15" name="Imagem 3" descr=""/>
          <p:cNvPicPr/>
          <p:nvPr/>
        </p:nvPicPr>
        <p:blipFill>
          <a:blip r:embed="rId1"/>
          <a:stretch/>
        </p:blipFill>
        <p:spPr>
          <a:xfrm>
            <a:off x="6823080" y="2120400"/>
            <a:ext cx="2895120" cy="1628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Família  ou Communard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 </a:t>
            </a: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as refeições do pessoal, seguindo as instruções do Chefe de Cozinha.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18" name="Imagem 3" descr=""/>
          <p:cNvPicPr/>
          <p:nvPr/>
        </p:nvPicPr>
        <p:blipFill>
          <a:blip r:embed="rId1"/>
          <a:stretch/>
        </p:blipFill>
        <p:spPr>
          <a:xfrm>
            <a:off x="6751800" y="2185200"/>
            <a:ext cx="4327560" cy="288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Potager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Confeciona todas as sopas que esteja no menu.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21" name="Imagem 4" descr=""/>
          <p:cNvPicPr/>
          <p:nvPr/>
        </p:nvPicPr>
        <p:blipFill>
          <a:blip r:embed="rId1"/>
          <a:stretch/>
        </p:blipFill>
        <p:spPr>
          <a:xfrm>
            <a:off x="8011800" y="1993680"/>
            <a:ext cx="2436480" cy="295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Tournant 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Substitui o Chefe de Partida nas suas folgas 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Tem de ter um amplo conhecimento das operações básicas de cada estação, permitindo-lhe intervir quando outro membro de uma área está ausente ou a carga de trabalho se aproxima de um ritmo mais intenso.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24" name="Imagem 3" descr=""/>
          <p:cNvPicPr/>
          <p:nvPr/>
        </p:nvPicPr>
        <p:blipFill>
          <a:blip r:embed="rId1"/>
          <a:stretch/>
        </p:blipFill>
        <p:spPr>
          <a:xfrm>
            <a:off x="6751800" y="2185200"/>
            <a:ext cx="4327560" cy="288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 </a:t>
            </a: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Patissier ou Pasteleiro 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 </a:t>
            </a: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bolos, gelados, sorvetes...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todas as massas salgadas para a cozinha (vol-au-vents, tarteletes, florões,…)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27" name="Imagem 3" descr=""/>
          <p:cNvPicPr/>
          <p:nvPr/>
        </p:nvPicPr>
        <p:blipFill>
          <a:blip r:embed="rId1"/>
          <a:stretch/>
        </p:blipFill>
        <p:spPr>
          <a:xfrm>
            <a:off x="6751800" y="2185200"/>
            <a:ext cx="4327560" cy="288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Guarda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Tem por missão atender algum pedido que surja fora da hora normal das refeições.</a:t>
            </a:r>
            <a:br/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 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30" name="Imagem 3" descr=""/>
          <p:cNvPicPr/>
          <p:nvPr/>
        </p:nvPicPr>
        <p:blipFill>
          <a:blip r:embed="rId1"/>
          <a:stretch/>
        </p:blipFill>
        <p:spPr>
          <a:xfrm>
            <a:off x="6751800" y="2185200"/>
            <a:ext cx="4327560" cy="288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Ajudantes de cozinha ou commis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1119960" y="1825560"/>
            <a:ext cx="52390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Coadjuvam os Chefes de Partida.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33" name="Imagem 4" descr=""/>
          <p:cNvPicPr/>
          <p:nvPr/>
        </p:nvPicPr>
        <p:blipFill>
          <a:blip r:embed="rId1"/>
          <a:stretch/>
        </p:blipFill>
        <p:spPr>
          <a:xfrm>
            <a:off x="6730200" y="2691360"/>
            <a:ext cx="3932280" cy="261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Aprendizes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1119960" y="1825560"/>
            <a:ext cx="52390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Coadjuvam os Chefes de Partida e os Ajudantes de Cozinha. </a:t>
            </a:r>
            <a:br/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36" name="Imagem 4" descr=""/>
          <p:cNvPicPr/>
          <p:nvPr/>
        </p:nvPicPr>
        <p:blipFill>
          <a:blip r:embed="rId1"/>
          <a:stretch/>
        </p:blipFill>
        <p:spPr>
          <a:xfrm>
            <a:off x="5047200" y="3495240"/>
            <a:ext cx="5754600" cy="248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5400" spc="-1" strike="noStrike">
                <a:solidFill>
                  <a:srgbClr val="ededed"/>
                </a:solidFill>
                <a:latin typeface="Corbel"/>
              </a:rPr>
              <a:t>A BRIGADA</a:t>
            </a: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 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1119960" y="1825560"/>
            <a:ext cx="1023336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O trabalho desenvolvido numa cozinha (média/grande dimensão) cabe a um conjunto de profissionais, os quais ocupam, na hierarquia de cozinha existente no estabelecimento, uma determinada posição. Este conjunto de profissionais é comum designar-se por </a:t>
            </a:r>
            <a:r>
              <a:rPr b="1" lang="en-US" sz="2800" spc="-1" strike="noStrike">
                <a:solidFill>
                  <a:srgbClr val="ededed"/>
                </a:solidFill>
                <a:latin typeface="Corbel"/>
              </a:rPr>
              <a:t>Brigada</a:t>
            </a: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.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Foi Auguste Escofer (1846-1953) que desenvolveu um sistema de trabalho, para resolver a anarquia então existente nas cozinhas profissionais, criando um sistema hierárquico de responsabilidades e funções (a Brigada).</a:t>
            </a:r>
            <a:br/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Atualmente a visão de cozinhas com muitos elementos vai diminuindo, devido não só ao avanço tecnológico dos equipamentos e utensílios mas também a uma maior especialização da profissão de cozinheiro. </a:t>
            </a:r>
            <a:br/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Plongeur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1119960" y="1825560"/>
            <a:ext cx="52390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Funcionário cuja função é lavar pratos e outros utensílios para ajudar a equipe e manter a cozinha limpa. Outras tarefas também podem ser confiadas a ele.</a:t>
            </a:r>
            <a:br/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39" name="Imagem 3" descr=""/>
          <p:cNvPicPr/>
          <p:nvPr/>
        </p:nvPicPr>
        <p:blipFill>
          <a:blip r:embed="rId1"/>
          <a:stretch/>
        </p:blipFill>
        <p:spPr>
          <a:xfrm>
            <a:off x="6824160" y="1690560"/>
            <a:ext cx="4280040" cy="3105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Classificação de Brigada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1119960" y="1825560"/>
            <a:ext cx="1023336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De uma forma geral, mas não rígida ou fixa considera-se um brigada pequena até 7 elementos, uma brigada média de 8 a 14 elementos e uma brigada grande de 15 elementos para cima.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Atualmente são raros os hotéis que possuem brigada completa. As Partidas que se mantêm são normalmente o Garde-manger e o Pasteleiro.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43" name="Marcador de Posição de Conteúdo 3" descr=""/>
          <p:cNvPicPr/>
          <p:nvPr/>
        </p:nvPicPr>
        <p:blipFill>
          <a:blip r:embed="rId1"/>
          <a:stretch/>
        </p:blipFill>
        <p:spPr>
          <a:xfrm>
            <a:off x="2693880" y="365040"/>
            <a:ext cx="5752800" cy="597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45" name="Marcador de Posição de Conteúdo 3" descr=""/>
          <p:cNvPicPr/>
          <p:nvPr/>
        </p:nvPicPr>
        <p:blipFill>
          <a:blip r:embed="rId1"/>
          <a:stretch/>
        </p:blipFill>
        <p:spPr>
          <a:xfrm>
            <a:off x="560160" y="290160"/>
            <a:ext cx="11021760" cy="6465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cozinha ou Chefe Executivo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1119960" y="1825560"/>
            <a:ext cx="47120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Organiza, coordena, dirige e verifica todos os trabalhos de Cozinha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88" name="Imagem 3" descr=""/>
          <p:cNvPicPr/>
          <p:nvPr/>
        </p:nvPicPr>
        <p:blipFill>
          <a:blip r:embed="rId1"/>
          <a:stretch/>
        </p:blipFill>
        <p:spPr>
          <a:xfrm>
            <a:off x="6654960" y="1884960"/>
            <a:ext cx="4285800" cy="2857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Subchefe de cozinha ou Souschef 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1119960" y="1825560"/>
            <a:ext cx="634320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Profissional que coadjuva e substitui o chefe de cozinha no exercício das respetivas funções.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91" name="Imagem 3" descr=""/>
          <p:cNvPicPr/>
          <p:nvPr/>
        </p:nvPicPr>
        <p:blipFill>
          <a:blip r:embed="rId1"/>
          <a:stretch/>
        </p:blipFill>
        <p:spPr>
          <a:xfrm>
            <a:off x="5508360" y="2953440"/>
            <a:ext cx="5505120" cy="335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Saucier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as bases e molhos de carne.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todas as carnes e aves estufadas e salteadas; a caça, exceto assada ou grelhada.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94" name="Imagem 3" descr=""/>
          <p:cNvPicPr/>
          <p:nvPr/>
        </p:nvPicPr>
        <p:blipFill>
          <a:blip r:embed="rId1"/>
          <a:stretch/>
        </p:blipFill>
        <p:spPr>
          <a:xfrm>
            <a:off x="7023240" y="1982160"/>
            <a:ext cx="4267440" cy="2844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Rotisseur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as carnes assadas, grelhadas e fritas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Prepara e confeciona todas as batatas destinadas a serem fritas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97" name="Imagem 4" descr=""/>
          <p:cNvPicPr/>
          <p:nvPr/>
        </p:nvPicPr>
        <p:blipFill>
          <a:blip r:embed="rId1"/>
          <a:stretch/>
        </p:blipFill>
        <p:spPr>
          <a:xfrm>
            <a:off x="6834960" y="1968480"/>
            <a:ext cx="4799520" cy="317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Legumier 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todos os legumes.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00" name="Imagem 3" descr=""/>
          <p:cNvPicPr/>
          <p:nvPr/>
        </p:nvPicPr>
        <p:blipFill>
          <a:blip r:embed="rId1"/>
          <a:stretch/>
        </p:blipFill>
        <p:spPr>
          <a:xfrm>
            <a:off x="6884280" y="2050560"/>
            <a:ext cx="3600000" cy="360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Entremetier 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os pratos de ovos,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massas italianas,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caldos, consommés, sopas, cremes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dietas.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03" name="Imagem 4" descr=""/>
          <p:cNvPicPr/>
          <p:nvPr/>
        </p:nvPicPr>
        <p:blipFill>
          <a:blip r:embed="rId1"/>
          <a:stretch/>
        </p:blipFill>
        <p:spPr>
          <a:xfrm>
            <a:off x="6347160" y="2250360"/>
            <a:ext cx="4571640" cy="257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>
                <a:solidFill>
                  <a:srgbClr val="ededed"/>
                </a:solidFill>
                <a:latin typeface="Corbel"/>
              </a:rPr>
              <a:t>Chefe de Partida ou Chef de Partie</a:t>
            </a:r>
            <a:endParaRPr b="0" lang="en-US" sz="5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1119960" y="1825560"/>
            <a:ext cx="516528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ededed"/>
                </a:solidFill>
                <a:latin typeface="Corbel"/>
              </a:rPr>
              <a:t>Entremetier  </a:t>
            </a:r>
            <a:endParaRPr b="0" lang="en-US" sz="28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os pratos de ovos,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massas italianas,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caldos, consommés, sopas, cremes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edede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ededed"/>
                </a:solidFill>
                <a:latin typeface="Corbel"/>
              </a:rPr>
              <a:t>Confeciona dietas.</a:t>
            </a:r>
            <a:endParaRPr b="0" lang="en-US" sz="2400" spc="-1" strike="noStrike">
              <a:solidFill>
                <a:srgbClr val="ededed"/>
              </a:solidFill>
              <a:latin typeface="Corbel"/>
            </a:endParaRPr>
          </a:p>
        </p:txBody>
      </p:sp>
      <p:pic>
        <p:nvPicPr>
          <p:cNvPr id="106" name="Imagem 4" descr=""/>
          <p:cNvPicPr/>
          <p:nvPr/>
        </p:nvPicPr>
        <p:blipFill>
          <a:blip r:embed="rId1"/>
          <a:stretch/>
        </p:blipFill>
        <p:spPr>
          <a:xfrm>
            <a:off x="6347160" y="2250360"/>
            <a:ext cx="4571640" cy="257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Profundidade</Template>
  <TotalTime>912</TotalTime>
  <Application>LibreOffice/6.0.5.2$Linux_X86_64 LibreOffice_project/54c8cbb85f300ac59db32fe8a675ff7683cd5a16</Application>
  <Words>629</Words>
  <Paragraphs>72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2016-11-16T22:53:10Z</dcterms:created>
  <dc:creator>LVAZ</dc:creator>
  <dc:description/>
  <dc:language>pt-PT</dc:language>
  <cp:lastModifiedBy>LVAZ</cp:lastModifiedBy>
  <dcterms:modified xsi:type="dcterms:W3CDTF">2017-11-22T01:37:24Z</dcterms:modified>
  <cp:revision>73</cp:revision>
  <dc:subject/>
  <dc:title>Classificação de Bebidas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Ecrã Panorâmico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23</vt:i4>
  </property>
</Properties>
</file>