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2" r:id="rId5"/>
    <p:sldId id="260" r:id="rId6"/>
    <p:sldId id="263" r:id="rId7"/>
    <p:sldId id="258" r:id="rId8"/>
    <p:sldId id="264" r:id="rId9"/>
    <p:sldId id="261" r:id="rId10"/>
  </p:sldIdLst>
  <p:sldSz cx="9144000" cy="6858000" type="screen4x3"/>
  <p:notesSz cx="6858000" cy="9144000"/>
  <p:defaultText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pt-PT" smtClean="0"/>
              <a:t>Clique para editar o estilo</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en-US" dirty="0"/>
          </a:p>
        </p:txBody>
      </p:sp>
      <p:sp>
        <p:nvSpPr>
          <p:cNvPr id="4" name="Date Placeholder 3"/>
          <p:cNvSpPr>
            <a:spLocks noGrp="1"/>
          </p:cNvSpPr>
          <p:nvPr>
            <p:ph type="dt" sz="half" idx="10"/>
          </p:nvPr>
        </p:nvSpPr>
        <p:spPr bwMode="white"/>
        <p:txBody>
          <a:bodyPr/>
          <a:lstStyle/>
          <a:p>
            <a:fld id="{204B9F97-8B59-4F36-A9F7-A0CDFA30F82B}" type="datetimeFigureOut">
              <a:rPr lang="pt-PT" smtClean="0"/>
              <a:t>14-01-2019</a:t>
            </a:fld>
            <a:endParaRPr lang="pt-PT"/>
          </a:p>
        </p:txBody>
      </p:sp>
      <p:sp>
        <p:nvSpPr>
          <p:cNvPr id="5" name="Footer Placeholder 4"/>
          <p:cNvSpPr>
            <a:spLocks noGrp="1"/>
          </p:cNvSpPr>
          <p:nvPr>
            <p:ph type="ftr" sz="quarter" idx="11"/>
          </p:nvPr>
        </p:nvSpPr>
        <p:spPr bwMode="white"/>
        <p:txBody>
          <a:bodyPr/>
          <a:lstStyle/>
          <a:p>
            <a:endParaRPr lang="pt-PT"/>
          </a:p>
        </p:txBody>
      </p:sp>
      <p:sp>
        <p:nvSpPr>
          <p:cNvPr id="6" name="Slide Number Placeholder 5"/>
          <p:cNvSpPr>
            <a:spLocks noGrp="1"/>
          </p:cNvSpPr>
          <p:nvPr>
            <p:ph type="sldNum" sz="quarter" idx="12"/>
          </p:nvPr>
        </p:nvSpPr>
        <p:spPr/>
        <p:txBody>
          <a:bodyPr/>
          <a:lstStyle/>
          <a:p>
            <a:fld id="{33767E84-347E-49EC-9C1A-4CD8EDDFF5C4}" type="slidenum">
              <a:rPr lang="pt-PT" smtClean="0"/>
              <a:t>‹nº›</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Vertical Text Placeholder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a:p>
        </p:txBody>
      </p:sp>
      <p:sp>
        <p:nvSpPr>
          <p:cNvPr id="4" name="Date Placeholder 3"/>
          <p:cNvSpPr>
            <a:spLocks noGrp="1"/>
          </p:cNvSpPr>
          <p:nvPr>
            <p:ph type="dt" sz="half" idx="10"/>
          </p:nvPr>
        </p:nvSpPr>
        <p:spPr/>
        <p:txBody>
          <a:bodyPr/>
          <a:lstStyle/>
          <a:p>
            <a:fld id="{204B9F97-8B59-4F36-A9F7-A0CDFA30F82B}" type="datetimeFigureOut">
              <a:rPr lang="pt-PT" smtClean="0"/>
              <a:t>14-01-2019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3767E84-347E-49EC-9C1A-4CD8EDDFF5C4}" type="slidenum">
              <a:rPr lang="pt-PT" smtClean="0"/>
              <a:t>‹nº›</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pt-PT" smtClean="0"/>
              <a:t>Clique para editar o estilo</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204B9F97-8B59-4F36-A9F7-A0CDFA30F82B}" type="datetimeFigureOut">
              <a:rPr lang="pt-PT" smtClean="0"/>
              <a:t>14-01-2019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3767E84-347E-49EC-9C1A-4CD8EDDFF5C4}" type="slidenum">
              <a:rPr lang="pt-PT" smtClean="0"/>
              <a:t>‹nº›</a:t>
            </a:fld>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10"/>
          </p:nvPr>
        </p:nvSpPr>
        <p:spPr/>
        <p:txBody>
          <a:bodyPr/>
          <a:lstStyle/>
          <a:p>
            <a:fld id="{204B9F97-8B59-4F36-A9F7-A0CDFA30F82B}" type="datetimeFigureOut">
              <a:rPr lang="pt-PT" smtClean="0"/>
              <a:t>14-01-2019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3767E84-347E-49EC-9C1A-4CD8EDDFF5C4}" type="slidenum">
              <a:rPr lang="pt-PT" smtClean="0"/>
              <a:t>‹nº›</a:t>
            </a:fld>
            <a:endParaRPr lang="pt-PT"/>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04B9F97-8B59-4F36-A9F7-A0CDFA30F82B}" type="datetimeFigureOut">
              <a:rPr lang="pt-PT" smtClean="0"/>
              <a:t>14-01-2019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33767E84-347E-49EC-9C1A-4CD8EDDFF5C4}" type="slidenum">
              <a:rPr lang="pt-PT" smtClean="0"/>
              <a:t>‹nº›</a:t>
            </a:fld>
            <a:endParaRPr lang="pt-PT"/>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pt-PT" smtClean="0"/>
              <a:t>Clique para editar o estilo</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2" name="Title 1"/>
          <p:cNvSpPr>
            <a:spLocks noGrp="1"/>
          </p:cNvSpPr>
          <p:nvPr>
            <p:ph type="title"/>
          </p:nvPr>
        </p:nvSpPr>
        <p:spPr/>
        <p:txBody>
          <a:bodyPr/>
          <a:lstStyle/>
          <a:p>
            <a:r>
              <a:rPr lang="pt-PT" smtClean="0"/>
              <a:t>Clique para editar o estilo</a:t>
            </a:r>
            <a:endParaRPr lang="en-US"/>
          </a:p>
        </p:txBody>
      </p:sp>
      <p:sp>
        <p:nvSpPr>
          <p:cNvPr id="5" name="Date Placeholder 4"/>
          <p:cNvSpPr>
            <a:spLocks noGrp="1"/>
          </p:cNvSpPr>
          <p:nvPr>
            <p:ph type="dt" sz="half" idx="10"/>
          </p:nvPr>
        </p:nvSpPr>
        <p:spPr/>
        <p:txBody>
          <a:bodyPr/>
          <a:lstStyle/>
          <a:p>
            <a:fld id="{204B9F97-8B59-4F36-A9F7-A0CDFA30F82B}" type="datetimeFigureOut">
              <a:rPr lang="pt-PT" smtClean="0"/>
              <a:t>14-01-2019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3767E84-347E-49EC-9C1A-4CD8EDDFF5C4}" type="slidenum">
              <a:rPr lang="pt-PT" smtClean="0"/>
              <a:t>‹nº›</a:t>
            </a:fld>
            <a:endParaRPr lang="pt-PT"/>
          </a:p>
        </p:txBody>
      </p:sp>
      <p:sp>
        <p:nvSpPr>
          <p:cNvPr id="12" name="Content Placeholder 11"/>
          <p:cNvSpPr>
            <a:spLocks noGrp="1"/>
          </p:cNvSpPr>
          <p:nvPr>
            <p:ph sz="quarter" idx="14"/>
          </p:nvPr>
        </p:nvSpPr>
        <p:spPr>
          <a:xfrm>
            <a:off x="4648200" y="2438400"/>
            <a:ext cx="3124200" cy="3124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2" name="Title 1"/>
          <p:cNvSpPr>
            <a:spLocks noGrp="1"/>
          </p:cNvSpPr>
          <p:nvPr>
            <p:ph type="title"/>
          </p:nvPr>
        </p:nvSpPr>
        <p:spPr/>
        <p:txBody>
          <a:bodyPr/>
          <a:lstStyle>
            <a:lvl1pPr>
              <a:defRPr/>
            </a:lvl1pPr>
          </a:lstStyle>
          <a:p>
            <a:r>
              <a:rPr lang="pt-PT" smtClean="0"/>
              <a:t>Clique para editar o estilo</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7" name="Date Placeholder 6"/>
          <p:cNvSpPr>
            <a:spLocks noGrp="1"/>
          </p:cNvSpPr>
          <p:nvPr>
            <p:ph type="dt" sz="half" idx="10"/>
          </p:nvPr>
        </p:nvSpPr>
        <p:spPr/>
        <p:txBody>
          <a:bodyPr/>
          <a:lstStyle/>
          <a:p>
            <a:fld id="{204B9F97-8B59-4F36-A9F7-A0CDFA30F82B}" type="datetimeFigureOut">
              <a:rPr lang="pt-PT" smtClean="0"/>
              <a:t>14-01-2019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33767E84-347E-49EC-9C1A-4CD8EDDFF5C4}" type="slidenum">
              <a:rPr lang="pt-PT" smtClean="0"/>
              <a:t>‹nº›</a:t>
            </a:fld>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smtClean="0"/>
              <a:t>Clique para editar o estilo</a:t>
            </a:r>
            <a:endParaRPr lang="en-US"/>
          </a:p>
        </p:txBody>
      </p:sp>
      <p:sp>
        <p:nvSpPr>
          <p:cNvPr id="3" name="Date Placeholder 2"/>
          <p:cNvSpPr>
            <a:spLocks noGrp="1"/>
          </p:cNvSpPr>
          <p:nvPr>
            <p:ph type="dt" sz="half" idx="10"/>
          </p:nvPr>
        </p:nvSpPr>
        <p:spPr/>
        <p:txBody>
          <a:bodyPr/>
          <a:lstStyle/>
          <a:p>
            <a:fld id="{204B9F97-8B59-4F36-A9F7-A0CDFA30F82B}" type="datetimeFigureOut">
              <a:rPr lang="pt-PT" smtClean="0"/>
              <a:t>14-01-2019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33767E84-347E-49EC-9C1A-4CD8EDDFF5C4}" type="slidenum">
              <a:rPr lang="pt-PT" smtClean="0"/>
              <a:t>‹nº›</a:t>
            </a:fld>
            <a:endParaRPr lang="pt-PT"/>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04B9F97-8B59-4F36-A9F7-A0CDFA30F82B}" type="datetimeFigureOut">
              <a:rPr lang="pt-PT" smtClean="0"/>
              <a:t>14-01-2019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3767E84-347E-49EC-9C1A-4CD8EDDFF5C4}" type="slidenum">
              <a:rPr lang="pt-PT" smtClean="0"/>
              <a:t>‹nº›</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pt-PT" smtClean="0"/>
              <a:t>Clique para editar o estilo</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204B9F97-8B59-4F36-A9F7-A0CDFA30F82B}" type="datetimeFigureOut">
              <a:rPr lang="pt-PT" smtClean="0"/>
              <a:t>14-01-2019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3767E84-347E-49EC-9C1A-4CD8EDDFF5C4}" type="slidenum">
              <a:rPr lang="pt-PT" smtClean="0"/>
              <a:t>‹nº›</a:t>
            </a:fld>
            <a:endParaRPr lang="pt-PT"/>
          </a:p>
        </p:txBody>
      </p:sp>
      <p:sp>
        <p:nvSpPr>
          <p:cNvPr id="9" name="Content Placeholder 8"/>
          <p:cNvSpPr>
            <a:spLocks noGrp="1"/>
          </p:cNvSpPr>
          <p:nvPr>
            <p:ph sz="quarter" idx="13"/>
          </p:nvPr>
        </p:nvSpPr>
        <p:spPr>
          <a:xfrm>
            <a:off x="1371600" y="1676400"/>
            <a:ext cx="3276600" cy="3505200"/>
          </a:xfr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pt-PT" smtClean="0"/>
              <a:t>Clique para editar o estilo</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smtClean="0"/>
              <a:t>Clique no ícone para adicionar uma imagem</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Date Placeholder 4"/>
          <p:cNvSpPr>
            <a:spLocks noGrp="1"/>
          </p:cNvSpPr>
          <p:nvPr>
            <p:ph type="dt" sz="half" idx="10"/>
          </p:nvPr>
        </p:nvSpPr>
        <p:spPr/>
        <p:txBody>
          <a:bodyPr/>
          <a:lstStyle/>
          <a:p>
            <a:fld id="{204B9F97-8B59-4F36-A9F7-A0CDFA30F82B}" type="datetimeFigureOut">
              <a:rPr lang="pt-PT" smtClean="0"/>
              <a:t>14-01-2019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33767E84-347E-49EC-9C1A-4CD8EDDFF5C4}" type="slidenum">
              <a:rPr lang="pt-PT" smtClean="0"/>
              <a:t>‹nº›</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pt-PT" smtClean="0"/>
              <a:t>Clique para editar o estilo</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204B9F97-8B59-4F36-A9F7-A0CDFA30F82B}" type="datetimeFigureOut">
              <a:rPr lang="pt-PT" smtClean="0"/>
              <a:t>14-01-2019</a:t>
            </a:fld>
            <a:endParaRPr lang="pt-PT"/>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pt-PT"/>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3767E84-347E-49EC-9C1A-4CD8EDDFF5C4}" type="slidenum">
              <a:rPr lang="pt-PT" smtClean="0"/>
              <a:t>‹nº›</a:t>
            </a:fld>
            <a:endParaRPr lang="pt-P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VD-rjHm3V7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pt-PT" dirty="0" smtClean="0"/>
              <a:t>Incêndios</a:t>
            </a:r>
            <a:endParaRPr lang="pt-PT" dirty="0"/>
          </a:p>
        </p:txBody>
      </p:sp>
      <p:sp>
        <p:nvSpPr>
          <p:cNvPr id="3" name="Subtítulo 2"/>
          <p:cNvSpPr>
            <a:spLocks noGrp="1"/>
          </p:cNvSpPr>
          <p:nvPr>
            <p:ph type="subTitle" idx="1"/>
          </p:nvPr>
        </p:nvSpPr>
        <p:spPr>
          <a:xfrm>
            <a:off x="1403648" y="3645024"/>
            <a:ext cx="6400800" cy="1872208"/>
          </a:xfrm>
        </p:spPr>
        <p:txBody>
          <a:bodyPr>
            <a:normAutofit fontScale="77500" lnSpcReduction="20000"/>
          </a:bodyPr>
          <a:lstStyle/>
          <a:p>
            <a:pPr algn="r"/>
            <a:r>
              <a:rPr lang="pt-PT" dirty="0" smtClean="0"/>
              <a:t>Trabalho realizado por:</a:t>
            </a:r>
          </a:p>
          <a:p>
            <a:pPr algn="r"/>
            <a:r>
              <a:rPr lang="pt-PT" dirty="0" smtClean="0"/>
              <a:t>Emily Trento Nº7</a:t>
            </a:r>
          </a:p>
          <a:p>
            <a:pPr algn="r"/>
            <a:r>
              <a:rPr lang="pt-PT" dirty="0" smtClean="0"/>
              <a:t>Keilla Santos Nº 11</a:t>
            </a:r>
          </a:p>
          <a:p>
            <a:pPr algn="r"/>
            <a:r>
              <a:rPr lang="pt-PT" dirty="0" smtClean="0"/>
              <a:t>Mariana Marques Nº 14</a:t>
            </a:r>
          </a:p>
          <a:p>
            <a:pPr algn="r"/>
            <a:r>
              <a:rPr lang="pt-PT" dirty="0" smtClean="0"/>
              <a:t>Rodrigo Damas N º 18</a:t>
            </a:r>
            <a:endParaRPr lang="pt-PT" dirty="0"/>
          </a:p>
        </p:txBody>
      </p:sp>
      <p:pic>
        <p:nvPicPr>
          <p:cNvPr id="1026" name="Picture 2" descr="Resultado de imagem para fotos de incendios em restaur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3573016"/>
            <a:ext cx="3238500" cy="2157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51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a:buFont typeface="Wingdings" panose="05000000000000000000" pitchFamily="2" charset="2"/>
              <a:buChar char="Ø"/>
            </a:pPr>
            <a:r>
              <a:rPr lang="pt-PT" b="1" dirty="0"/>
              <a:t>O que é a ficha de segurança contra incêndio</a:t>
            </a:r>
            <a:endParaRPr lang="pt-PT" dirty="0" smtClean="0"/>
          </a:p>
          <a:p>
            <a:pPr indent="0">
              <a:buNone/>
            </a:pPr>
            <a:r>
              <a:rPr lang="pt-PT" dirty="0" smtClean="0"/>
              <a:t>É </a:t>
            </a:r>
            <a:r>
              <a:rPr lang="pt-PT" dirty="0"/>
              <a:t>um termo de responsabilidade assinado por um técnico qualificado, não sendo porém um projecto de especialidade. Determina as condições mínimas de segurança que um projecto de arquitectura deve respeitar (independentemente da possibilidade da ficha de segurança ser conjugada com um projecto de segurança contra incêndio em edifícios - SCIE).</a:t>
            </a:r>
            <a:endParaRPr lang="pt-PT" dirty="0"/>
          </a:p>
        </p:txBody>
      </p:sp>
      <p:sp>
        <p:nvSpPr>
          <p:cNvPr id="4" name="Título 1"/>
          <p:cNvSpPr>
            <a:spLocks noGrp="1"/>
          </p:cNvSpPr>
          <p:nvPr>
            <p:ph type="title"/>
          </p:nvPr>
        </p:nvSpPr>
        <p:spPr>
          <a:xfrm>
            <a:off x="1371600" y="1295400"/>
            <a:ext cx="6400800" cy="685800"/>
          </a:xfrm>
        </p:spPr>
        <p:txBody>
          <a:bodyPr/>
          <a:lstStyle/>
          <a:p>
            <a:r>
              <a:rPr lang="pt-PT" dirty="0" smtClean="0"/>
              <a:t>Incêndios </a:t>
            </a:r>
            <a:endParaRPr lang="pt-PT" dirty="0"/>
          </a:p>
        </p:txBody>
      </p:sp>
    </p:spTree>
    <p:extLst>
      <p:ext uri="{BB962C8B-B14F-4D97-AF65-F5344CB8AC3E}">
        <p14:creationId xmlns:p14="http://schemas.microsoft.com/office/powerpoint/2010/main" val="545590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187624" y="2132856"/>
            <a:ext cx="6768752" cy="3456384"/>
          </a:xfrm>
        </p:spPr>
        <p:txBody>
          <a:bodyPr numCol="1">
            <a:noAutofit/>
          </a:bodyPr>
          <a:lstStyle/>
          <a:p>
            <a:pPr marL="285750" indent="-285750">
              <a:buFont typeface="Wingdings" panose="05000000000000000000" pitchFamily="2" charset="2"/>
              <a:buChar char="Ø"/>
            </a:pPr>
            <a:r>
              <a:rPr lang="pt-PT" sz="2000" b="1" dirty="0"/>
              <a:t>Para que utilizações-tipo é obrigatória a ficha de segurança</a:t>
            </a:r>
            <a:r>
              <a:rPr lang="pt-PT" sz="2000" b="1" dirty="0" smtClean="0"/>
              <a:t>?</a:t>
            </a:r>
          </a:p>
          <a:p>
            <a:pPr indent="0">
              <a:buNone/>
            </a:pPr>
            <a:r>
              <a:rPr lang="pt-PT" sz="2000" dirty="0"/>
              <a:t>Todas as utilizações-tipo da primeira categoria de risco, excepto para as utilizações-tipo IV e V (escolares e hospitalares respectivamente), quer sejam ou não acompanhadas de projecto de SCIE, devem ter ficha de segurança</a:t>
            </a:r>
            <a:r>
              <a:rPr lang="pt-PT" sz="2000" dirty="0" smtClean="0"/>
              <a:t>.</a:t>
            </a:r>
            <a:endParaRPr lang="pt-PT" sz="2000" b="1" dirty="0" smtClean="0"/>
          </a:p>
          <a:p>
            <a:pPr marL="285750" indent="-285750">
              <a:buFont typeface="Wingdings" panose="05000000000000000000" pitchFamily="2" charset="2"/>
              <a:buChar char="Ø"/>
            </a:pPr>
            <a:endParaRPr lang="pt-PT" b="1" dirty="0" smtClean="0"/>
          </a:p>
          <a:p>
            <a:pPr indent="0">
              <a:buNone/>
            </a:pPr>
            <a:endParaRPr lang="pt-PT" sz="1300" b="1" dirty="0" smtClean="0"/>
          </a:p>
          <a:p>
            <a:pPr indent="0">
              <a:buNone/>
            </a:pPr>
            <a:endParaRPr lang="pt-PT" sz="1300" b="1" dirty="0"/>
          </a:p>
          <a:p>
            <a:pPr indent="0">
              <a:buNone/>
            </a:pPr>
            <a:endParaRPr lang="pt-PT" sz="1300" b="1" dirty="0"/>
          </a:p>
          <a:p>
            <a:pPr marL="285750" indent="-285750">
              <a:buFont typeface="Wingdings" panose="05000000000000000000" pitchFamily="2" charset="2"/>
              <a:buChar char="Ø"/>
            </a:pPr>
            <a:endParaRPr lang="pt-PT" sz="1300" b="1" dirty="0" smtClean="0"/>
          </a:p>
        </p:txBody>
      </p:sp>
      <p:sp>
        <p:nvSpPr>
          <p:cNvPr id="5" name="Título 1"/>
          <p:cNvSpPr>
            <a:spLocks noGrp="1"/>
          </p:cNvSpPr>
          <p:nvPr>
            <p:ph type="title"/>
          </p:nvPr>
        </p:nvSpPr>
        <p:spPr>
          <a:xfrm>
            <a:off x="1371600" y="1295400"/>
            <a:ext cx="6400800" cy="685800"/>
          </a:xfrm>
        </p:spPr>
        <p:txBody>
          <a:bodyPr/>
          <a:lstStyle/>
          <a:p>
            <a:r>
              <a:rPr lang="pt-PT" dirty="0" smtClean="0"/>
              <a:t>Incêndios </a:t>
            </a:r>
            <a:endParaRPr lang="pt-PT" dirty="0"/>
          </a:p>
        </p:txBody>
      </p:sp>
      <p:pic>
        <p:nvPicPr>
          <p:cNvPr id="7170" name="Picture 2" descr="Resultado de imagem para incendios em restauran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4509120"/>
            <a:ext cx="1989430"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528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77500" lnSpcReduction="20000"/>
          </a:bodyPr>
          <a:lstStyle/>
          <a:p>
            <a:pPr marL="285750" indent="-285750">
              <a:buFont typeface="Wingdings" panose="05000000000000000000" pitchFamily="2" charset="2"/>
              <a:buChar char="Ø"/>
            </a:pPr>
            <a:r>
              <a:rPr lang="pt-PT" sz="2100" b="1" dirty="0"/>
              <a:t>O que consta da ficha de segurança contra incêndio?</a:t>
            </a:r>
          </a:p>
          <a:p>
            <a:pPr indent="0">
              <a:buNone/>
            </a:pPr>
            <a:r>
              <a:rPr lang="pt-PT" sz="2100" dirty="0"/>
              <a:t>- Identificação</a:t>
            </a:r>
            <a:br>
              <a:rPr lang="pt-PT" sz="2100" dirty="0"/>
            </a:br>
            <a:r>
              <a:rPr lang="pt-PT" sz="2100" dirty="0"/>
              <a:t>- Caracterização do edifício e das utilizações-tipo</a:t>
            </a:r>
            <a:br>
              <a:rPr lang="pt-PT" sz="2100" dirty="0"/>
            </a:br>
            <a:r>
              <a:rPr lang="pt-PT" sz="2100" dirty="0"/>
              <a:t>- Condições exteriores ao edifício ou recinto</a:t>
            </a:r>
            <a:br>
              <a:rPr lang="pt-PT" sz="2100" dirty="0"/>
            </a:br>
            <a:r>
              <a:rPr lang="pt-PT" sz="2100" dirty="0"/>
              <a:t>- Resistência ao fogo dos elementos de construção</a:t>
            </a:r>
            <a:br>
              <a:rPr lang="pt-PT" sz="2100" dirty="0"/>
            </a:br>
            <a:r>
              <a:rPr lang="pt-PT" sz="2100" dirty="0"/>
              <a:t>- Reacção ao fogo dos materiais de construção</a:t>
            </a:r>
            <a:br>
              <a:rPr lang="pt-PT" sz="2100" dirty="0"/>
            </a:br>
            <a:r>
              <a:rPr lang="pt-PT" sz="2100" dirty="0"/>
              <a:t>- Condições de evacuação do edifício</a:t>
            </a:r>
            <a:br>
              <a:rPr lang="pt-PT" sz="2100" dirty="0"/>
            </a:br>
            <a:r>
              <a:rPr lang="pt-PT" sz="2100" dirty="0"/>
              <a:t>- Instalações técnicas do edifício</a:t>
            </a:r>
            <a:br>
              <a:rPr lang="pt-PT" sz="2100" dirty="0"/>
            </a:br>
            <a:r>
              <a:rPr lang="pt-PT" sz="2100" dirty="0"/>
              <a:t>- Equipamentos e sistemas de segurança dos edifícios</a:t>
            </a:r>
          </a:p>
          <a:p>
            <a:pPr indent="0">
              <a:buNone/>
            </a:pPr>
            <a:endParaRPr lang="pt-PT" dirty="0"/>
          </a:p>
        </p:txBody>
      </p:sp>
      <p:sp>
        <p:nvSpPr>
          <p:cNvPr id="4" name="Título 1"/>
          <p:cNvSpPr>
            <a:spLocks noGrp="1"/>
          </p:cNvSpPr>
          <p:nvPr>
            <p:ph type="title"/>
          </p:nvPr>
        </p:nvSpPr>
        <p:spPr>
          <a:xfrm>
            <a:off x="1371600" y="1295400"/>
            <a:ext cx="6400800" cy="685800"/>
          </a:xfrm>
        </p:spPr>
        <p:txBody>
          <a:bodyPr/>
          <a:lstStyle/>
          <a:p>
            <a:r>
              <a:rPr lang="pt-PT" dirty="0" smtClean="0"/>
              <a:t>Incêndios </a:t>
            </a:r>
            <a:endParaRPr lang="pt-PT" dirty="0"/>
          </a:p>
        </p:txBody>
      </p:sp>
      <p:pic>
        <p:nvPicPr>
          <p:cNvPr id="3074" name="Picture 2" descr="Resultado de imagem para incendios em restaur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618" y="3933056"/>
            <a:ext cx="2797258"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916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smtClean="0"/>
              <a:t>Incêndios </a:t>
            </a:r>
            <a:endParaRPr lang="pt-PT" dirty="0"/>
          </a:p>
        </p:txBody>
      </p:sp>
      <p:sp>
        <p:nvSpPr>
          <p:cNvPr id="3" name="Marcador de Posição de Conteúdo 2"/>
          <p:cNvSpPr>
            <a:spLocks noGrp="1"/>
          </p:cNvSpPr>
          <p:nvPr>
            <p:ph idx="1"/>
          </p:nvPr>
        </p:nvSpPr>
        <p:spPr/>
        <p:txBody>
          <a:bodyPr numCol="1">
            <a:normAutofit/>
          </a:bodyPr>
          <a:lstStyle/>
          <a:p>
            <a:pPr>
              <a:buFont typeface="Wingdings" panose="05000000000000000000" pitchFamily="2" charset="2"/>
              <a:buChar char="Ø"/>
            </a:pPr>
            <a:r>
              <a:rPr lang="pt-PT" b="1" dirty="0"/>
              <a:t>Quem pode elaborar a ficha de segurança contra incêndio?</a:t>
            </a:r>
            <a:endParaRPr lang="pt-PT" dirty="0"/>
          </a:p>
          <a:p>
            <a:pPr indent="0">
              <a:buNone/>
            </a:pPr>
            <a:r>
              <a:rPr lang="pt-PT" dirty="0"/>
              <a:t>Podem subscrever a ficha de segurança arquitectos, engenheiros ou engenheiros técnicos inscritos nas suas respectivas ordens profissionais. Pode ainda ser subscrita pelos técnicos qualificados para a elaboração de projecto.</a:t>
            </a:r>
          </a:p>
          <a:p>
            <a:pPr>
              <a:buFont typeface="Wingdings" panose="05000000000000000000" pitchFamily="2" charset="2"/>
              <a:buChar char="Ø"/>
            </a:pPr>
            <a:endParaRPr lang="pt-PT" b="1" dirty="0" smtClean="0"/>
          </a:p>
          <a:p>
            <a:pPr>
              <a:buFont typeface="Wingdings" panose="05000000000000000000" pitchFamily="2" charset="2"/>
              <a:buChar char="Ø"/>
            </a:pPr>
            <a:endParaRPr lang="pt-PT" b="1" dirty="0"/>
          </a:p>
          <a:p>
            <a:endParaRPr lang="pt-P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4221088"/>
            <a:ext cx="1872208" cy="13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855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normAutofit fontScale="92500" lnSpcReduction="20000"/>
          </a:bodyPr>
          <a:lstStyle/>
          <a:p>
            <a:pPr marL="285750" indent="-285750">
              <a:buFont typeface="Wingdings" panose="05000000000000000000" pitchFamily="2" charset="2"/>
              <a:buChar char="Ø"/>
            </a:pPr>
            <a:r>
              <a:rPr lang="pt-PT" b="1" dirty="0"/>
              <a:t>Quem não pode subscrever a ficha de segurança contra incêndio?</a:t>
            </a:r>
            <a:endParaRPr lang="pt-PT" dirty="0"/>
          </a:p>
          <a:p>
            <a:pPr indent="0">
              <a:buNone/>
            </a:pPr>
            <a:r>
              <a:rPr lang="pt-PT" dirty="0"/>
              <a:t>Não pode subscrever uma ficha de segurança quem pratique actos ao abrigo da credenciação da Autoridade Nacional de Protecção Civil (ANPC) associado à emissão de pareceres, realização de vistorias e inspecções das condições de SCIE.</a:t>
            </a:r>
          </a:p>
          <a:p>
            <a:pPr>
              <a:buFont typeface="Wingdings" panose="05000000000000000000" pitchFamily="2" charset="2"/>
              <a:buChar char="Ø"/>
            </a:pPr>
            <a:r>
              <a:rPr lang="pt-PT" dirty="0" smtClean="0"/>
              <a:t>Vídeo de um </a:t>
            </a:r>
            <a:r>
              <a:rPr lang="pt-PT" dirty="0"/>
              <a:t>incêndio: </a:t>
            </a:r>
            <a:r>
              <a:rPr lang="pt-PT" dirty="0">
                <a:hlinkClick r:id="rId2"/>
              </a:rPr>
              <a:t>https://</a:t>
            </a:r>
            <a:r>
              <a:rPr lang="pt-PT" dirty="0" smtClean="0">
                <a:hlinkClick r:id="rId2"/>
              </a:rPr>
              <a:t>www.youtube.com/watch?v=VD-rjHm3V7M</a:t>
            </a:r>
            <a:r>
              <a:rPr lang="pt-PT" dirty="0" smtClean="0"/>
              <a:t> </a:t>
            </a:r>
            <a:endParaRPr lang="pt-PT" dirty="0"/>
          </a:p>
        </p:txBody>
      </p:sp>
      <p:sp>
        <p:nvSpPr>
          <p:cNvPr id="4" name="Título 1"/>
          <p:cNvSpPr>
            <a:spLocks noGrp="1"/>
          </p:cNvSpPr>
          <p:nvPr>
            <p:ph type="title"/>
          </p:nvPr>
        </p:nvSpPr>
        <p:spPr>
          <a:xfrm>
            <a:off x="1371600" y="1295400"/>
            <a:ext cx="6400800" cy="685800"/>
          </a:xfrm>
        </p:spPr>
        <p:txBody>
          <a:bodyPr/>
          <a:lstStyle/>
          <a:p>
            <a:r>
              <a:rPr lang="pt-PT" dirty="0" smtClean="0"/>
              <a:t>Incêndios </a:t>
            </a:r>
            <a:endParaRPr lang="pt-PT" dirty="0"/>
          </a:p>
        </p:txBody>
      </p:sp>
    </p:spTree>
    <p:extLst>
      <p:ext uri="{BB962C8B-B14F-4D97-AF65-F5344CB8AC3E}">
        <p14:creationId xmlns:p14="http://schemas.microsoft.com/office/powerpoint/2010/main" val="1431934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numCol="1">
            <a:normAutofit/>
          </a:bodyPr>
          <a:lstStyle/>
          <a:p>
            <a:pPr>
              <a:buFont typeface="Wingdings" panose="05000000000000000000" pitchFamily="2" charset="2"/>
              <a:buChar char="Ø"/>
            </a:pPr>
            <a:r>
              <a:rPr lang="pt-PT" b="1" dirty="0"/>
              <a:t>Pode-se anexar uma ficha de segurança a um projecto de SCIE?</a:t>
            </a:r>
            <a:endParaRPr lang="pt-PT" dirty="0"/>
          </a:p>
          <a:p>
            <a:pPr indent="0">
              <a:buNone/>
            </a:pPr>
            <a:r>
              <a:rPr lang="pt-PT" dirty="0"/>
              <a:t>Sim, se quem subscrever a ficha de segurança entender como necessário desenvolver um projecto de SCIE ou outros elementos de apoio.</a:t>
            </a:r>
          </a:p>
          <a:p>
            <a:endParaRPr lang="pt-PT" b="1" dirty="0" smtClean="0"/>
          </a:p>
          <a:p>
            <a:pPr indent="0" algn="just">
              <a:buNone/>
            </a:pPr>
            <a:endParaRPr lang="pt-PT" dirty="0"/>
          </a:p>
        </p:txBody>
      </p:sp>
      <p:sp>
        <p:nvSpPr>
          <p:cNvPr id="5" name="Título 1"/>
          <p:cNvSpPr>
            <a:spLocks noGrp="1"/>
          </p:cNvSpPr>
          <p:nvPr>
            <p:ph type="title"/>
          </p:nvPr>
        </p:nvSpPr>
        <p:spPr>
          <a:xfrm>
            <a:off x="1371600" y="1295400"/>
            <a:ext cx="6400800" cy="685800"/>
          </a:xfrm>
        </p:spPr>
        <p:txBody>
          <a:bodyPr/>
          <a:lstStyle/>
          <a:p>
            <a:r>
              <a:rPr lang="pt-PT" dirty="0" smtClean="0"/>
              <a:t>Incêndios </a:t>
            </a:r>
            <a:endParaRPr lang="pt-PT" dirty="0"/>
          </a:p>
        </p:txBody>
      </p:sp>
      <p:pic>
        <p:nvPicPr>
          <p:cNvPr id="6146" name="Picture 2" descr="Resultado de imagem para incendios em restauran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293096"/>
            <a:ext cx="152400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747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a:buFont typeface="Wingdings" panose="05000000000000000000" pitchFamily="2" charset="2"/>
              <a:buChar char="Ø"/>
            </a:pPr>
            <a:r>
              <a:rPr lang="pt-PT" b="1" dirty="0"/>
              <a:t>Se apenas for exigida a ficha de segurança é possível enviar para a ANPC, mesmo se juntamente com um projecto de SCIE?</a:t>
            </a:r>
            <a:endParaRPr lang="pt-PT" dirty="0"/>
          </a:p>
          <a:p>
            <a:pPr indent="0">
              <a:buNone/>
            </a:pPr>
            <a:r>
              <a:rPr lang="pt-PT" dirty="0"/>
              <a:t>Não. Quer os requerentes, quer as Câmaras Municipais, quer qualquer outra entidade que a receba está impedida de o fazer.</a:t>
            </a:r>
          </a:p>
          <a:p>
            <a:pPr indent="0">
              <a:buNone/>
            </a:pPr>
            <a:endParaRPr lang="pt-PT" dirty="0"/>
          </a:p>
        </p:txBody>
      </p:sp>
      <p:sp>
        <p:nvSpPr>
          <p:cNvPr id="4" name="Título 1"/>
          <p:cNvSpPr>
            <a:spLocks noGrp="1"/>
          </p:cNvSpPr>
          <p:nvPr>
            <p:ph type="title"/>
          </p:nvPr>
        </p:nvSpPr>
        <p:spPr>
          <a:xfrm>
            <a:off x="1371600" y="1295400"/>
            <a:ext cx="6400800" cy="685800"/>
          </a:xfrm>
        </p:spPr>
        <p:txBody>
          <a:bodyPr/>
          <a:lstStyle/>
          <a:p>
            <a:r>
              <a:rPr lang="pt-PT" dirty="0" smtClean="0"/>
              <a:t>Incêndios </a:t>
            </a:r>
            <a:endParaRPr lang="pt-PT" dirty="0"/>
          </a:p>
        </p:txBody>
      </p:sp>
      <p:pic>
        <p:nvPicPr>
          <p:cNvPr id="4098" name="Picture 2" descr="Resultado de imagem para incendios em restaurant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4293096"/>
            <a:ext cx="1816788" cy="1355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80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p:txBody>
          <a:bodyPr/>
          <a:lstStyle/>
          <a:p>
            <a:pPr>
              <a:buFont typeface="Wingdings" panose="05000000000000000000" pitchFamily="2" charset="2"/>
              <a:buChar char="Ø"/>
            </a:pPr>
            <a:r>
              <a:rPr lang="pt-PT" b="1" dirty="0"/>
              <a:t>São necessárias vistorias para aferir o cumprimento da ficha de segurança?</a:t>
            </a:r>
            <a:endParaRPr lang="pt-PT" dirty="0"/>
          </a:p>
          <a:p>
            <a:pPr indent="0">
              <a:buNone/>
            </a:pPr>
            <a:r>
              <a:rPr lang="pt-PT" dirty="0"/>
              <a:t>Não. As vistorias obrigatórias são aquelas previstas nos termos dos </a:t>
            </a:r>
            <a:r>
              <a:rPr lang="pt-PT" dirty="0" err="1"/>
              <a:t>arts</a:t>
            </a:r>
            <a:r>
              <a:rPr lang="pt-PT" dirty="0"/>
              <a:t>. 64º e 65º do DL.n.555/99 de 16/12, ou relacionadas com legislação especial em matéria de autorização de funcionamento ou outras situações previstas em legislação específica (ver </a:t>
            </a:r>
            <a:r>
              <a:rPr lang="pt-PT" dirty="0" err="1"/>
              <a:t>art</a:t>
            </a:r>
            <a:r>
              <a:rPr lang="pt-PT" dirty="0"/>
              <a:t>º 18).</a:t>
            </a:r>
          </a:p>
          <a:p>
            <a:endParaRPr lang="pt-PT" dirty="0"/>
          </a:p>
        </p:txBody>
      </p:sp>
      <p:sp>
        <p:nvSpPr>
          <p:cNvPr id="4" name="Título 1"/>
          <p:cNvSpPr>
            <a:spLocks noGrp="1"/>
          </p:cNvSpPr>
          <p:nvPr>
            <p:ph type="title"/>
          </p:nvPr>
        </p:nvSpPr>
        <p:spPr>
          <a:xfrm>
            <a:off x="1371600" y="1295400"/>
            <a:ext cx="6400800" cy="685800"/>
          </a:xfrm>
        </p:spPr>
        <p:txBody>
          <a:bodyPr/>
          <a:lstStyle/>
          <a:p>
            <a:r>
              <a:rPr lang="pt-PT" dirty="0" smtClean="0"/>
              <a:t>Incêndios </a:t>
            </a:r>
            <a:endParaRPr lang="pt-PT" dirty="0"/>
          </a:p>
        </p:txBody>
      </p:sp>
      <p:pic>
        <p:nvPicPr>
          <p:cNvPr id="5122" name="Picture 2" descr="Imagem relacionad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9962" y="993164"/>
            <a:ext cx="1511004" cy="1008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452843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lta costura">
  <a:themeElements>
    <a:clrScheme name="Alta costura">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Rigor">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39</TotalTime>
  <Words>391</Words>
  <Application>Microsoft Office PowerPoint</Application>
  <PresentationFormat>Apresentação no Ecrã (4:3)</PresentationFormat>
  <Paragraphs>35</Paragraphs>
  <Slides>9</Slides>
  <Notes>0</Notes>
  <HiddenSlides>0</HiddenSlides>
  <MMClips>0</MMClips>
  <ScaleCrop>false</ScaleCrop>
  <HeadingPairs>
    <vt:vector size="4" baseType="variant">
      <vt:variant>
        <vt:lpstr>Tema</vt:lpstr>
      </vt:variant>
      <vt:variant>
        <vt:i4>1</vt:i4>
      </vt:variant>
      <vt:variant>
        <vt:lpstr>Títulos dos diapositivos</vt:lpstr>
      </vt:variant>
      <vt:variant>
        <vt:i4>9</vt:i4>
      </vt:variant>
    </vt:vector>
  </HeadingPairs>
  <TitlesOfParts>
    <vt:vector size="10" baseType="lpstr">
      <vt:lpstr>Alta costura</vt:lpstr>
      <vt:lpstr>Incêndios</vt:lpstr>
      <vt:lpstr>Incêndios </vt:lpstr>
      <vt:lpstr>Incêndios </vt:lpstr>
      <vt:lpstr>Incêndios </vt:lpstr>
      <vt:lpstr>Incêndios </vt:lpstr>
      <vt:lpstr>Incêndios </vt:lpstr>
      <vt:lpstr>Incêndios </vt:lpstr>
      <vt:lpstr>Incêndios </vt:lpstr>
      <vt:lpstr>Incêndios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Incêndios</dc:title>
  <dc:creator>mariana marques</dc:creator>
  <cp:lastModifiedBy>mariana marques</cp:lastModifiedBy>
  <cp:revision>4</cp:revision>
  <dcterms:created xsi:type="dcterms:W3CDTF">2019-01-14T14:01:08Z</dcterms:created>
  <dcterms:modified xsi:type="dcterms:W3CDTF">2019-01-14T14:40:12Z</dcterms:modified>
</cp:coreProperties>
</file>