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60" r:id="rId5"/>
    <p:sldId id="261" r:id="rId6"/>
    <p:sldId id="262" r:id="rId7"/>
    <p:sldId id="263" r:id="rId8"/>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7" name="Triângulo isósceles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540544" y="776288"/>
            <a:ext cx="8062912" cy="1470025"/>
          </a:xfrm>
        </p:spPr>
        <p:txBody>
          <a:bodyPr anchor="b">
            <a:normAutofit/>
          </a:bodyPr>
          <a:lstStyle>
            <a:lvl1pPr algn="r">
              <a:defRPr sz="4400"/>
            </a:lvl1pPr>
          </a:lstStyle>
          <a:p>
            <a:r>
              <a:rPr kumimoji="0" lang="pt-PT" smtClean="0"/>
              <a:t>Clique para editar o estilo</a:t>
            </a:r>
            <a:endParaRPr kumimoji="0" lang="en-US"/>
          </a:p>
        </p:txBody>
      </p:sp>
      <p:sp>
        <p:nvSpPr>
          <p:cNvPr id="9" name="Subtítulo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PT" smtClean="0"/>
              <a:t>Faça clique para editar o estilo</a:t>
            </a:r>
            <a:endParaRPr kumimoji="0" lang="en-US"/>
          </a:p>
        </p:txBody>
      </p:sp>
      <p:sp>
        <p:nvSpPr>
          <p:cNvPr id="28" name="Marcador de Posição da Data 27"/>
          <p:cNvSpPr>
            <a:spLocks noGrp="1"/>
          </p:cNvSpPr>
          <p:nvPr>
            <p:ph type="dt" sz="half" idx="10"/>
          </p:nvPr>
        </p:nvSpPr>
        <p:spPr>
          <a:xfrm>
            <a:off x="1371600" y="6012656"/>
            <a:ext cx="5791200" cy="365125"/>
          </a:xfrm>
        </p:spPr>
        <p:txBody>
          <a:bodyPr tIns="0" bIns="0" anchor="t"/>
          <a:lstStyle>
            <a:lvl1pPr algn="r">
              <a:defRPr sz="1000"/>
            </a:lvl1pPr>
          </a:lstStyle>
          <a:p>
            <a:fld id="{398AC9A7-E4C5-46F9-A85A-52BA53817ACF}" type="datetimeFigureOut">
              <a:rPr lang="pt-PT" smtClean="0"/>
              <a:t>09-10-2018</a:t>
            </a:fld>
            <a:endParaRPr lang="pt-PT"/>
          </a:p>
        </p:txBody>
      </p:sp>
      <p:sp>
        <p:nvSpPr>
          <p:cNvPr id="17" name="Marcador de Posição do Rodapé 16"/>
          <p:cNvSpPr>
            <a:spLocks noGrp="1"/>
          </p:cNvSpPr>
          <p:nvPr>
            <p:ph type="ftr" sz="quarter" idx="11"/>
          </p:nvPr>
        </p:nvSpPr>
        <p:spPr>
          <a:xfrm>
            <a:off x="1371600" y="5650704"/>
            <a:ext cx="5791200" cy="365125"/>
          </a:xfrm>
        </p:spPr>
        <p:txBody>
          <a:bodyPr tIns="0" bIns="0" anchor="b"/>
          <a:lstStyle>
            <a:lvl1pPr algn="r">
              <a:defRPr sz="1100"/>
            </a:lvl1pPr>
          </a:lstStyle>
          <a:p>
            <a:endParaRPr lang="pt-PT"/>
          </a:p>
        </p:txBody>
      </p:sp>
      <p:sp>
        <p:nvSpPr>
          <p:cNvPr id="29" name="Marcador de Posição do Número do Diapositivo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D6ADE53-824A-45F8-ADAF-A0A30B7B2601}" type="slidenum">
              <a:rPr lang="pt-PT" smtClean="0"/>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smtClean="0"/>
              <a:t>Clique para editar o estilo</a:t>
            </a:r>
            <a:endParaRPr kumimoji="0" lang="en-US"/>
          </a:p>
        </p:txBody>
      </p:sp>
      <p:sp>
        <p:nvSpPr>
          <p:cNvPr id="3" name="Marcador de Posição de Texto Vertical 2"/>
          <p:cNvSpPr>
            <a:spLocks noGrp="1"/>
          </p:cNvSpPr>
          <p:nvPr>
            <p:ph type="body" orient="vert" idx="1"/>
          </p:nvPr>
        </p:nvSpPr>
        <p:spPr/>
        <p:txBody>
          <a:bodyPr vert="eaVer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p>
            <a:fld id="{398AC9A7-E4C5-46F9-A85A-52BA53817ACF}" type="datetimeFigureOut">
              <a:rPr lang="pt-PT" smtClean="0"/>
              <a:t>09-10-2018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D6ADE53-824A-45F8-ADAF-A0A30B7B2601}" type="slidenum">
              <a:rPr lang="pt-PT" smtClean="0"/>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381000"/>
            <a:ext cx="1905000" cy="5486400"/>
          </a:xfrm>
        </p:spPr>
        <p:txBody>
          <a:bodyPr vert="eaVert"/>
          <a:lstStyle/>
          <a:p>
            <a:r>
              <a:rPr kumimoji="0" lang="pt-PT" smtClean="0"/>
              <a:t>Clique para editar o estilo</a:t>
            </a:r>
            <a:endParaRPr kumimoji="0" lang="en-US"/>
          </a:p>
        </p:txBody>
      </p:sp>
      <p:sp>
        <p:nvSpPr>
          <p:cNvPr id="3" name="Marcador de Posição de Texto Vertical 2"/>
          <p:cNvSpPr>
            <a:spLocks noGrp="1"/>
          </p:cNvSpPr>
          <p:nvPr>
            <p:ph type="body" orient="vert" idx="1"/>
          </p:nvPr>
        </p:nvSpPr>
        <p:spPr>
          <a:xfrm>
            <a:off x="457200" y="381000"/>
            <a:ext cx="6248400" cy="5486400"/>
          </a:xfrm>
        </p:spPr>
        <p:txBody>
          <a:bodyPr vert="eaVer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p>
            <a:fld id="{398AC9A7-E4C5-46F9-A85A-52BA53817ACF}" type="datetimeFigureOut">
              <a:rPr lang="pt-PT" smtClean="0"/>
              <a:t>09-10-2018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D6ADE53-824A-45F8-ADAF-A0A30B7B2601}" type="slidenum">
              <a:rPr lang="pt-PT" smtClean="0"/>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7494"/>
            <a:ext cx="8229600" cy="1399032"/>
          </a:xfrm>
        </p:spPr>
        <p:txBody>
          <a:bodyPr/>
          <a:lstStyle/>
          <a:p>
            <a:r>
              <a:rPr kumimoji="0" lang="pt-PT" smtClean="0"/>
              <a:t>Clique para editar o estilo</a:t>
            </a:r>
            <a:endParaRPr kumimoji="0" lang="en-US"/>
          </a:p>
        </p:txBody>
      </p:sp>
      <p:sp>
        <p:nvSpPr>
          <p:cNvPr id="3" name="Marcador de Posição de Conteúdo 2"/>
          <p:cNvSpPr>
            <a:spLocks noGrp="1"/>
          </p:cNvSpPr>
          <p:nvPr>
            <p:ph idx="1"/>
          </p:nvPr>
        </p:nvSpPr>
        <p:spPr>
          <a:xfrm>
            <a:off x="457200" y="1882808"/>
            <a:ext cx="8229600" cy="4572000"/>
          </a:xfrm>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a:xfrm>
            <a:off x="4791456" y="6480048"/>
            <a:ext cx="2133600" cy="301752"/>
          </a:xfrm>
        </p:spPr>
        <p:txBody>
          <a:bodyPr/>
          <a:lstStyle/>
          <a:p>
            <a:fld id="{398AC9A7-E4C5-46F9-A85A-52BA53817ACF}" type="datetimeFigureOut">
              <a:rPr lang="pt-PT" smtClean="0"/>
              <a:t>09-10-2018</a:t>
            </a:fld>
            <a:endParaRPr lang="pt-PT"/>
          </a:p>
        </p:txBody>
      </p:sp>
      <p:sp>
        <p:nvSpPr>
          <p:cNvPr id="5" name="Marcador de Posição do Rodapé 4"/>
          <p:cNvSpPr>
            <a:spLocks noGrp="1"/>
          </p:cNvSpPr>
          <p:nvPr>
            <p:ph type="ftr" sz="quarter" idx="11"/>
          </p:nvPr>
        </p:nvSpPr>
        <p:spPr>
          <a:xfrm>
            <a:off x="457200" y="6480969"/>
            <a:ext cx="4260056" cy="300831"/>
          </a:xfrm>
        </p:spPr>
        <p:txBody>
          <a:bodyPr/>
          <a:lstStyle/>
          <a:p>
            <a:endParaRPr lang="pt-PT"/>
          </a:p>
        </p:txBody>
      </p:sp>
      <p:sp>
        <p:nvSpPr>
          <p:cNvPr id="6" name="Marcador de Posição do Número do Diapositivo 5"/>
          <p:cNvSpPr>
            <a:spLocks noGrp="1"/>
          </p:cNvSpPr>
          <p:nvPr>
            <p:ph type="sldNum" sz="quarter" idx="12"/>
          </p:nvPr>
        </p:nvSpPr>
        <p:spPr/>
        <p:txBody>
          <a:bodyPr/>
          <a:lstStyle/>
          <a:p>
            <a:fld id="{0D6ADE53-824A-45F8-ADAF-A0A30B7B2601}" type="slidenum">
              <a:rPr lang="pt-PT" smtClean="0"/>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bg>
      <p:bgRef idx="1002">
        <a:schemeClr val="bg1"/>
      </p:bgRef>
    </p:bg>
    <p:spTree>
      <p:nvGrpSpPr>
        <p:cNvPr id="1" name=""/>
        <p:cNvGrpSpPr/>
        <p:nvPr/>
      </p:nvGrpSpPr>
      <p:grpSpPr>
        <a:xfrm>
          <a:off x="0" y="0"/>
          <a:ext cx="0" cy="0"/>
          <a:chOff x="0" y="0"/>
          <a:chExt cx="0" cy="0"/>
        </a:xfrm>
      </p:grpSpPr>
      <p:sp>
        <p:nvSpPr>
          <p:cNvPr id="9" name="Triângulo rectângulo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ângulo isósceles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Marcador de Posição da Data 3"/>
          <p:cNvSpPr>
            <a:spLocks noGrp="1"/>
          </p:cNvSpPr>
          <p:nvPr>
            <p:ph type="dt" sz="half" idx="10"/>
          </p:nvPr>
        </p:nvSpPr>
        <p:spPr>
          <a:xfrm>
            <a:off x="6955632" y="6477000"/>
            <a:ext cx="2133600" cy="304800"/>
          </a:xfrm>
        </p:spPr>
        <p:txBody>
          <a:bodyPr/>
          <a:lstStyle/>
          <a:p>
            <a:fld id="{398AC9A7-E4C5-46F9-A85A-52BA53817ACF}" type="datetimeFigureOut">
              <a:rPr lang="pt-PT" smtClean="0"/>
              <a:t>09-10-2018</a:t>
            </a:fld>
            <a:endParaRPr lang="pt-PT"/>
          </a:p>
        </p:txBody>
      </p:sp>
      <p:sp>
        <p:nvSpPr>
          <p:cNvPr id="5" name="Marcador de Posição do Rodapé 4"/>
          <p:cNvSpPr>
            <a:spLocks noGrp="1"/>
          </p:cNvSpPr>
          <p:nvPr>
            <p:ph type="ftr" sz="quarter" idx="11"/>
          </p:nvPr>
        </p:nvSpPr>
        <p:spPr>
          <a:xfrm>
            <a:off x="2619376" y="6480969"/>
            <a:ext cx="4260056" cy="300831"/>
          </a:xfrm>
        </p:spPr>
        <p:txBody>
          <a:bodyPr/>
          <a:lstStyle/>
          <a:p>
            <a:endParaRPr lang="pt-PT"/>
          </a:p>
        </p:txBody>
      </p:sp>
      <p:sp>
        <p:nvSpPr>
          <p:cNvPr id="6" name="Marcador de Posição do Número do Diapositivo 5"/>
          <p:cNvSpPr>
            <a:spLocks noGrp="1"/>
          </p:cNvSpPr>
          <p:nvPr>
            <p:ph type="sldNum" sz="quarter" idx="12"/>
          </p:nvPr>
        </p:nvSpPr>
        <p:spPr>
          <a:xfrm>
            <a:off x="8451056" y="809624"/>
            <a:ext cx="502920" cy="300831"/>
          </a:xfrm>
        </p:spPr>
        <p:txBody>
          <a:bodyPr/>
          <a:lstStyle/>
          <a:p>
            <a:fld id="{0D6ADE53-824A-45F8-ADAF-A0A30B7B2601}" type="slidenum">
              <a:rPr lang="pt-PT" smtClean="0"/>
              <a:t>‹nº›</a:t>
            </a:fld>
            <a:endParaRPr lang="pt-PT"/>
          </a:p>
        </p:txBody>
      </p:sp>
      <p:cxnSp>
        <p:nvCxnSpPr>
          <p:cNvPr id="11" name="Conexão recta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exão recta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pt-PT" smtClean="0"/>
              <a:t>Clique para editar o estilo</a:t>
            </a:r>
            <a:endParaRPr kumimoji="0" lang="en-US"/>
          </a:p>
        </p:txBody>
      </p:sp>
      <p:sp>
        <p:nvSpPr>
          <p:cNvPr id="3" name="Marcador de Posição do Texto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PT" smtClean="0"/>
              <a:t>Clique para editar os estilos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marL="0" algn="l">
              <a:defRPr/>
            </a:lvl1pPr>
          </a:lstStyle>
          <a:p>
            <a:r>
              <a:rPr kumimoji="0" lang="pt-PT" smtClean="0"/>
              <a:t>Clique para editar o estilo</a:t>
            </a:r>
            <a:endParaRPr kumimoji="0" lang="en-US"/>
          </a:p>
        </p:txBody>
      </p:sp>
      <p:sp>
        <p:nvSpPr>
          <p:cNvPr id="3" name="Marcador de Posição de Conteúdo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e Conteúdo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5" name="Marcador de Posição da Data 4"/>
          <p:cNvSpPr>
            <a:spLocks noGrp="1"/>
          </p:cNvSpPr>
          <p:nvPr>
            <p:ph type="dt" sz="half" idx="10"/>
          </p:nvPr>
        </p:nvSpPr>
        <p:spPr>
          <a:xfrm>
            <a:off x="4791456" y="6480969"/>
            <a:ext cx="2133600" cy="301752"/>
          </a:xfrm>
        </p:spPr>
        <p:txBody>
          <a:bodyPr/>
          <a:lstStyle/>
          <a:p>
            <a:fld id="{398AC9A7-E4C5-46F9-A85A-52BA53817ACF}" type="datetimeFigureOut">
              <a:rPr lang="pt-PT" smtClean="0"/>
              <a:t>09-10-2018</a:t>
            </a:fld>
            <a:endParaRPr lang="pt-PT"/>
          </a:p>
        </p:txBody>
      </p:sp>
      <p:sp>
        <p:nvSpPr>
          <p:cNvPr id="6" name="Marcador de Posição do Rodapé 5"/>
          <p:cNvSpPr>
            <a:spLocks noGrp="1"/>
          </p:cNvSpPr>
          <p:nvPr>
            <p:ph type="ftr" sz="quarter" idx="11"/>
          </p:nvPr>
        </p:nvSpPr>
        <p:spPr>
          <a:xfrm>
            <a:off x="457200" y="6480969"/>
            <a:ext cx="4260056" cy="301752"/>
          </a:xfrm>
        </p:spPr>
        <p:txBody>
          <a:bodyPr/>
          <a:lstStyle/>
          <a:p>
            <a:endParaRPr lang="pt-PT"/>
          </a:p>
        </p:txBody>
      </p:sp>
      <p:sp>
        <p:nvSpPr>
          <p:cNvPr id="7" name="Marcador de Posição do Número do Diapositivo 6"/>
          <p:cNvSpPr>
            <a:spLocks noGrp="1"/>
          </p:cNvSpPr>
          <p:nvPr>
            <p:ph type="sldNum" sz="quarter" idx="12"/>
          </p:nvPr>
        </p:nvSpPr>
        <p:spPr>
          <a:xfrm>
            <a:off x="7589520" y="6480969"/>
            <a:ext cx="502920" cy="301752"/>
          </a:xfrm>
        </p:spPr>
        <p:txBody>
          <a:bodyPr/>
          <a:lstStyle/>
          <a:p>
            <a:fld id="{0D6ADE53-824A-45F8-ADAF-A0A30B7B2601}" type="slidenum">
              <a:rPr lang="pt-PT" smtClean="0"/>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pt-PT" smtClean="0"/>
              <a:t>Clique para editar o estilo</a:t>
            </a:r>
            <a:endParaRPr kumimoji="0" lang="en-US"/>
          </a:p>
        </p:txBody>
      </p:sp>
      <p:sp>
        <p:nvSpPr>
          <p:cNvPr id="3" name="Marcador de Posição do Texto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PT" smtClean="0"/>
              <a:t>Clique para editar os estilos</a:t>
            </a:r>
          </a:p>
        </p:txBody>
      </p:sp>
      <p:sp>
        <p:nvSpPr>
          <p:cNvPr id="4" name="Marcador de Posição do Texto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PT" smtClean="0"/>
              <a:t>Clique para editar os estilos</a:t>
            </a:r>
          </a:p>
        </p:txBody>
      </p:sp>
      <p:sp>
        <p:nvSpPr>
          <p:cNvPr id="5" name="Marcador de Posição de Conteúdo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6" name="Marcador de Posição de Conteúdo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7" name="Marcador de Posição da Data 6"/>
          <p:cNvSpPr>
            <a:spLocks noGrp="1"/>
          </p:cNvSpPr>
          <p:nvPr>
            <p:ph type="dt" sz="half" idx="10"/>
          </p:nvPr>
        </p:nvSpPr>
        <p:spPr>
          <a:xfrm>
            <a:off x="4791456" y="6480969"/>
            <a:ext cx="2130552" cy="301752"/>
          </a:xfrm>
        </p:spPr>
        <p:txBody>
          <a:bodyPr/>
          <a:lstStyle/>
          <a:p>
            <a:fld id="{398AC9A7-E4C5-46F9-A85A-52BA53817ACF}" type="datetimeFigureOut">
              <a:rPr lang="pt-PT" smtClean="0"/>
              <a:t>09-10-2018</a:t>
            </a:fld>
            <a:endParaRPr lang="pt-PT"/>
          </a:p>
        </p:txBody>
      </p:sp>
      <p:sp>
        <p:nvSpPr>
          <p:cNvPr id="8" name="Marcador de Posição do Rodapé 7"/>
          <p:cNvSpPr>
            <a:spLocks noGrp="1"/>
          </p:cNvSpPr>
          <p:nvPr>
            <p:ph type="ftr" sz="quarter" idx="11"/>
          </p:nvPr>
        </p:nvSpPr>
        <p:spPr>
          <a:xfrm>
            <a:off x="457200" y="6480969"/>
            <a:ext cx="4261104" cy="301752"/>
          </a:xfrm>
        </p:spPr>
        <p:txBody>
          <a:bodyPr/>
          <a:lstStyle/>
          <a:p>
            <a:endParaRPr lang="pt-PT"/>
          </a:p>
        </p:txBody>
      </p:sp>
      <p:sp>
        <p:nvSpPr>
          <p:cNvPr id="9" name="Marcador de Posição do Número do Diapositivo 8"/>
          <p:cNvSpPr>
            <a:spLocks noGrp="1"/>
          </p:cNvSpPr>
          <p:nvPr>
            <p:ph type="sldNum" sz="quarter" idx="12"/>
          </p:nvPr>
        </p:nvSpPr>
        <p:spPr>
          <a:xfrm>
            <a:off x="7589520" y="6483096"/>
            <a:ext cx="502920" cy="301752"/>
          </a:xfrm>
        </p:spPr>
        <p:txBody>
          <a:bodyPr/>
          <a:lstStyle>
            <a:lvl1pPr algn="ctr">
              <a:defRPr/>
            </a:lvl1pPr>
          </a:lstStyle>
          <a:p>
            <a:fld id="{0D6ADE53-824A-45F8-ADAF-A0A30B7B2601}" type="slidenum">
              <a:rPr lang="pt-PT" smtClean="0"/>
              <a:t>‹nº›</a:t>
            </a:fld>
            <a:endParaRPr lang="pt-PT"/>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b="0"/>
            </a:lvl1pPr>
          </a:lstStyle>
          <a:p>
            <a:r>
              <a:rPr kumimoji="0" lang="pt-PT" smtClean="0"/>
              <a:t>Clique para editar o estilo</a:t>
            </a:r>
            <a:endParaRPr kumimoji="0" lang="en-US"/>
          </a:p>
        </p:txBody>
      </p:sp>
      <p:sp>
        <p:nvSpPr>
          <p:cNvPr id="3" name="Marcador de Posição da Data 2"/>
          <p:cNvSpPr>
            <a:spLocks noGrp="1"/>
          </p:cNvSpPr>
          <p:nvPr>
            <p:ph type="dt" sz="half" idx="10"/>
          </p:nvPr>
        </p:nvSpPr>
        <p:spPr/>
        <p:txBody>
          <a:bodyPr/>
          <a:lstStyle/>
          <a:p>
            <a:fld id="{398AC9A7-E4C5-46F9-A85A-52BA53817ACF}" type="datetimeFigureOut">
              <a:rPr lang="pt-PT" smtClean="0"/>
              <a:t>09-10-2018</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0D6ADE53-824A-45F8-ADAF-A0A30B7B2601}" type="slidenum">
              <a:rPr lang="pt-PT" smtClean="0"/>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a:xfrm>
            <a:off x="4791456" y="6480969"/>
            <a:ext cx="2133600" cy="301752"/>
          </a:xfrm>
        </p:spPr>
        <p:txBody>
          <a:bodyPr/>
          <a:lstStyle/>
          <a:p>
            <a:fld id="{398AC9A7-E4C5-46F9-A85A-52BA53817ACF}" type="datetimeFigureOut">
              <a:rPr lang="pt-PT" smtClean="0"/>
              <a:t>09-10-2018</a:t>
            </a:fld>
            <a:endParaRPr lang="pt-PT"/>
          </a:p>
        </p:txBody>
      </p:sp>
      <p:sp>
        <p:nvSpPr>
          <p:cNvPr id="3" name="Marcador de Posição do Rodapé 2"/>
          <p:cNvSpPr>
            <a:spLocks noGrp="1"/>
          </p:cNvSpPr>
          <p:nvPr>
            <p:ph type="ftr" sz="quarter" idx="11"/>
          </p:nvPr>
        </p:nvSpPr>
        <p:spPr>
          <a:xfrm>
            <a:off x="457200" y="6481890"/>
            <a:ext cx="4260056" cy="300831"/>
          </a:xfrm>
        </p:spPr>
        <p:txBody>
          <a:bodyPr/>
          <a:lstStyle/>
          <a:p>
            <a:endParaRPr lang="pt-PT"/>
          </a:p>
        </p:txBody>
      </p:sp>
      <p:sp>
        <p:nvSpPr>
          <p:cNvPr id="4" name="Marcador de Posição do Número do Diapositivo 3"/>
          <p:cNvSpPr>
            <a:spLocks noGrp="1"/>
          </p:cNvSpPr>
          <p:nvPr>
            <p:ph type="sldNum" sz="quarter" idx="12"/>
          </p:nvPr>
        </p:nvSpPr>
        <p:spPr>
          <a:xfrm>
            <a:off x="7589520" y="6480969"/>
            <a:ext cx="502920" cy="301752"/>
          </a:xfrm>
        </p:spPr>
        <p:txBody>
          <a:bodyPr/>
          <a:lstStyle/>
          <a:p>
            <a:fld id="{0D6ADE53-824A-45F8-ADAF-A0A30B7B2601}" type="slidenum">
              <a:rPr lang="pt-PT" smtClean="0"/>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pt-PT" smtClean="0"/>
              <a:t>Clique para editar o estilo</a:t>
            </a:r>
            <a:endParaRPr kumimoji="0" lang="en-US"/>
          </a:p>
        </p:txBody>
      </p:sp>
      <p:sp>
        <p:nvSpPr>
          <p:cNvPr id="3" name="Marcador de Posição do Texto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pt-PT" smtClean="0"/>
              <a:t>Clique para editar os estilos</a:t>
            </a:r>
          </a:p>
        </p:txBody>
      </p:sp>
      <p:sp>
        <p:nvSpPr>
          <p:cNvPr id="4" name="Marcador de Posição de Conteúdo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5" name="Marcador de Posição da Data 4"/>
          <p:cNvSpPr>
            <a:spLocks noGrp="1"/>
          </p:cNvSpPr>
          <p:nvPr>
            <p:ph type="dt" sz="half" idx="10"/>
          </p:nvPr>
        </p:nvSpPr>
        <p:spPr>
          <a:xfrm>
            <a:off x="6278976" y="6556248"/>
            <a:ext cx="2133600" cy="301752"/>
          </a:xfrm>
        </p:spPr>
        <p:txBody>
          <a:bodyPr/>
          <a:lstStyle>
            <a:lvl1pPr>
              <a:defRPr sz="900"/>
            </a:lvl1pPr>
          </a:lstStyle>
          <a:p>
            <a:fld id="{398AC9A7-E4C5-46F9-A85A-52BA53817ACF}" type="datetimeFigureOut">
              <a:rPr lang="pt-PT" smtClean="0"/>
              <a:t>09-10-2018</a:t>
            </a:fld>
            <a:endParaRPr lang="pt-PT"/>
          </a:p>
        </p:txBody>
      </p:sp>
      <p:sp>
        <p:nvSpPr>
          <p:cNvPr id="6" name="Marcador de Posição do Rodapé 5"/>
          <p:cNvSpPr>
            <a:spLocks noGrp="1"/>
          </p:cNvSpPr>
          <p:nvPr>
            <p:ph type="ftr" sz="quarter" idx="11"/>
          </p:nvPr>
        </p:nvSpPr>
        <p:spPr>
          <a:xfrm>
            <a:off x="1135856" y="6556248"/>
            <a:ext cx="5143120" cy="301752"/>
          </a:xfrm>
        </p:spPr>
        <p:txBody>
          <a:bodyPr/>
          <a:lstStyle>
            <a:lvl1pPr>
              <a:defRPr sz="900"/>
            </a:lvl1pPr>
          </a:lstStyle>
          <a:p>
            <a:endParaRPr lang="pt-PT"/>
          </a:p>
        </p:txBody>
      </p:sp>
      <p:sp>
        <p:nvSpPr>
          <p:cNvPr id="7" name="Marcador de Posição do Número do Diapositivo 6"/>
          <p:cNvSpPr>
            <a:spLocks noGrp="1"/>
          </p:cNvSpPr>
          <p:nvPr>
            <p:ph type="sldNum" sz="quarter" idx="12"/>
          </p:nvPr>
        </p:nvSpPr>
        <p:spPr>
          <a:xfrm>
            <a:off x="8410576" y="6556248"/>
            <a:ext cx="502920" cy="301752"/>
          </a:xfrm>
        </p:spPr>
        <p:txBody>
          <a:bodyPr/>
          <a:lstStyle>
            <a:lvl1pPr>
              <a:defRPr sz="900"/>
            </a:lvl1pPr>
          </a:lstStyle>
          <a:p>
            <a:fld id="{0D6ADE53-824A-45F8-ADAF-A0A30B7B2601}" type="slidenum">
              <a:rPr lang="pt-PT" smtClean="0"/>
              <a:t>‹nº›</a:t>
            </a:fld>
            <a:endParaRPr lang="pt-PT"/>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pt-PT" smtClean="0"/>
              <a:t>Clique para editar o estilo</a:t>
            </a:r>
            <a:endParaRPr kumimoji="0" lang="en-US"/>
          </a:p>
        </p:txBody>
      </p:sp>
      <p:sp>
        <p:nvSpPr>
          <p:cNvPr id="3" name="Marcador de Posição da Imagem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pt-PT" smtClean="0"/>
              <a:t>Clique no ícone para adicionar uma imagem</a:t>
            </a:r>
            <a:endParaRPr kumimoji="0" lang="en-US" dirty="0"/>
          </a:p>
        </p:txBody>
      </p:sp>
      <p:sp>
        <p:nvSpPr>
          <p:cNvPr id="4" name="Marcador de Posição do Texto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pt-PT" smtClean="0"/>
              <a:t>Clique para editar os estilos</a:t>
            </a:r>
          </a:p>
        </p:txBody>
      </p:sp>
      <p:sp>
        <p:nvSpPr>
          <p:cNvPr id="5" name="Marcador de Posição da Data 4"/>
          <p:cNvSpPr>
            <a:spLocks noGrp="1"/>
          </p:cNvSpPr>
          <p:nvPr>
            <p:ph type="dt" sz="half" idx="10"/>
          </p:nvPr>
        </p:nvSpPr>
        <p:spPr>
          <a:xfrm>
            <a:off x="6108192" y="6556248"/>
            <a:ext cx="2103120" cy="301752"/>
          </a:xfrm>
        </p:spPr>
        <p:txBody>
          <a:bodyPr/>
          <a:lstStyle>
            <a:lvl1pPr>
              <a:defRPr sz="900"/>
            </a:lvl1pPr>
          </a:lstStyle>
          <a:p>
            <a:fld id="{398AC9A7-E4C5-46F9-A85A-52BA53817ACF}" type="datetimeFigureOut">
              <a:rPr lang="pt-PT" smtClean="0"/>
              <a:t>09-10-2018</a:t>
            </a:fld>
            <a:endParaRPr lang="pt-PT"/>
          </a:p>
        </p:txBody>
      </p:sp>
      <p:sp>
        <p:nvSpPr>
          <p:cNvPr id="6" name="Marcador de Posição do Rodapé 5"/>
          <p:cNvSpPr>
            <a:spLocks noGrp="1"/>
          </p:cNvSpPr>
          <p:nvPr>
            <p:ph type="ftr" sz="quarter" idx="11"/>
          </p:nvPr>
        </p:nvSpPr>
        <p:spPr>
          <a:xfrm>
            <a:off x="1170432" y="6557169"/>
            <a:ext cx="4948072" cy="301752"/>
          </a:xfrm>
        </p:spPr>
        <p:txBody>
          <a:bodyPr/>
          <a:lstStyle>
            <a:lvl1pPr>
              <a:defRPr sz="900"/>
            </a:lvl1pPr>
          </a:lstStyle>
          <a:p>
            <a:endParaRPr lang="pt-PT"/>
          </a:p>
        </p:txBody>
      </p:sp>
      <p:sp>
        <p:nvSpPr>
          <p:cNvPr id="7" name="Marcador de Posição do Número do Diapositivo 6"/>
          <p:cNvSpPr>
            <a:spLocks noGrp="1"/>
          </p:cNvSpPr>
          <p:nvPr>
            <p:ph type="sldNum" sz="quarter" idx="12"/>
          </p:nvPr>
        </p:nvSpPr>
        <p:spPr>
          <a:xfrm>
            <a:off x="8217192" y="6556248"/>
            <a:ext cx="365760" cy="301752"/>
          </a:xfrm>
        </p:spPr>
        <p:txBody>
          <a:bodyPr/>
          <a:lstStyle>
            <a:lvl1pPr algn="ctr">
              <a:defRPr sz="900"/>
            </a:lvl1pPr>
          </a:lstStyle>
          <a:p>
            <a:fld id="{0D6ADE53-824A-45F8-ADAF-A0A30B7B2601}" type="slidenum">
              <a:rPr lang="pt-PT" smtClean="0"/>
              <a:t>‹nº›</a:t>
            </a:fld>
            <a:endParaRPr lang="pt-PT"/>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ângulo rectângulo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exão recta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exão recta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Marcador de Posição do Título 21"/>
          <p:cNvSpPr>
            <a:spLocks noGrp="1"/>
          </p:cNvSpPr>
          <p:nvPr>
            <p:ph type="title"/>
          </p:nvPr>
        </p:nvSpPr>
        <p:spPr>
          <a:xfrm>
            <a:off x="457200" y="267494"/>
            <a:ext cx="8229600" cy="1399032"/>
          </a:xfrm>
          <a:prstGeom prst="rect">
            <a:avLst/>
          </a:prstGeom>
        </p:spPr>
        <p:txBody>
          <a:bodyPr vert="horz" anchor="ctr">
            <a:normAutofit/>
          </a:bodyPr>
          <a:lstStyle/>
          <a:p>
            <a:r>
              <a:rPr kumimoji="0" lang="pt-PT" smtClean="0"/>
              <a:t>Clique para editar o estilo</a:t>
            </a:r>
            <a:endParaRPr kumimoji="0" lang="en-US"/>
          </a:p>
        </p:txBody>
      </p:sp>
      <p:sp>
        <p:nvSpPr>
          <p:cNvPr id="13" name="Marcador de Posição do Texto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pt-PT" smtClean="0"/>
              <a:t>Clique para editar os estilos</a:t>
            </a:r>
          </a:p>
          <a:p>
            <a:pPr lvl="1" eaLnBrk="1" latinLnBrk="0" hangingPunct="1"/>
            <a:r>
              <a:rPr kumimoji="0" lang="pt-PT" smtClean="0"/>
              <a:t>Segundo nível</a:t>
            </a:r>
          </a:p>
          <a:p>
            <a:pPr lvl="2" eaLnBrk="1" latinLnBrk="0" hangingPunct="1"/>
            <a:r>
              <a:rPr kumimoji="0" lang="pt-PT" smtClean="0"/>
              <a:t>Terceiro nível</a:t>
            </a:r>
          </a:p>
          <a:p>
            <a:pPr lvl="3" eaLnBrk="1" latinLnBrk="0" hangingPunct="1"/>
            <a:r>
              <a:rPr kumimoji="0" lang="pt-PT" smtClean="0"/>
              <a:t>Quarto nível</a:t>
            </a:r>
          </a:p>
          <a:p>
            <a:pPr lvl="4" eaLnBrk="1" latinLnBrk="0" hangingPunct="1"/>
            <a:r>
              <a:rPr kumimoji="0" lang="pt-PT" smtClean="0"/>
              <a:t>Quinto nível</a:t>
            </a:r>
            <a:endParaRPr kumimoji="0" lang="en-US"/>
          </a:p>
        </p:txBody>
      </p:sp>
      <p:sp>
        <p:nvSpPr>
          <p:cNvPr id="14" name="Marcador de Posição da Data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98AC9A7-E4C5-46F9-A85A-52BA53817ACF}" type="datetimeFigureOut">
              <a:rPr lang="pt-PT" smtClean="0"/>
              <a:t>09-10-2018</a:t>
            </a:fld>
            <a:endParaRPr lang="pt-PT"/>
          </a:p>
        </p:txBody>
      </p:sp>
      <p:sp>
        <p:nvSpPr>
          <p:cNvPr id="3" name="Marcador de Posição do Rodapé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pt-PT"/>
          </a:p>
        </p:txBody>
      </p:sp>
      <p:sp>
        <p:nvSpPr>
          <p:cNvPr id="23" name="Marcador de Posição do Número do Diapositivo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D6ADE53-824A-45F8-ADAF-A0A30B7B2601}" type="slidenum">
              <a:rPr lang="pt-PT" smtClean="0"/>
              <a:t>‹nº›</a:t>
            </a:fld>
            <a:endParaRPr lang="pt-PT"/>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512" y="2452541"/>
            <a:ext cx="8062912" cy="1470025"/>
          </a:xfrm>
        </p:spPr>
        <p:txBody>
          <a:bodyPr/>
          <a:lstStyle/>
          <a:p>
            <a:r>
              <a:rPr lang="pt-PT" dirty="0" smtClean="0"/>
              <a:t>instalações de cozinha </a:t>
            </a:r>
            <a:endParaRPr lang="pt-PT"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4126" y="0"/>
            <a:ext cx="3864090"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33" y="4747031"/>
            <a:ext cx="3171215" cy="2110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090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cozinhas</a:t>
            </a:r>
            <a:endParaRPr lang="pt-PT" dirty="0"/>
          </a:p>
        </p:txBody>
      </p:sp>
      <p:sp>
        <p:nvSpPr>
          <p:cNvPr id="3" name="Marcador de Posição de Conteúdo 2"/>
          <p:cNvSpPr>
            <a:spLocks noGrp="1"/>
          </p:cNvSpPr>
          <p:nvPr>
            <p:ph idx="1"/>
          </p:nvPr>
        </p:nvSpPr>
        <p:spPr/>
        <p:txBody>
          <a:bodyPr>
            <a:normAutofit fontScale="77500" lnSpcReduction="20000"/>
          </a:bodyPr>
          <a:lstStyle/>
          <a:p>
            <a:r>
              <a:rPr lang="pt-PT" dirty="0"/>
              <a:t>Nas cozinhas deve, preferencialmente, existir uma zona de preparação distinta da zona de confecção. Nos estabelecimentos de maior dimensão e com maior volume de refeições servidas é útil a separação e sinalização para carne, peixe e hortícolas.</a:t>
            </a:r>
            <a:endParaRPr lang="pt-PT" dirty="0" smtClean="0"/>
          </a:p>
          <a:p>
            <a:endParaRPr lang="pt-PT" dirty="0" smtClean="0"/>
          </a:p>
          <a:p>
            <a:r>
              <a:rPr lang="pt-PT" dirty="0" smtClean="0"/>
              <a:t>Quando </a:t>
            </a:r>
            <a:r>
              <a:rPr lang="pt-PT" dirty="0"/>
              <a:t>a cozinha e a sala de refeições se situam em diferentes pisos deverá ser criado um acesso vertical através de um monta-pratos, não sendo permitido o serviço através das escadas. Tenha em atenção a necessidade duma divisão no monta-pratos para </a:t>
            </a:r>
            <a:r>
              <a:rPr lang="pt-PT" i="1" dirty="0"/>
              <a:t>sujos e limpos</a:t>
            </a:r>
            <a:r>
              <a:rPr lang="pt-PT" dirty="0" smtClean="0"/>
              <a:t>.</a:t>
            </a:r>
          </a:p>
          <a:p>
            <a:endParaRPr lang="pt-P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78" y="404664"/>
            <a:ext cx="8776322" cy="646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9510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lavatórios</a:t>
            </a:r>
          </a:p>
        </p:txBody>
      </p:sp>
      <p:sp>
        <p:nvSpPr>
          <p:cNvPr id="3" name="Marcador de Posição de Conteúdo 2"/>
          <p:cNvSpPr>
            <a:spLocks noGrp="1"/>
          </p:cNvSpPr>
          <p:nvPr>
            <p:ph idx="1"/>
          </p:nvPr>
        </p:nvSpPr>
        <p:spPr/>
        <p:txBody>
          <a:bodyPr>
            <a:normAutofit fontScale="77500" lnSpcReduction="20000"/>
          </a:bodyPr>
          <a:lstStyle/>
          <a:p>
            <a:r>
              <a:rPr lang="pt-PT" dirty="0"/>
              <a:t>As cozinhas e as copas devem estar equipadas com</a:t>
            </a:r>
            <a:r>
              <a:rPr lang="pt-PT" b="1" dirty="0"/>
              <a:t> </a:t>
            </a:r>
            <a:r>
              <a:rPr lang="pt-PT" dirty="0"/>
              <a:t>lavatórios e torneiras com sistema de accionamento não manual</a:t>
            </a:r>
            <a:r>
              <a:rPr lang="pt-PT" b="1" dirty="0"/>
              <a:t> </a:t>
            </a:r>
            <a:r>
              <a:rPr lang="pt-PT" dirty="0"/>
              <a:t>destinadas à higienização das mãos</a:t>
            </a:r>
            <a:r>
              <a:rPr lang="pt-PT" dirty="0" smtClean="0"/>
              <a:t>.</a:t>
            </a:r>
          </a:p>
          <a:p>
            <a:endParaRPr lang="pt-PT" dirty="0" smtClean="0"/>
          </a:p>
          <a:p>
            <a:r>
              <a:rPr lang="pt-PT" dirty="0" smtClean="0"/>
              <a:t>Habitualmente </a:t>
            </a:r>
            <a:r>
              <a:rPr lang="pt-PT" dirty="0"/>
              <a:t>nas cozinhas com copas integradas sugere-se a existência de um lavatório apenas para a lavagem das mão, com comando não manual, doseador de sabonete líquido e toalhetes de papel (ou secador eléctrico), localizado na entrada da cozinha, mantendo-se as cubas para a lavagem dos alimentos e pré-lavagem da loiça e dos utensílios.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1556792"/>
            <a:ext cx="11430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5144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copas</a:t>
            </a:r>
            <a:endParaRPr lang="pt-PT" dirty="0"/>
          </a:p>
        </p:txBody>
      </p:sp>
      <p:sp>
        <p:nvSpPr>
          <p:cNvPr id="3" name="Marcador de Posição de Conteúdo 2"/>
          <p:cNvSpPr>
            <a:spLocks noGrp="1"/>
          </p:cNvSpPr>
          <p:nvPr>
            <p:ph idx="1"/>
          </p:nvPr>
        </p:nvSpPr>
        <p:spPr/>
        <p:txBody>
          <a:bodyPr>
            <a:normAutofit fontScale="70000" lnSpcReduction="20000"/>
          </a:bodyPr>
          <a:lstStyle/>
          <a:p>
            <a:r>
              <a:rPr lang="pt-PT" dirty="0" smtClean="0"/>
              <a:t>A </a:t>
            </a:r>
            <a:r>
              <a:rPr lang="pt-PT" dirty="0"/>
              <a:t>copa limpa corresponde à zona destinada ao empratamento e distribuição do serviço de refeições, podendo também dar apoio na preparação de alimentos.</a:t>
            </a:r>
          </a:p>
          <a:p>
            <a:endParaRPr lang="pt-PT" dirty="0" smtClean="0"/>
          </a:p>
          <a:p>
            <a:r>
              <a:rPr lang="pt-PT" dirty="0" smtClean="0"/>
              <a:t>A </a:t>
            </a:r>
            <a:r>
              <a:rPr lang="pt-PT" dirty="0"/>
              <a:t>copa suja (ou copa de lavagem) corresponde à zona destinada à lavagem de louças e de utensílios</a:t>
            </a:r>
            <a:r>
              <a:rPr lang="pt-PT" dirty="0" smtClean="0"/>
              <a:t>.</a:t>
            </a:r>
          </a:p>
          <a:p>
            <a:endParaRPr lang="pt-PT" dirty="0" smtClean="0"/>
          </a:p>
          <a:p>
            <a:r>
              <a:rPr lang="pt-PT" dirty="0" smtClean="0"/>
              <a:t>Na </a:t>
            </a:r>
            <a:r>
              <a:rPr lang="pt-PT" dirty="0"/>
              <a:t>copa suja deve existir pelo menos uma cuba de lavagem, dotada de água quente e fria, e máquina de lavar louça adequada ao movimento do estabelecimento. Hoje já existe no mercado soluções integradas que permitem a colocação de uma bancada com cuba, torneira de chuveiro e máquina de lavar louça, ocupando apenas um pequeno espaço.</a:t>
            </a:r>
          </a:p>
          <a:p>
            <a:endParaRPr lang="pt-P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15102"/>
            <a:ext cx="1763688" cy="1902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713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effectLst/>
              </a:rPr>
              <a:t>Ventilação e </a:t>
            </a:r>
            <a:r>
              <a:rPr lang="pt-PT" dirty="0" smtClean="0">
                <a:effectLst/>
              </a:rPr>
              <a:t>Exaustão</a:t>
            </a:r>
            <a:endParaRPr lang="pt-PT" dirty="0"/>
          </a:p>
        </p:txBody>
      </p:sp>
      <p:sp>
        <p:nvSpPr>
          <p:cNvPr id="3" name="Marcador de Posição de Conteúdo 2"/>
          <p:cNvSpPr>
            <a:spLocks noGrp="1"/>
          </p:cNvSpPr>
          <p:nvPr>
            <p:ph idx="1"/>
          </p:nvPr>
        </p:nvSpPr>
        <p:spPr/>
        <p:txBody>
          <a:bodyPr>
            <a:normAutofit fontScale="70000" lnSpcReduction="20000"/>
          </a:bodyPr>
          <a:lstStyle/>
          <a:p>
            <a:r>
              <a:rPr lang="pt-PT" dirty="0"/>
              <a:t>A cozinha, tal como os restantes compartimentos necessita de ser ventilada. Se a renovação do ar da cozinha for efectuada através de janelas, estas deverão dispor de rede mosquiteira para poderem estar abertas. Na eventualidade da cozinha ser interior, deverá obrigatoriamente existir um equipamento de ventilação mecânica que insufle ar novo do exterior e retire o ar viciado. </a:t>
            </a:r>
            <a:endParaRPr lang="pt-PT" dirty="0" smtClean="0"/>
          </a:p>
          <a:p>
            <a:endParaRPr lang="pt-PT" dirty="0" smtClean="0"/>
          </a:p>
          <a:p>
            <a:r>
              <a:rPr lang="pt-PT" dirty="0" smtClean="0"/>
              <a:t>Uma </a:t>
            </a:r>
            <a:r>
              <a:rPr lang="pt-PT" dirty="0"/>
              <a:t>particularidade das cozinhas é a necessidade de existir um equipamento de extracção dos fumos e gases de combustão quando estes existirem. Este equipamento deve ser dimensionado de acordo com os aparelhos de queima presentes. No caso de grelhados tenha em atenção à necessidade de um maior caudal de extracção.</a:t>
            </a:r>
          </a:p>
        </p:txBody>
      </p:sp>
      <p:pic>
        <p:nvPicPr>
          <p:cNvPr id="6146" name="Picture 2" descr="rede mosquitei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188640"/>
            <a:ext cx="1085850"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922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dirty="0">
                <a:effectLst/>
              </a:rPr>
              <a:t>Paredes, Pavimentos e </a:t>
            </a:r>
            <a:r>
              <a:rPr lang="pt-PT" dirty="0" smtClean="0">
                <a:effectLst/>
              </a:rPr>
              <a:t>Tectos</a:t>
            </a:r>
            <a:endParaRPr lang="pt-PT" dirty="0"/>
          </a:p>
        </p:txBody>
      </p:sp>
      <p:sp>
        <p:nvSpPr>
          <p:cNvPr id="3" name="Marcador de Posição de Conteúdo 2"/>
          <p:cNvSpPr>
            <a:spLocks noGrp="1"/>
          </p:cNvSpPr>
          <p:nvPr>
            <p:ph idx="1"/>
          </p:nvPr>
        </p:nvSpPr>
        <p:spPr/>
        <p:txBody>
          <a:bodyPr>
            <a:normAutofit fontScale="92500" lnSpcReduction="20000"/>
          </a:bodyPr>
          <a:lstStyle/>
          <a:p>
            <a:r>
              <a:rPr lang="pt-PT" dirty="0"/>
              <a:t>Nas paredes devem ser utilizados materiais impermeáveis, não absorventes, laváveis e não tóxicos, devendo ser </a:t>
            </a:r>
            <a:r>
              <a:rPr lang="pt-PT" dirty="0" smtClean="0"/>
              <a:t>lisas até </a:t>
            </a:r>
            <a:r>
              <a:rPr lang="pt-PT" dirty="0"/>
              <a:t>uma altura adequada ás operações</a:t>
            </a:r>
            <a:r>
              <a:rPr lang="pt-PT" dirty="0" smtClean="0"/>
              <a:t>.</a:t>
            </a:r>
          </a:p>
          <a:p>
            <a:endParaRPr lang="pt-PT" dirty="0" smtClean="0"/>
          </a:p>
          <a:p>
            <a:r>
              <a:rPr lang="pt-PT" dirty="0" smtClean="0"/>
              <a:t>Os </a:t>
            </a:r>
            <a:r>
              <a:rPr lang="pt-PT" dirty="0"/>
              <a:t>revestimentos mais comuns são os azulejos e as chapas de aço inoxidável. Na utilização de azulejos tenha em atenção o adequado preenchimento das juntas de forma a ter uma superfície regular e sem rugosidades.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4942" y="188640"/>
            <a:ext cx="2141628" cy="1708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7626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pavimento</a:t>
            </a:r>
            <a:endParaRPr lang="pt-PT" dirty="0"/>
          </a:p>
        </p:txBody>
      </p:sp>
      <p:sp>
        <p:nvSpPr>
          <p:cNvPr id="3" name="Marcador de Posição de Conteúdo 2"/>
          <p:cNvSpPr>
            <a:spLocks noGrp="1"/>
          </p:cNvSpPr>
          <p:nvPr>
            <p:ph idx="1"/>
          </p:nvPr>
        </p:nvSpPr>
        <p:spPr/>
        <p:txBody>
          <a:bodyPr>
            <a:normAutofit fontScale="62500" lnSpcReduction="20000"/>
          </a:bodyPr>
          <a:lstStyle/>
          <a:p>
            <a:r>
              <a:rPr lang="pt-PT" dirty="0"/>
              <a:t>As superfícies do pavimento devem ser impermeáveis, não absorventes, laváveis e </a:t>
            </a:r>
            <a:r>
              <a:rPr lang="pt-PT" dirty="0" smtClean="0"/>
              <a:t>antiderrapantes. </a:t>
            </a:r>
            <a:r>
              <a:rPr lang="pt-PT" dirty="0"/>
              <a:t>Geralmente utiliza-se mosaico hidráulico ou porcelânico, e mais recentemente, resinas epoxídicas, também vulgarmente designadas por resinas </a:t>
            </a:r>
            <a:r>
              <a:rPr lang="pt-PT" dirty="0" smtClean="0"/>
              <a:t>epódicas,</a:t>
            </a:r>
            <a:r>
              <a:rPr lang="pt-PT" dirty="0"/>
              <a:t> </a:t>
            </a:r>
            <a:r>
              <a:rPr lang="pt-PT" dirty="0" smtClean="0"/>
              <a:t>epóxidos, </a:t>
            </a:r>
            <a:r>
              <a:rPr lang="pt-PT" dirty="0"/>
              <a:t>ou resinas </a:t>
            </a:r>
            <a:r>
              <a:rPr lang="pt-PT" dirty="0" smtClean="0"/>
              <a:t>epóxi</a:t>
            </a:r>
            <a:r>
              <a:rPr lang="pt-PT" dirty="0"/>
              <a:t> </a:t>
            </a:r>
            <a:r>
              <a:rPr lang="pt-PT" dirty="0" smtClean="0"/>
              <a:t>(epóxi), </a:t>
            </a:r>
            <a:r>
              <a:rPr lang="pt-PT" dirty="0"/>
              <a:t>entre outras denominações</a:t>
            </a:r>
            <a:r>
              <a:rPr lang="pt-PT" dirty="0" smtClean="0"/>
              <a:t>.</a:t>
            </a:r>
          </a:p>
          <a:p>
            <a:endParaRPr lang="pt-PT" dirty="0"/>
          </a:p>
          <a:p>
            <a:r>
              <a:rPr lang="pt-PT" dirty="0"/>
              <a:t>Estas resinas sintéticas permitem um pavimento contínuo, têm uma boa adesão durante a aplicação a outros materiais, boa resistência química e boas propriedades mecânicas, sendo adequadas em ambientes com elevado teor de humidade</a:t>
            </a:r>
            <a:r>
              <a:rPr lang="pt-PT" dirty="0" smtClean="0"/>
              <a:t>.</a:t>
            </a:r>
          </a:p>
          <a:p>
            <a:endParaRPr lang="pt-PT" dirty="0"/>
          </a:p>
          <a:p>
            <a:r>
              <a:rPr lang="pt-PT" dirty="0"/>
              <a:t>Outro aspecto que deve tomar em conta em relação ao pavimento é aplicar elementos de junção arredondados (juntas em meia-cana) entre os rodapés e as paredes de modo a manter uma superfície contínua, evitar vértices e permitir uma mais fácil limpeza.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925" y="0"/>
            <a:ext cx="250507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791" y="0"/>
            <a:ext cx="276225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43039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ergia">
  <a:themeElements>
    <a:clrScheme name="Energia">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Energia">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nergia">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95</TotalTime>
  <Words>196</Words>
  <Application>Microsoft Office PowerPoint</Application>
  <PresentationFormat>Apresentação no Ecrã (4:3)</PresentationFormat>
  <Paragraphs>29</Paragraphs>
  <Slides>7</Slides>
  <Notes>0</Notes>
  <HiddenSlides>0</HiddenSlides>
  <MMClips>0</MMClips>
  <ScaleCrop>false</ScaleCrop>
  <HeadingPairs>
    <vt:vector size="4" baseType="variant">
      <vt:variant>
        <vt:lpstr>Tema</vt:lpstr>
      </vt:variant>
      <vt:variant>
        <vt:i4>1</vt:i4>
      </vt:variant>
      <vt:variant>
        <vt:lpstr>Títulos dos diapositivos</vt:lpstr>
      </vt:variant>
      <vt:variant>
        <vt:i4>7</vt:i4>
      </vt:variant>
    </vt:vector>
  </HeadingPairs>
  <TitlesOfParts>
    <vt:vector size="8" baseType="lpstr">
      <vt:lpstr>Energia</vt:lpstr>
      <vt:lpstr>instalações de cozinha </vt:lpstr>
      <vt:lpstr>cozinhas</vt:lpstr>
      <vt:lpstr>lavatórios</vt:lpstr>
      <vt:lpstr>copas</vt:lpstr>
      <vt:lpstr>Ventilação e Exaustão</vt:lpstr>
      <vt:lpstr>Paredes, Pavimentos e Tectos</vt:lpstr>
      <vt:lpstr>pavimento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Circuitos de cozinha</dc:title>
  <dc:creator>mariana marques</dc:creator>
  <cp:lastModifiedBy>mariana marques</cp:lastModifiedBy>
  <cp:revision>9</cp:revision>
  <dcterms:created xsi:type="dcterms:W3CDTF">2018-10-08T12:22:23Z</dcterms:created>
  <dcterms:modified xsi:type="dcterms:W3CDTF">2018-10-09T16:08:15Z</dcterms:modified>
</cp:coreProperties>
</file>