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61" r:id="rId6"/>
    <p:sldId id="262" r:id="rId7"/>
    <p:sldId id="263" r:id="rId8"/>
  </p:sldIdLst>
  <p:sldSz cx="9144000" cy="6858000" type="screen4x3"/>
  <p:notesSz cx="6858000" cy="9144000"/>
  <p:defaultText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3" d="100"/>
          <a:sy n="103" d="100"/>
        </p:scale>
        <p:origin x="-204" y="-96"/>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o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685800" y="2130425"/>
            <a:ext cx="7772400" cy="1470025"/>
          </a:xfrm>
        </p:spPr>
        <p:txBody>
          <a:bodyPr/>
          <a:lstStyle/>
          <a:p>
            <a:r>
              <a:rPr lang="pt-PT" smtClean="0"/>
              <a:t>Clique para editar o estilo</a:t>
            </a:r>
            <a:endParaRPr lang="pt-PT"/>
          </a:p>
        </p:txBody>
      </p:sp>
      <p:sp>
        <p:nvSpPr>
          <p:cNvPr id="3" name="Subtítulo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pt-PT" smtClean="0"/>
              <a:t>Faça clique para editar o estilo</a:t>
            </a:r>
            <a:endParaRPr lang="pt-PT"/>
          </a:p>
        </p:txBody>
      </p:sp>
      <p:sp>
        <p:nvSpPr>
          <p:cNvPr id="4" name="Marcador de Posição da Data 3"/>
          <p:cNvSpPr>
            <a:spLocks noGrp="1"/>
          </p:cNvSpPr>
          <p:nvPr>
            <p:ph type="dt" sz="half" idx="10"/>
          </p:nvPr>
        </p:nvSpPr>
        <p:spPr/>
        <p:txBody>
          <a:body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29855501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Texto Vertical 2"/>
          <p:cNvSpPr>
            <a:spLocks noGrp="1"/>
          </p:cNvSpPr>
          <p:nvPr>
            <p:ph type="body" orient="vert" idx="1"/>
          </p:nvPr>
        </p:nvSpPr>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727196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e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629400" y="274638"/>
            <a:ext cx="2057400" cy="5851525"/>
          </a:xfrm>
        </p:spPr>
        <p:txBody>
          <a:bodyPr vert="eaVert"/>
          <a:lstStyle/>
          <a:p>
            <a:r>
              <a:rPr lang="pt-PT" smtClean="0"/>
              <a:t>Clique para editar o estilo</a:t>
            </a:r>
            <a:endParaRPr lang="pt-PT"/>
          </a:p>
        </p:txBody>
      </p:sp>
      <p:sp>
        <p:nvSpPr>
          <p:cNvPr id="3" name="Marcador de Posição de Texto Vertical 2"/>
          <p:cNvSpPr>
            <a:spLocks noGrp="1"/>
          </p:cNvSpPr>
          <p:nvPr>
            <p:ph type="body" orient="vert" idx="1"/>
          </p:nvPr>
        </p:nvSpPr>
        <p:spPr>
          <a:xfrm>
            <a:off x="457200" y="274638"/>
            <a:ext cx="6019800" cy="5851525"/>
          </a:xfrm>
        </p:spPr>
        <p:txBody>
          <a:bodyPr vert="eaVert"/>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11721466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object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idx="1"/>
          </p:nvPr>
        </p:nvSpPr>
        <p:spPr/>
        <p:txBody>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10"/>
          </p:nvPr>
        </p:nvSpPr>
        <p:spPr/>
        <p:txBody>
          <a:body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328504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cção">
    <p:spTree>
      <p:nvGrpSpPr>
        <p:cNvPr id="1" name=""/>
        <p:cNvGrpSpPr/>
        <p:nvPr/>
      </p:nvGrpSpPr>
      <p:grpSpPr>
        <a:xfrm>
          <a:off x="0" y="0"/>
          <a:ext cx="0" cy="0"/>
          <a:chOff x="0" y="0"/>
          <a:chExt cx="0" cy="0"/>
        </a:xfrm>
      </p:grpSpPr>
      <p:sp>
        <p:nvSpPr>
          <p:cNvPr id="2" name="Título 1"/>
          <p:cNvSpPr>
            <a:spLocks noGrp="1"/>
          </p:cNvSpPr>
          <p:nvPr>
            <p:ph type="title"/>
          </p:nvPr>
        </p:nvSpPr>
        <p:spPr>
          <a:xfrm>
            <a:off x="722313" y="4406900"/>
            <a:ext cx="7772400" cy="1362075"/>
          </a:xfrm>
        </p:spPr>
        <p:txBody>
          <a:bodyPr anchor="t"/>
          <a:lstStyle>
            <a:lvl1pPr algn="l">
              <a:defRPr sz="4000" b="1" cap="all"/>
            </a:lvl1pPr>
          </a:lstStyle>
          <a:p>
            <a:r>
              <a:rPr lang="pt-PT" smtClean="0"/>
              <a:t>Clique para editar o estilo</a:t>
            </a:r>
            <a:endParaRPr lang="pt-PT"/>
          </a:p>
        </p:txBody>
      </p:sp>
      <p:sp>
        <p:nvSpPr>
          <p:cNvPr id="3" name="Marcador de Posição do Texto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pt-PT" smtClean="0"/>
              <a:t>Clique para editar os estilos</a:t>
            </a:r>
          </a:p>
        </p:txBody>
      </p:sp>
      <p:sp>
        <p:nvSpPr>
          <p:cNvPr id="4" name="Marcador de Posição da Data 3"/>
          <p:cNvSpPr>
            <a:spLocks noGrp="1"/>
          </p:cNvSpPr>
          <p:nvPr>
            <p:ph type="dt" sz="half" idx="10"/>
          </p:nvPr>
        </p:nvSpPr>
        <p:spPr/>
        <p:txBody>
          <a:body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11"/>
          </p:nvPr>
        </p:nvSpPr>
        <p:spPr/>
        <p:txBody>
          <a:bodyPr/>
          <a:lstStyle/>
          <a:p>
            <a:endParaRPr lang="pt-PT"/>
          </a:p>
        </p:txBody>
      </p:sp>
      <p:sp>
        <p:nvSpPr>
          <p:cNvPr id="6" name="Marcador de Posição do Número do Diapositivo 5"/>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3714754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Conteúdo Dup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e Conteúdo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e Conteúdo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a Data 4"/>
          <p:cNvSpPr>
            <a:spLocks noGrp="1"/>
          </p:cNvSpPr>
          <p:nvPr>
            <p:ph type="dt" sz="half" idx="10"/>
          </p:nvPr>
        </p:nvSpPr>
        <p:spPr/>
        <p:txBody>
          <a:bodyPr/>
          <a:lstStyle/>
          <a:p>
            <a:fld id="{57FB140C-CB9A-4B2E-8857-91F5E432CBBB}" type="datetimeFigureOut">
              <a:rPr lang="pt-PT" smtClean="0"/>
              <a:t>14-01-2019</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23514529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lvl1pPr>
              <a:defRPr/>
            </a:lvl1pPr>
          </a:lstStyle>
          <a:p>
            <a:r>
              <a:rPr lang="pt-PT" smtClean="0"/>
              <a:t>Clique para editar o estilo</a:t>
            </a:r>
            <a:endParaRPr lang="pt-PT"/>
          </a:p>
        </p:txBody>
      </p:sp>
      <p:sp>
        <p:nvSpPr>
          <p:cNvPr id="3" name="Marcador de Posição do Texto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4" name="Marcador de Posição de Conteúdo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5" name="Marcador de Posição do Texto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t-PT" smtClean="0"/>
              <a:t>Clique para editar os estilos</a:t>
            </a:r>
          </a:p>
        </p:txBody>
      </p:sp>
      <p:sp>
        <p:nvSpPr>
          <p:cNvPr id="6" name="Marcador de Posição de Conteúdo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7" name="Marcador de Posição da Data 6"/>
          <p:cNvSpPr>
            <a:spLocks noGrp="1"/>
          </p:cNvSpPr>
          <p:nvPr>
            <p:ph type="dt" sz="half" idx="10"/>
          </p:nvPr>
        </p:nvSpPr>
        <p:spPr/>
        <p:txBody>
          <a:bodyPr/>
          <a:lstStyle/>
          <a:p>
            <a:fld id="{57FB140C-CB9A-4B2E-8857-91F5E432CBBB}" type="datetimeFigureOut">
              <a:rPr lang="pt-PT" smtClean="0"/>
              <a:t>14-01-2019</a:t>
            </a:fld>
            <a:endParaRPr lang="pt-PT"/>
          </a:p>
        </p:txBody>
      </p:sp>
      <p:sp>
        <p:nvSpPr>
          <p:cNvPr id="8" name="Marcador de Posição do Rodapé 7"/>
          <p:cNvSpPr>
            <a:spLocks noGrp="1"/>
          </p:cNvSpPr>
          <p:nvPr>
            <p:ph type="ftr" sz="quarter" idx="11"/>
          </p:nvPr>
        </p:nvSpPr>
        <p:spPr/>
        <p:txBody>
          <a:bodyPr/>
          <a:lstStyle/>
          <a:p>
            <a:endParaRPr lang="pt-PT"/>
          </a:p>
        </p:txBody>
      </p:sp>
      <p:sp>
        <p:nvSpPr>
          <p:cNvPr id="9" name="Marcador de Posição do Número do Diapositivo 8"/>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32371633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smtClean="0"/>
              <a:t>Clique para editar o estilo</a:t>
            </a:r>
            <a:endParaRPr lang="pt-PT"/>
          </a:p>
        </p:txBody>
      </p:sp>
      <p:sp>
        <p:nvSpPr>
          <p:cNvPr id="3" name="Marcador de Posição da Data 2"/>
          <p:cNvSpPr>
            <a:spLocks noGrp="1"/>
          </p:cNvSpPr>
          <p:nvPr>
            <p:ph type="dt" sz="half" idx="10"/>
          </p:nvPr>
        </p:nvSpPr>
        <p:spPr/>
        <p:txBody>
          <a:bodyPr/>
          <a:lstStyle/>
          <a:p>
            <a:fld id="{57FB140C-CB9A-4B2E-8857-91F5E432CBBB}" type="datetimeFigureOut">
              <a:rPr lang="pt-PT" smtClean="0"/>
              <a:t>14-01-2019</a:t>
            </a:fld>
            <a:endParaRPr lang="pt-PT"/>
          </a:p>
        </p:txBody>
      </p:sp>
      <p:sp>
        <p:nvSpPr>
          <p:cNvPr id="4" name="Marcador de Posição do Rodapé 3"/>
          <p:cNvSpPr>
            <a:spLocks noGrp="1"/>
          </p:cNvSpPr>
          <p:nvPr>
            <p:ph type="ftr" sz="quarter" idx="11"/>
          </p:nvPr>
        </p:nvSpPr>
        <p:spPr/>
        <p:txBody>
          <a:bodyPr/>
          <a:lstStyle/>
          <a:p>
            <a:endParaRPr lang="pt-PT"/>
          </a:p>
        </p:txBody>
      </p:sp>
      <p:sp>
        <p:nvSpPr>
          <p:cNvPr id="5" name="Marcador de Posição do Número do Diapositivo 4"/>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272623763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Marcador de Posição da Data 1"/>
          <p:cNvSpPr>
            <a:spLocks noGrp="1"/>
          </p:cNvSpPr>
          <p:nvPr>
            <p:ph type="dt" sz="half" idx="10"/>
          </p:nvPr>
        </p:nvSpPr>
        <p:spPr/>
        <p:txBody>
          <a:bodyPr/>
          <a:lstStyle/>
          <a:p>
            <a:fld id="{57FB140C-CB9A-4B2E-8857-91F5E432CBBB}" type="datetimeFigureOut">
              <a:rPr lang="pt-PT" smtClean="0"/>
              <a:t>14-01-2019</a:t>
            </a:fld>
            <a:endParaRPr lang="pt-PT"/>
          </a:p>
        </p:txBody>
      </p:sp>
      <p:sp>
        <p:nvSpPr>
          <p:cNvPr id="3" name="Marcador de Posição do Rodapé 2"/>
          <p:cNvSpPr>
            <a:spLocks noGrp="1"/>
          </p:cNvSpPr>
          <p:nvPr>
            <p:ph type="ftr" sz="quarter" idx="11"/>
          </p:nvPr>
        </p:nvSpPr>
        <p:spPr/>
        <p:txBody>
          <a:bodyPr/>
          <a:lstStyle/>
          <a:p>
            <a:endParaRPr lang="pt-PT"/>
          </a:p>
        </p:txBody>
      </p:sp>
      <p:sp>
        <p:nvSpPr>
          <p:cNvPr id="4" name="Marcador de Posição do Número do Diapositivo 3"/>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1847548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3008313" cy="1162050"/>
          </a:xfrm>
        </p:spPr>
        <p:txBody>
          <a:bodyPr anchor="b"/>
          <a:lstStyle>
            <a:lvl1pPr algn="l">
              <a:defRPr sz="2000" b="1"/>
            </a:lvl1pPr>
          </a:lstStyle>
          <a:p>
            <a:r>
              <a:rPr lang="pt-PT" smtClean="0"/>
              <a:t>Clique para editar o estilo</a:t>
            </a:r>
            <a:endParaRPr lang="pt-PT"/>
          </a:p>
        </p:txBody>
      </p:sp>
      <p:sp>
        <p:nvSpPr>
          <p:cNvPr id="3" name="Marcador de Posição de Conteúdo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o Texto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57FB140C-CB9A-4B2E-8857-91F5E432CBBB}" type="datetimeFigureOut">
              <a:rPr lang="pt-PT" smtClean="0"/>
              <a:t>14-01-2019</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38278385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m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1792288" y="4800600"/>
            <a:ext cx="5486400" cy="566738"/>
          </a:xfrm>
        </p:spPr>
        <p:txBody>
          <a:bodyPr anchor="b"/>
          <a:lstStyle>
            <a:lvl1pPr algn="l">
              <a:defRPr sz="2000" b="1"/>
            </a:lvl1pPr>
          </a:lstStyle>
          <a:p>
            <a:r>
              <a:rPr lang="pt-PT" smtClean="0"/>
              <a:t>Clique para editar o estilo</a:t>
            </a:r>
            <a:endParaRPr lang="pt-PT"/>
          </a:p>
        </p:txBody>
      </p:sp>
      <p:sp>
        <p:nvSpPr>
          <p:cNvPr id="3" name="Marcador de Posição da Imagem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t-PT"/>
          </a:p>
        </p:txBody>
      </p:sp>
      <p:sp>
        <p:nvSpPr>
          <p:cNvPr id="4" name="Marcador de Posição do Texto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pt-PT" smtClean="0"/>
              <a:t>Clique para editar os estilos</a:t>
            </a:r>
          </a:p>
        </p:txBody>
      </p:sp>
      <p:sp>
        <p:nvSpPr>
          <p:cNvPr id="5" name="Marcador de Posição da Data 4"/>
          <p:cNvSpPr>
            <a:spLocks noGrp="1"/>
          </p:cNvSpPr>
          <p:nvPr>
            <p:ph type="dt" sz="half" idx="10"/>
          </p:nvPr>
        </p:nvSpPr>
        <p:spPr/>
        <p:txBody>
          <a:bodyPr/>
          <a:lstStyle/>
          <a:p>
            <a:fld id="{57FB140C-CB9A-4B2E-8857-91F5E432CBBB}" type="datetimeFigureOut">
              <a:rPr lang="pt-PT" smtClean="0"/>
              <a:t>14-01-2019</a:t>
            </a:fld>
            <a:endParaRPr lang="pt-PT"/>
          </a:p>
        </p:txBody>
      </p:sp>
      <p:sp>
        <p:nvSpPr>
          <p:cNvPr id="6" name="Marcador de Posição do Rodapé 5"/>
          <p:cNvSpPr>
            <a:spLocks noGrp="1"/>
          </p:cNvSpPr>
          <p:nvPr>
            <p:ph type="ftr" sz="quarter" idx="11"/>
          </p:nvPr>
        </p:nvSpPr>
        <p:spPr/>
        <p:txBody>
          <a:bodyPr/>
          <a:lstStyle/>
          <a:p>
            <a:endParaRPr lang="pt-PT"/>
          </a:p>
        </p:txBody>
      </p:sp>
      <p:sp>
        <p:nvSpPr>
          <p:cNvPr id="7" name="Marcador de Posição do Número do Diapositivo 6"/>
          <p:cNvSpPr>
            <a:spLocks noGrp="1"/>
          </p:cNvSpPr>
          <p:nvPr>
            <p:ph type="sldNum" sz="quarter" idx="12"/>
          </p:nvPr>
        </p:nvSpPr>
        <p:spPr/>
        <p:txBody>
          <a:bodyPr/>
          <a:lstStyle/>
          <a:p>
            <a:fld id="{76E48CA1-A87D-4EE5-9C48-7AB8819E7421}" type="slidenum">
              <a:rPr lang="pt-PT" smtClean="0"/>
              <a:t>‹nº›</a:t>
            </a:fld>
            <a:endParaRPr lang="pt-PT"/>
          </a:p>
        </p:txBody>
      </p:sp>
    </p:spTree>
    <p:extLst>
      <p:ext uri="{BB962C8B-B14F-4D97-AF65-F5344CB8AC3E}">
        <p14:creationId xmlns:p14="http://schemas.microsoft.com/office/powerpoint/2010/main" val="239604379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Posição do Título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pt-PT" smtClean="0"/>
              <a:t>Clique para editar o estilo</a:t>
            </a:r>
            <a:endParaRPr lang="pt-PT"/>
          </a:p>
        </p:txBody>
      </p:sp>
      <p:sp>
        <p:nvSpPr>
          <p:cNvPr id="3" name="Marcador de Posição do Texto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pt-PT" smtClean="0"/>
              <a:t>Clique para editar os estilos</a:t>
            </a:r>
          </a:p>
          <a:p>
            <a:pPr lvl="1"/>
            <a:r>
              <a:rPr lang="pt-PT" smtClean="0"/>
              <a:t>Segundo nível</a:t>
            </a:r>
          </a:p>
          <a:p>
            <a:pPr lvl="2"/>
            <a:r>
              <a:rPr lang="pt-PT" smtClean="0"/>
              <a:t>Terceiro nível</a:t>
            </a:r>
          </a:p>
          <a:p>
            <a:pPr lvl="3"/>
            <a:r>
              <a:rPr lang="pt-PT" smtClean="0"/>
              <a:t>Quarto nível</a:t>
            </a:r>
          </a:p>
          <a:p>
            <a:pPr lvl="4"/>
            <a:r>
              <a:rPr lang="pt-PT" smtClean="0"/>
              <a:t>Quinto nível</a:t>
            </a:r>
            <a:endParaRPr lang="pt-PT"/>
          </a:p>
        </p:txBody>
      </p:sp>
      <p:sp>
        <p:nvSpPr>
          <p:cNvPr id="4" name="Marcador de Posição da Data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7FB140C-CB9A-4B2E-8857-91F5E432CBBB}" type="datetimeFigureOut">
              <a:rPr lang="pt-PT" smtClean="0"/>
              <a:t>14-01-2019</a:t>
            </a:fld>
            <a:endParaRPr lang="pt-PT"/>
          </a:p>
        </p:txBody>
      </p:sp>
      <p:sp>
        <p:nvSpPr>
          <p:cNvPr id="5" name="Marcador de Posição do Rodapé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t-PT"/>
          </a:p>
        </p:txBody>
      </p:sp>
      <p:sp>
        <p:nvSpPr>
          <p:cNvPr id="6" name="Marcador de Posição do Número do Diapositivo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E48CA1-A87D-4EE5-9C48-7AB8819E7421}" type="slidenum">
              <a:rPr lang="pt-PT" smtClean="0"/>
              <a:t>‹nº›</a:t>
            </a:fld>
            <a:endParaRPr lang="pt-PT"/>
          </a:p>
        </p:txBody>
      </p:sp>
    </p:spTree>
    <p:extLst>
      <p:ext uri="{BB962C8B-B14F-4D97-AF65-F5344CB8AC3E}">
        <p14:creationId xmlns:p14="http://schemas.microsoft.com/office/powerpoint/2010/main" val="42980194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pt-P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pt-PT" dirty="0" smtClean="0"/>
              <a:t>RISCOS ELETRICOS:</a:t>
            </a:r>
            <a:endParaRPr lang="pt-PT" dirty="0"/>
          </a:p>
        </p:txBody>
      </p:sp>
      <p:pic>
        <p:nvPicPr>
          <p:cNvPr id="4" name="Imagem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008744" y="116632"/>
            <a:ext cx="2100116" cy="1765812"/>
          </a:xfrm>
          <a:prstGeom prst="rect">
            <a:avLst/>
          </a:prstGeom>
        </p:spPr>
      </p:pic>
      <p:sp>
        <p:nvSpPr>
          <p:cNvPr id="3" name="Marcador de Posição de Conteúdo 2"/>
          <p:cNvSpPr>
            <a:spLocks noGrp="1"/>
          </p:cNvSpPr>
          <p:nvPr>
            <p:ph idx="1"/>
          </p:nvPr>
        </p:nvSpPr>
        <p:spPr/>
        <p:txBody>
          <a:bodyPr>
            <a:normAutofit fontScale="47500" lnSpcReduction="20000"/>
          </a:bodyPr>
          <a:lstStyle/>
          <a:p>
            <a:r>
              <a:rPr lang="pt-PT" dirty="0" smtClean="0"/>
              <a:t>As consequências dos acidentes com </a:t>
            </a:r>
            <a:r>
              <a:rPr lang="pt-PT" dirty="0" err="1" smtClean="0"/>
              <a:t>eletricidade</a:t>
            </a:r>
            <a:r>
              <a:rPr lang="pt-PT" dirty="0" smtClean="0"/>
              <a:t>:</a:t>
            </a:r>
          </a:p>
          <a:p>
            <a:endParaRPr lang="pt-PT" dirty="0" smtClean="0"/>
          </a:p>
          <a:p>
            <a:r>
              <a:rPr lang="pt-PT" dirty="0" smtClean="0"/>
              <a:t>A nível humano: Os acidentes provocam lesões às pessoas envolvidas nos acidentes, podendo levar à morte dos envolvidos.</a:t>
            </a:r>
          </a:p>
          <a:p>
            <a:r>
              <a:rPr lang="pt-PT" dirty="0" smtClean="0"/>
              <a:t>Ao nível material: Os acidentes podem deixar os equipamentos </a:t>
            </a:r>
            <a:r>
              <a:rPr lang="pt-PT" dirty="0" err="1" smtClean="0"/>
              <a:t>elétricos</a:t>
            </a:r>
            <a:r>
              <a:rPr lang="pt-PT" dirty="0" smtClean="0"/>
              <a:t> inutilizáveis, mas também causar incêndios que aumentam, e muito, os danos materiais.</a:t>
            </a:r>
          </a:p>
          <a:p>
            <a:r>
              <a:rPr lang="pt-PT" dirty="0" smtClean="0"/>
              <a:t> </a:t>
            </a:r>
          </a:p>
          <a:p>
            <a:endParaRPr lang="pt-PT" dirty="0" smtClean="0"/>
          </a:p>
          <a:p>
            <a:endParaRPr lang="pt-PT" dirty="0" smtClean="0"/>
          </a:p>
          <a:p>
            <a:r>
              <a:rPr lang="pt-PT" dirty="0" smtClean="0"/>
              <a:t>As principais causas dos acidentes de trabalho com electricidade:</a:t>
            </a:r>
          </a:p>
          <a:p>
            <a:endParaRPr lang="pt-PT" dirty="0" smtClean="0"/>
          </a:p>
          <a:p>
            <a:r>
              <a:rPr lang="pt-PT" dirty="0" smtClean="0"/>
              <a:t>A negligência é a principal causa dos acidentes de trabalho que envolvem electricidade. Os acidentes mais comuns verificam-se devido a razões tão simples como:</a:t>
            </a:r>
          </a:p>
          <a:p>
            <a:endParaRPr lang="pt-PT" dirty="0" smtClean="0"/>
          </a:p>
          <a:p>
            <a:r>
              <a:rPr lang="pt-PT" dirty="0" smtClean="0"/>
              <a:t>Utilização </a:t>
            </a:r>
            <a:r>
              <a:rPr lang="pt-PT" dirty="0" err="1" smtClean="0"/>
              <a:t>incorreta</a:t>
            </a:r>
            <a:r>
              <a:rPr lang="pt-PT" dirty="0" smtClean="0"/>
              <a:t> de equipamentos devido à falta de formação ou cuidado.</a:t>
            </a:r>
          </a:p>
          <a:p>
            <a:r>
              <a:rPr lang="pt-PT" dirty="0" smtClean="0"/>
              <a:t>Utilização de equipamentos em tarefas para as quais não estão adequadas.</a:t>
            </a:r>
          </a:p>
          <a:p>
            <a:r>
              <a:rPr lang="pt-PT" dirty="0" smtClean="0"/>
              <a:t>Utilização de equipamentos danificados.</a:t>
            </a:r>
          </a:p>
          <a:p>
            <a:r>
              <a:rPr lang="pt-PT" dirty="0" smtClean="0"/>
              <a:t>Trabalhar perto de equipamentos que se pensa estarem desligados mas que não estão.</a:t>
            </a:r>
          </a:p>
          <a:p>
            <a:r>
              <a:rPr lang="pt-PT" dirty="0" smtClean="0"/>
              <a:t>Incorrecta utilização dos equipamentos de protecção individual.</a:t>
            </a:r>
            <a:endParaRPr lang="pt-PT" dirty="0"/>
          </a:p>
        </p:txBody>
      </p:sp>
    </p:spTree>
    <p:extLst>
      <p:ext uri="{BB962C8B-B14F-4D97-AF65-F5344CB8AC3E}">
        <p14:creationId xmlns:p14="http://schemas.microsoft.com/office/powerpoint/2010/main" val="40464804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505475"/>
          </a:xfrm>
        </p:spPr>
        <p:txBody>
          <a:bodyPr>
            <a:normAutofit fontScale="77500" lnSpcReduction="20000"/>
          </a:bodyPr>
          <a:lstStyle/>
          <a:p>
            <a:r>
              <a:rPr lang="pt-PT" dirty="0" smtClean="0"/>
              <a:t>Riscos de perigo</a:t>
            </a:r>
          </a:p>
          <a:p>
            <a:endParaRPr lang="pt-PT" dirty="0" smtClean="0"/>
          </a:p>
          <a:p>
            <a:r>
              <a:rPr lang="pt-PT" dirty="0" smtClean="0"/>
              <a:t>Há profissões que devido às características das tarefas desempenhadas estão mais expostas aos perigos.</a:t>
            </a:r>
          </a:p>
          <a:p>
            <a:endParaRPr lang="pt-PT" dirty="0" smtClean="0"/>
          </a:p>
          <a:p>
            <a:r>
              <a:rPr lang="pt-PT" dirty="0" smtClean="0"/>
              <a:t>Profissões que envolvem o </a:t>
            </a:r>
            <a:r>
              <a:rPr lang="pt-PT" dirty="0" err="1" smtClean="0"/>
              <a:t>contato</a:t>
            </a:r>
            <a:r>
              <a:rPr lang="pt-PT" dirty="0" smtClean="0"/>
              <a:t> com correntes </a:t>
            </a:r>
            <a:r>
              <a:rPr lang="pt-PT" dirty="0" err="1" smtClean="0"/>
              <a:t>elétricas</a:t>
            </a:r>
            <a:r>
              <a:rPr lang="pt-PT" dirty="0" smtClean="0"/>
              <a:t> de média e alta tensão, trabalhos em obras de construção e escavação são apenas alguns dos exemplos das áreas mais expostas aos riscos de acidentes de trabalho relacionados com a </a:t>
            </a:r>
            <a:r>
              <a:rPr lang="pt-PT" dirty="0" err="1" smtClean="0"/>
              <a:t>eletricidade</a:t>
            </a:r>
            <a:r>
              <a:rPr lang="pt-PT" dirty="0" smtClean="0"/>
              <a:t>.</a:t>
            </a:r>
          </a:p>
          <a:p>
            <a:endParaRPr lang="pt-PT" dirty="0" smtClean="0"/>
          </a:p>
          <a:p>
            <a:r>
              <a:rPr lang="pt-PT" dirty="0" smtClean="0"/>
              <a:t>Por outro lado, os trabalhos de escritório, onde a </a:t>
            </a:r>
            <a:r>
              <a:rPr lang="pt-PT" dirty="0" err="1" smtClean="0"/>
              <a:t>eletricidade</a:t>
            </a:r>
            <a:r>
              <a:rPr lang="pt-PT" dirty="0" smtClean="0"/>
              <a:t> é utilizada através de aparelhos de baixa tensão e em ambientes seguros, são considerados de risco reduzido.</a:t>
            </a:r>
            <a:endParaRPr lang="pt-PT" dirty="0"/>
          </a:p>
        </p:txBody>
      </p:sp>
    </p:spTree>
    <p:extLst>
      <p:ext uri="{BB962C8B-B14F-4D97-AF65-F5344CB8AC3E}">
        <p14:creationId xmlns:p14="http://schemas.microsoft.com/office/powerpoint/2010/main" val="20582988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505475"/>
          </a:xfrm>
        </p:spPr>
        <p:txBody>
          <a:bodyPr>
            <a:normAutofit fontScale="55000" lnSpcReduction="20000"/>
          </a:bodyPr>
          <a:lstStyle/>
          <a:p>
            <a:r>
              <a:rPr lang="pt-PT" dirty="0" smtClean="0"/>
              <a:t>Prevenção em Ambientes de Risco Elevado</a:t>
            </a:r>
          </a:p>
          <a:p>
            <a:endParaRPr lang="pt-PT" dirty="0" smtClean="0"/>
          </a:p>
          <a:p>
            <a:r>
              <a:rPr lang="pt-PT" dirty="0" smtClean="0"/>
              <a:t>Os perigos em ambientes onde os riscos de acidentes de trabalho são elevados variam muito em conformidade com as tarefas desempenhadas. No entanto, há várias indicações que devem ser seguidas para garantir a segurança dos trabalhadores:</a:t>
            </a:r>
          </a:p>
          <a:p>
            <a:endParaRPr lang="pt-PT" dirty="0" smtClean="0"/>
          </a:p>
          <a:p>
            <a:r>
              <a:rPr lang="pt-PT" dirty="0" smtClean="0"/>
              <a:t>Certifique-se que os perigos decorrentes do seu trabalho estão identificados e que são </a:t>
            </a:r>
            <a:r>
              <a:rPr lang="pt-PT" dirty="0" err="1" smtClean="0"/>
              <a:t>adotadas</a:t>
            </a:r>
            <a:r>
              <a:rPr lang="pt-PT" dirty="0" smtClean="0"/>
              <a:t> as medidas de segurança necessárias.</a:t>
            </a:r>
          </a:p>
          <a:p>
            <a:r>
              <a:rPr lang="pt-PT" dirty="0" smtClean="0"/>
              <a:t>Utilize sempre os equipamentos de </a:t>
            </a:r>
            <a:r>
              <a:rPr lang="pt-PT" dirty="0" err="1" smtClean="0"/>
              <a:t>proteção</a:t>
            </a:r>
            <a:r>
              <a:rPr lang="pt-PT" dirty="0" smtClean="0"/>
              <a:t> individual fornecidos e siga as instruções indicadas pelos técnicos de segurança.</a:t>
            </a:r>
          </a:p>
          <a:p>
            <a:r>
              <a:rPr lang="pt-PT" dirty="0" smtClean="0"/>
              <a:t>Evite, sempre que possível, trabalhar junto de locais onde existem cabos </a:t>
            </a:r>
            <a:r>
              <a:rPr lang="pt-PT" dirty="0" err="1" smtClean="0"/>
              <a:t>elétricos</a:t>
            </a:r>
            <a:r>
              <a:rPr lang="pt-PT" dirty="0" smtClean="0"/>
              <a:t> suspensos ou subterrâneos.</a:t>
            </a:r>
          </a:p>
          <a:p>
            <a:r>
              <a:rPr lang="pt-PT" dirty="0" smtClean="0"/>
              <a:t>Ao trabalhar junto a cabos </a:t>
            </a:r>
            <a:r>
              <a:rPr lang="pt-PT" dirty="0" err="1" smtClean="0"/>
              <a:t>elétricos</a:t>
            </a:r>
            <a:r>
              <a:rPr lang="pt-PT" dirty="0" smtClean="0"/>
              <a:t> suspensos ou subterrâneos, certifique-se que estes estão </a:t>
            </a:r>
            <a:r>
              <a:rPr lang="pt-PT" dirty="0" err="1" smtClean="0"/>
              <a:t>corretamente</a:t>
            </a:r>
            <a:r>
              <a:rPr lang="pt-PT" dirty="0" smtClean="0"/>
              <a:t> identificados e que toma todos os cuidados necessários.</a:t>
            </a:r>
          </a:p>
          <a:p>
            <a:r>
              <a:rPr lang="pt-PT" dirty="0" smtClean="0"/>
              <a:t>Os cabos </a:t>
            </a:r>
            <a:r>
              <a:rPr lang="pt-PT" dirty="0" err="1" smtClean="0"/>
              <a:t>elétricos</a:t>
            </a:r>
            <a:r>
              <a:rPr lang="pt-PT" dirty="0" smtClean="0"/>
              <a:t> nem sempre estão </a:t>
            </a:r>
            <a:r>
              <a:rPr lang="pt-PT" dirty="0" err="1" smtClean="0"/>
              <a:t>corretamente</a:t>
            </a:r>
            <a:r>
              <a:rPr lang="pt-PT" dirty="0" smtClean="0"/>
              <a:t> identificados. Por isso, tenha toda a atenção durante o seu trabalho e em caso de dúvida sobre um cabo evite correr riscos.</a:t>
            </a:r>
          </a:p>
          <a:p>
            <a:r>
              <a:rPr lang="pt-PT" dirty="0" smtClean="0"/>
              <a:t>Sempre que possível, deve desligar a </a:t>
            </a:r>
            <a:r>
              <a:rPr lang="pt-PT" dirty="0" err="1" smtClean="0"/>
              <a:t>eletricidade</a:t>
            </a:r>
            <a:r>
              <a:rPr lang="pt-PT" dirty="0" smtClean="0"/>
              <a:t> dos cabos eléctricos junto aos quais está a trabalhar.</a:t>
            </a:r>
          </a:p>
          <a:p>
            <a:r>
              <a:rPr lang="pt-PT" dirty="0" smtClean="0"/>
              <a:t>As condições de segurança devem estar sempre garantidas. </a:t>
            </a:r>
            <a:r>
              <a:rPr lang="pt-PT" dirty="0" err="1" smtClean="0"/>
              <a:t>Eletricidade</a:t>
            </a:r>
            <a:r>
              <a:rPr lang="pt-PT" dirty="0" smtClean="0"/>
              <a:t> em ambientes húmidos ou explosivos são um perigo.</a:t>
            </a:r>
            <a:endParaRPr lang="pt-PT" dirty="0"/>
          </a:p>
        </p:txBody>
      </p:sp>
    </p:spTree>
    <p:extLst>
      <p:ext uri="{BB962C8B-B14F-4D97-AF65-F5344CB8AC3E}">
        <p14:creationId xmlns:p14="http://schemas.microsoft.com/office/powerpoint/2010/main" val="21340315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548680"/>
            <a:ext cx="8229600" cy="5577483"/>
          </a:xfrm>
        </p:spPr>
        <p:txBody>
          <a:bodyPr>
            <a:normAutofit fontScale="62500" lnSpcReduction="20000"/>
          </a:bodyPr>
          <a:lstStyle/>
          <a:p>
            <a:r>
              <a:rPr lang="pt-PT" dirty="0" smtClean="0"/>
              <a:t>Cuidados Durante a Utilização de Equipamentos </a:t>
            </a:r>
            <a:r>
              <a:rPr lang="pt-PT" dirty="0" err="1" smtClean="0"/>
              <a:t>Elétricos</a:t>
            </a:r>
            <a:endParaRPr lang="pt-PT" dirty="0" smtClean="0"/>
          </a:p>
          <a:p>
            <a:endParaRPr lang="pt-PT" dirty="0" smtClean="0"/>
          </a:p>
          <a:p>
            <a:r>
              <a:rPr lang="pt-PT" dirty="0" smtClean="0"/>
              <a:t>O equipamento deve ser adequado à tarefa que desempenha.</a:t>
            </a:r>
          </a:p>
          <a:p>
            <a:r>
              <a:rPr lang="pt-PT" dirty="0" smtClean="0"/>
              <a:t>Deve verificar sempre o estado do equipamento antes de o utilizar.</a:t>
            </a:r>
          </a:p>
          <a:p>
            <a:r>
              <a:rPr lang="pt-PT" dirty="0" smtClean="0"/>
              <a:t>As instruções de segurança do equipamento devem ser sempre cumpridas.</a:t>
            </a:r>
          </a:p>
          <a:p>
            <a:r>
              <a:rPr lang="pt-PT" dirty="0" smtClean="0"/>
              <a:t>O fusível deve estar sempre adequado à voltagem do equipamento utilizado. Para saber a voltagem, utilize o manual de instruções ou a placa identificativa do equipamento.</a:t>
            </a:r>
          </a:p>
          <a:p>
            <a:r>
              <a:rPr lang="pt-PT" dirty="0" smtClean="0"/>
              <a:t>Certifique-se que os cabos utilizados estão em condições. Nunca coloque fita isoladora nos equipamentos. Em vez disso, substitua os fios por novos.</a:t>
            </a:r>
          </a:p>
          <a:p>
            <a:r>
              <a:rPr lang="pt-PT" dirty="0" smtClean="0"/>
              <a:t>Os fios </a:t>
            </a:r>
            <a:r>
              <a:rPr lang="pt-PT" dirty="0" err="1" smtClean="0"/>
              <a:t>elétricos</a:t>
            </a:r>
            <a:r>
              <a:rPr lang="pt-PT" dirty="0" smtClean="0"/>
              <a:t> não devem estar entalados durante a utilização dos equipamentos em locais onde há água no chão ou em zonas onde possam ser pisados.</a:t>
            </a:r>
          </a:p>
          <a:p>
            <a:r>
              <a:rPr lang="pt-PT" dirty="0" smtClean="0"/>
              <a:t>A cobertura do equipamento deve estar sempre em boas condições.</a:t>
            </a:r>
          </a:p>
          <a:p>
            <a:r>
              <a:rPr lang="pt-PT" dirty="0" smtClean="0"/>
              <a:t>O equipamento não deve apresentar marcas de sobreaquecimento, como manchas negras.</a:t>
            </a:r>
          </a:p>
          <a:p>
            <a:r>
              <a:rPr lang="pt-PT" dirty="0" smtClean="0"/>
              <a:t>Os equipamentos devem ser reparados por especialistas.</a:t>
            </a:r>
            <a:endParaRPr lang="pt-PT" dirty="0"/>
          </a:p>
        </p:txBody>
      </p:sp>
    </p:spTree>
    <p:extLst>
      <p:ext uri="{BB962C8B-B14F-4D97-AF65-F5344CB8AC3E}">
        <p14:creationId xmlns:p14="http://schemas.microsoft.com/office/powerpoint/2010/main" val="357956046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476672"/>
            <a:ext cx="8229600" cy="5649491"/>
          </a:xfrm>
        </p:spPr>
        <p:txBody>
          <a:bodyPr>
            <a:normAutofit fontScale="62500" lnSpcReduction="20000"/>
          </a:bodyPr>
          <a:lstStyle/>
          <a:p>
            <a:r>
              <a:rPr lang="pt-PT" dirty="0" smtClean="0"/>
              <a:t>Prevenção em Ambientes de Risco Reduzido</a:t>
            </a:r>
          </a:p>
          <a:p>
            <a:endParaRPr lang="pt-PT" dirty="0" smtClean="0"/>
          </a:p>
          <a:p>
            <a:r>
              <a:rPr lang="pt-PT" dirty="0" smtClean="0"/>
              <a:t>Em ambientes de risco reduzido há também que ter certos cuidados. No entanto, estes não são tão exigentes como os cuidados necessários quando se executa tarefas de riscos elevados.</a:t>
            </a:r>
          </a:p>
          <a:p>
            <a:endParaRPr lang="pt-PT" dirty="0" smtClean="0"/>
          </a:p>
          <a:p>
            <a:r>
              <a:rPr lang="pt-PT" dirty="0" smtClean="0"/>
              <a:t>Inspeccione regularmente as instalações e os equipamentos utilizados.</a:t>
            </a:r>
          </a:p>
          <a:p>
            <a:r>
              <a:rPr lang="pt-PT" dirty="0" smtClean="0"/>
              <a:t>Utilize equipamentos certificados pelas autoridades competentes.</a:t>
            </a:r>
          </a:p>
          <a:p>
            <a:r>
              <a:rPr lang="pt-PT" dirty="0" smtClean="0"/>
              <a:t>Os equipamentos não devem ser utilizados em situações inadequadas: como condições onde existe água, humidade ou pó.</a:t>
            </a:r>
          </a:p>
          <a:p>
            <a:r>
              <a:rPr lang="pt-PT" dirty="0" smtClean="0"/>
              <a:t>Utilize Dispositivos de Corrente Residual (DCR).</a:t>
            </a:r>
          </a:p>
          <a:p>
            <a:r>
              <a:rPr lang="pt-PT" dirty="0" smtClean="0"/>
              <a:t>Não utilize equipamentos que tenham:</a:t>
            </a:r>
          </a:p>
          <a:p>
            <a:r>
              <a:rPr lang="pt-PT" dirty="0" smtClean="0"/>
              <a:t>Cabos </a:t>
            </a:r>
            <a:r>
              <a:rPr lang="pt-PT" dirty="0" err="1" smtClean="0"/>
              <a:t>elétricos</a:t>
            </a:r>
            <a:r>
              <a:rPr lang="pt-PT" dirty="0" smtClean="0"/>
              <a:t> danificados na cobertura;</a:t>
            </a:r>
          </a:p>
          <a:p>
            <a:r>
              <a:rPr lang="pt-PT" dirty="0" smtClean="0"/>
              <a:t>Danos da ficha como pinos dobrados ou a ficha quebrada;</a:t>
            </a:r>
          </a:p>
          <a:p>
            <a:r>
              <a:rPr lang="pt-PT" dirty="0" smtClean="0"/>
              <a:t>Sido utilizados em condições não adequadas, água ou pó;</a:t>
            </a:r>
          </a:p>
          <a:p>
            <a:r>
              <a:rPr lang="pt-PT" dirty="0" smtClean="0"/>
              <a:t>Parafusos desapertados ou partes do equipamento rachadas;</a:t>
            </a:r>
          </a:p>
          <a:p>
            <a:r>
              <a:rPr lang="pt-PT" dirty="0" smtClean="0"/>
              <a:t>Marcas de “queimaduras” sobreaquecimento;</a:t>
            </a:r>
          </a:p>
          <a:p>
            <a:r>
              <a:rPr lang="pt-PT" dirty="0" smtClean="0"/>
              <a:t>A manutenção e a reparação do equipamento deve ser feita por pessoal competente</a:t>
            </a:r>
            <a:endParaRPr lang="pt-PT" dirty="0"/>
          </a:p>
        </p:txBody>
      </p:sp>
    </p:spTree>
    <p:extLst>
      <p:ext uri="{BB962C8B-B14F-4D97-AF65-F5344CB8AC3E}">
        <p14:creationId xmlns:p14="http://schemas.microsoft.com/office/powerpoint/2010/main" val="29244194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a:xfrm>
            <a:off x="457200" y="620688"/>
            <a:ext cx="8229600" cy="5505475"/>
          </a:xfrm>
        </p:spPr>
        <p:txBody>
          <a:bodyPr>
            <a:normAutofit fontScale="70000" lnSpcReduction="20000"/>
          </a:bodyPr>
          <a:lstStyle/>
          <a:p>
            <a:r>
              <a:rPr lang="pt-PT" dirty="0" smtClean="0"/>
              <a:t>Acidentes com </a:t>
            </a:r>
            <a:r>
              <a:rPr lang="pt-PT" dirty="0" err="1" smtClean="0"/>
              <a:t>Eletricidade</a:t>
            </a:r>
            <a:endParaRPr lang="pt-PT" dirty="0" smtClean="0"/>
          </a:p>
          <a:p>
            <a:endParaRPr lang="pt-PT" dirty="0" smtClean="0"/>
          </a:p>
          <a:p>
            <a:r>
              <a:rPr lang="pt-PT" dirty="0" smtClean="0"/>
              <a:t>Em caso de acidente devido a </a:t>
            </a:r>
            <a:r>
              <a:rPr lang="pt-PT" dirty="0" err="1" smtClean="0"/>
              <a:t>eletricidade</a:t>
            </a:r>
            <a:r>
              <a:rPr lang="pt-PT" dirty="0" smtClean="0"/>
              <a:t> deve:</a:t>
            </a:r>
          </a:p>
          <a:p>
            <a:endParaRPr lang="pt-PT" dirty="0" smtClean="0"/>
          </a:p>
          <a:p>
            <a:r>
              <a:rPr lang="pt-PT" dirty="0" smtClean="0"/>
              <a:t>Desligar imediatamente o aparelho de onde surge a corrente </a:t>
            </a:r>
            <a:r>
              <a:rPr lang="pt-PT" dirty="0" err="1" smtClean="0"/>
              <a:t>elétrica</a:t>
            </a:r>
            <a:r>
              <a:rPr lang="pt-PT" dirty="0" smtClean="0"/>
              <a:t>.</a:t>
            </a:r>
          </a:p>
          <a:p>
            <a:r>
              <a:rPr lang="pt-PT" dirty="0" smtClean="0"/>
              <a:t>Não tocar na vítima sem previamente ter desligado a corrente.</a:t>
            </a:r>
          </a:p>
          <a:p>
            <a:r>
              <a:rPr lang="pt-PT" dirty="0" smtClean="0"/>
              <a:t>Prevenir a queda do sinistrado.</a:t>
            </a:r>
          </a:p>
          <a:p>
            <a:r>
              <a:rPr lang="pt-PT" dirty="0" smtClean="0"/>
              <a:t>Ligar para o 112.</a:t>
            </a:r>
          </a:p>
          <a:p>
            <a:r>
              <a:rPr lang="pt-PT" dirty="0" smtClean="0"/>
              <a:t>Prestar os primeiros socorros:</a:t>
            </a:r>
          </a:p>
          <a:p>
            <a:r>
              <a:rPr lang="pt-PT" dirty="0" smtClean="0"/>
              <a:t>Realização de massagem cardíaca.</a:t>
            </a:r>
          </a:p>
          <a:p>
            <a:r>
              <a:rPr lang="pt-PT" dirty="0" smtClean="0"/>
              <a:t>Colocar uma compressa sobre as queimaduras.</a:t>
            </a:r>
          </a:p>
          <a:p>
            <a:r>
              <a:rPr lang="pt-PT" dirty="0" smtClean="0"/>
              <a:t>Caso a pessoa fique a respirar após a electrocussão, deve falar com ela até que as equipas de emergência médica cheguem.</a:t>
            </a:r>
            <a:endParaRPr lang="pt-PT" dirty="0"/>
          </a:p>
        </p:txBody>
      </p:sp>
    </p:spTree>
    <p:extLst>
      <p:ext uri="{BB962C8B-B14F-4D97-AF65-F5344CB8AC3E}">
        <p14:creationId xmlns:p14="http://schemas.microsoft.com/office/powerpoint/2010/main" val="35005946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Posição de Conteúdo 2"/>
          <p:cNvSpPr>
            <a:spLocks noGrp="1"/>
          </p:cNvSpPr>
          <p:nvPr>
            <p:ph idx="1"/>
          </p:nvPr>
        </p:nvSpPr>
        <p:spPr/>
        <p:txBody>
          <a:bodyPr/>
          <a:lstStyle/>
          <a:p>
            <a:r>
              <a:rPr lang="pt-PT" dirty="0" smtClean="0"/>
              <a:t>Tiago sousa</a:t>
            </a:r>
          </a:p>
          <a:p>
            <a:r>
              <a:rPr lang="pt-PT" dirty="0" smtClean="0"/>
              <a:t>David </a:t>
            </a:r>
            <a:r>
              <a:rPr lang="pt-PT" dirty="0" smtClean="0"/>
              <a:t>cabrita</a:t>
            </a:r>
          </a:p>
          <a:p>
            <a:r>
              <a:rPr lang="pt-PT" smtClean="0"/>
              <a:t>beatriz</a:t>
            </a:r>
            <a:endParaRPr lang="pt-PT" dirty="0" smtClean="0"/>
          </a:p>
          <a:p>
            <a:r>
              <a:rPr lang="pt-PT" dirty="0" smtClean="0"/>
              <a:t>Gabriel marques</a:t>
            </a:r>
          </a:p>
          <a:p>
            <a:r>
              <a:rPr lang="pt-PT" dirty="0" smtClean="0"/>
              <a:t>9 cef3</a:t>
            </a:r>
            <a:endParaRPr lang="pt-PT" dirty="0"/>
          </a:p>
        </p:txBody>
      </p:sp>
      <p:sp>
        <p:nvSpPr>
          <p:cNvPr id="4" name="Título 1"/>
          <p:cNvSpPr>
            <a:spLocks noGrp="1"/>
          </p:cNvSpPr>
          <p:nvPr>
            <p:ph type="title"/>
          </p:nvPr>
        </p:nvSpPr>
        <p:spPr>
          <a:xfrm>
            <a:off x="457200" y="274638"/>
            <a:ext cx="8229600" cy="1143000"/>
          </a:xfrm>
        </p:spPr>
        <p:txBody>
          <a:bodyPr/>
          <a:lstStyle/>
          <a:p>
            <a:endParaRPr lang="pt-PT"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57200" y="2857500"/>
            <a:ext cx="8229600" cy="1146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Imagem 4"/>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32060" y="3501008"/>
            <a:ext cx="4860032" cy="3232847"/>
          </a:xfrm>
          <a:prstGeom prst="rect">
            <a:avLst/>
          </a:prstGeom>
        </p:spPr>
      </p:pic>
    </p:spTree>
    <p:extLst>
      <p:ext uri="{BB962C8B-B14F-4D97-AF65-F5344CB8AC3E}">
        <p14:creationId xmlns:p14="http://schemas.microsoft.com/office/powerpoint/2010/main" val="98963320"/>
      </p:ext>
    </p:extLst>
  </p:cSld>
  <p:clrMapOvr>
    <a:masterClrMapping/>
  </p:clrMapOvr>
</p:sld>
</file>

<file path=ppt/theme/theme1.xml><?xml version="1.0" encoding="utf-8"?>
<a:theme xmlns:a="http://schemas.openxmlformats.org/drawingml/2006/main" name="Tema do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9</TotalTime>
  <Words>822</Words>
  <Application>Microsoft Office PowerPoint</Application>
  <PresentationFormat>Apresentação no Ecrã (4:3)</PresentationFormat>
  <Paragraphs>78</Paragraphs>
  <Slides>7</Slides>
  <Notes>0</Notes>
  <HiddenSlides>0</HiddenSlides>
  <MMClips>0</MMClips>
  <ScaleCrop>false</ScaleCrop>
  <HeadingPairs>
    <vt:vector size="4" baseType="variant">
      <vt:variant>
        <vt:lpstr>Tema</vt:lpstr>
      </vt:variant>
      <vt:variant>
        <vt:i4>1</vt:i4>
      </vt:variant>
      <vt:variant>
        <vt:lpstr>Títulos dos diapositivos</vt:lpstr>
      </vt:variant>
      <vt:variant>
        <vt:i4>7</vt:i4>
      </vt:variant>
    </vt:vector>
  </HeadingPairs>
  <TitlesOfParts>
    <vt:vector size="8" baseType="lpstr">
      <vt:lpstr>Tema do Office</vt:lpstr>
      <vt:lpstr>RISCOS ELETRICOS:</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RISCOS ELETRICOS:</dc:title>
  <dc:creator>David Da Silva Cabrita</dc:creator>
  <cp:lastModifiedBy>David Da Silva Cabrita</cp:lastModifiedBy>
  <cp:revision>2</cp:revision>
  <dcterms:created xsi:type="dcterms:W3CDTF">2019-01-14T14:25:54Z</dcterms:created>
  <dcterms:modified xsi:type="dcterms:W3CDTF">2019-01-14T14:36:05Z</dcterms:modified>
</cp:coreProperties>
</file>