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250EBA8-265B-481D-830E-5C92ECECFECF}" type="datetimeFigureOut">
              <a:rPr lang="pt-PT" smtClean="0"/>
              <a:t>11-03-2019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smtClean="0"/>
              <a:t>Restaurante </a:t>
            </a:r>
            <a:r>
              <a:rPr lang="pt-PT" dirty="0" smtClean="0"/>
              <a:t>bar</a:t>
            </a:r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Turismo inclusivo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9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Direitos das pessoas com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PT" dirty="0"/>
              <a:t>As pessoas com deficiências, desejam um tratamento igual às demais pessoas nas mais diversas </a:t>
            </a:r>
            <a:r>
              <a:rPr lang="pt-PT" dirty="0" err="1"/>
              <a:t>atividades</a:t>
            </a:r>
            <a:r>
              <a:rPr lang="pt-PT" dirty="0"/>
              <a:t> turísticas, nas quais respeitando as capacidades e mobilidades individuais, apenas carecem de algumas adaptações</a:t>
            </a:r>
            <a:r>
              <a:rPr lang="pt-PT" dirty="0" smtClean="0"/>
              <a:t>.</a:t>
            </a:r>
          </a:p>
          <a:p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96498"/>
            <a:ext cx="7416824" cy="204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9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Principios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O respeito pela dignidade inerente, autonomia individual, incluindo a liberdade de fazerem as suas próprias escolhas, e independência das pessoas;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Não discriminação; </a:t>
            </a:r>
            <a:endParaRPr lang="pt-PT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Participação e inclusão plena e </a:t>
            </a:r>
            <a:r>
              <a:rPr lang="pt-PT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efetiva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sociedade;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O respeito pela diferença e aceitação das pessoas com deficiência como parte da diversidade humana e humanidade; </a:t>
            </a:r>
            <a:endParaRPr lang="pt-PT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Igualdade de oportunidade;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Acessibilidade;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Igualdade entre homens e mulheres;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h) Respeito pelas capacidades de desenvolvimento das crianças com deficiência e respeito pelo direito das crianças com deficiência a preservarem as suas identidades. </a:t>
            </a:r>
            <a:endParaRPr lang="pt-PT" sz="2200" dirty="0">
              <a:solidFill>
                <a:srgbClr val="564B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6107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Participação na vida cultural, recreação, lazer e desporto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 algn="just">
              <a:buNone/>
            </a:pPr>
            <a:r>
              <a:rPr lang="pt-PT" dirty="0" smtClean="0"/>
              <a:t>Os Estados </a:t>
            </a:r>
            <a:r>
              <a:rPr lang="pt-PT" dirty="0"/>
              <a:t>reconhecem o direito de todas as pessoas com deficiência a participar, em condições de igualdade com as demais, na vida cultural e adoptam todas as medidas apropriadas para garantir que as pessoas com deficiência</a:t>
            </a:r>
            <a:r>
              <a:rPr lang="pt-PT" dirty="0" smtClean="0"/>
              <a:t>:</a:t>
            </a:r>
          </a:p>
          <a:p>
            <a:pPr marL="114300" indent="0" algn="just">
              <a:buNone/>
            </a:pPr>
            <a:endParaRPr lang="pt-PT" dirty="0"/>
          </a:p>
          <a:p>
            <a:pPr marL="114300" indent="0" algn="just">
              <a:buNone/>
            </a:pPr>
            <a:r>
              <a:rPr lang="pt-PT" b="1" dirty="0"/>
              <a:t>a) Têm acesso a material cultural em formatos acessíveis;</a:t>
            </a:r>
          </a:p>
          <a:p>
            <a:pPr marL="114300" indent="0" algn="just">
              <a:buNone/>
            </a:pPr>
            <a:r>
              <a:rPr lang="pt-PT" dirty="0"/>
              <a:t>b) Têm acesso a programas de televisão, filmes, teatro e outras </a:t>
            </a:r>
            <a:r>
              <a:rPr lang="pt-PT" dirty="0" err="1"/>
              <a:t>atividades</a:t>
            </a:r>
            <a:r>
              <a:rPr lang="pt-PT" dirty="0"/>
              <a:t> culturais, em formatos acessíveis;</a:t>
            </a:r>
          </a:p>
          <a:p>
            <a:pPr marL="114300" indent="0" algn="just">
              <a:buNone/>
            </a:pPr>
            <a:r>
              <a:rPr lang="pt-PT" b="1" dirty="0"/>
              <a:t>c) Têm acesso a locais destinados a </a:t>
            </a:r>
            <a:r>
              <a:rPr lang="pt-PT" b="1" dirty="0" err="1"/>
              <a:t>atividades</a:t>
            </a:r>
            <a:r>
              <a:rPr lang="pt-PT" b="1" dirty="0"/>
              <a:t> ou serviços culturais, tais como teatros, museus, cinemas, bibliotecas e serviços de turismo e, tanto quanto possível, a monumentos e locais de importância cultural nacional.</a:t>
            </a:r>
          </a:p>
        </p:txBody>
      </p:sp>
    </p:spTree>
    <p:extLst>
      <p:ext uri="{BB962C8B-B14F-4D97-AF65-F5344CB8AC3E}">
        <p14:creationId xmlns:p14="http://schemas.microsoft.com/office/powerpoint/2010/main" val="178861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Necessidades dos turistas com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pessoas com deficiência, exigem atitudes e atendimento condizentes às suas necessidades. Dessa forma, acessibilidade é um direito universal (não apenas de pessoa com deficiência ou com mobilidade reduzida</a:t>
            </a:r>
            <a:r>
              <a:rPr lang="pt-PT" dirty="0" smtClean="0"/>
              <a:t>).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77768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0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rgbClr val="000000"/>
                </a:solidFill>
                <a:latin typeface="Times New Roman"/>
              </a:rPr>
              <a:t>Respeito e dignidade no acesso aos serviços;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Serviços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de informação eficientes;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Informação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precisa e integrada no que concerne aos serviços a dispensar;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Conhecimento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das suas necessidades específicas, face aos serviços em oferta;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Transportes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adequados;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Barreiras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físicas eliminadas por forma a terem acesso a todas as </a:t>
            </a:r>
            <a:r>
              <a:rPr lang="pt-PT" dirty="0" err="1">
                <a:solidFill>
                  <a:srgbClr val="000000"/>
                </a:solidFill>
                <a:latin typeface="Times New Roman"/>
              </a:rPr>
              <a:t>infraestruturas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turísticas;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Uniformização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dos critérios e das normas de acessibilidade </a:t>
            </a:r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4017"/>
            <a:ext cx="2411760" cy="81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4322"/>
            <a:ext cx="2376264" cy="12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91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Tipos de Deficiência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Deficiência visual</a:t>
            </a:r>
          </a:p>
          <a:p>
            <a:r>
              <a:rPr lang="pt-PT" dirty="0" smtClean="0"/>
              <a:t>Deficiência auditiva</a:t>
            </a:r>
          </a:p>
          <a:p>
            <a:r>
              <a:rPr lang="pt-PT" dirty="0" smtClean="0"/>
              <a:t>Deficiência física</a:t>
            </a:r>
          </a:p>
          <a:p>
            <a:r>
              <a:rPr lang="pt-PT" dirty="0" smtClean="0"/>
              <a:t>Deficiência intelectual </a:t>
            </a:r>
            <a:endParaRPr lang="pt-P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53" y="1750663"/>
            <a:ext cx="2281436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7" y="3933056"/>
            <a:ext cx="3954089" cy="18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2" y="2348880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67" y="4365104"/>
            <a:ext cx="320016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0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Restauração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 smtClean="0"/>
          </a:p>
          <a:p>
            <a:r>
              <a:rPr lang="pt-PT" dirty="0" smtClean="0"/>
              <a:t>O </a:t>
            </a:r>
            <a:r>
              <a:rPr lang="pt-PT" dirty="0"/>
              <a:t>atendimento ao cliente - é um ato de atender, é dar, prestar atenção, tomar em consideração, acolher com atenção ou cortesia. </a:t>
            </a:r>
            <a:endParaRPr lang="pt-PT" dirty="0" smtClean="0"/>
          </a:p>
          <a:p>
            <a:pPr marL="114300" indent="0">
              <a:buNone/>
            </a:pPr>
            <a:endParaRPr lang="pt-PT" dirty="0" smtClean="0"/>
          </a:p>
          <a:p>
            <a:r>
              <a:rPr lang="pt-PT" dirty="0" smtClean="0"/>
              <a:t>É </a:t>
            </a:r>
            <a:r>
              <a:rPr lang="pt-PT" dirty="0"/>
              <a:t>ter consideração, zelo, delicadeza, polidez. </a:t>
            </a:r>
            <a:endParaRPr lang="pt-PT" dirty="0" smtClean="0"/>
          </a:p>
          <a:p>
            <a:endParaRPr lang="pt-PT" dirty="0" smtClean="0"/>
          </a:p>
          <a:p>
            <a:pPr marL="114300" indent="0">
              <a:buNone/>
            </a:pPr>
            <a:r>
              <a:rPr lang="pt-PT" dirty="0" smtClean="0"/>
              <a:t>…essas </a:t>
            </a:r>
            <a:r>
              <a:rPr lang="pt-PT" dirty="0"/>
              <a:t>são definições básicas que fazem toda a diferença no relacionamento com o cliente.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2304256" cy="158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965"/>
            <a:ext cx="2356499" cy="16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Prestação de serviço às pessoas com deficiência em restaurantes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346613" cy="33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88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Prestação de serviço às pessoas com deficiência em restaurantes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pt-PT" dirty="0" smtClean="0"/>
              <a:t>Lista </a:t>
            </a:r>
            <a:r>
              <a:rPr lang="pt-PT" dirty="0"/>
              <a:t>regras que colaboram para a satisfação e um atendimento correto e de qualidade</a:t>
            </a:r>
            <a:r>
              <a:rPr lang="pt-PT" dirty="0" smtClean="0"/>
              <a:t>.</a:t>
            </a:r>
          </a:p>
          <a:p>
            <a:pPr marL="114300" indent="0">
              <a:buNone/>
            </a:pPr>
            <a:endParaRPr lang="pt-PT" dirty="0"/>
          </a:p>
          <a:p>
            <a:pPr algn="just"/>
            <a:r>
              <a:rPr lang="pt-PT" dirty="0" smtClean="0"/>
              <a:t>Um </a:t>
            </a:r>
            <a:r>
              <a:rPr lang="pt-PT" dirty="0"/>
              <a:t>sorriso franco, seguindo de um olhar nos olhos;</a:t>
            </a:r>
          </a:p>
          <a:p>
            <a:pPr algn="just"/>
            <a:r>
              <a:rPr lang="pt-PT" dirty="0" smtClean="0"/>
              <a:t>O </a:t>
            </a:r>
            <a:r>
              <a:rPr lang="pt-PT" dirty="0"/>
              <a:t>cumprimento deve ser feito com uma ligeira inclinação;</a:t>
            </a:r>
          </a:p>
          <a:p>
            <a:pPr algn="just"/>
            <a:r>
              <a:rPr lang="pt-PT" dirty="0" smtClean="0"/>
              <a:t>O </a:t>
            </a:r>
            <a:r>
              <a:rPr lang="pt-PT" dirty="0"/>
              <a:t>responsável pelo restaurante deve receber os clientes à entrada;</a:t>
            </a:r>
          </a:p>
          <a:p>
            <a:pPr algn="just"/>
            <a:r>
              <a:rPr lang="pt-PT" dirty="0" smtClean="0"/>
              <a:t>Perguntámos-lhes </a:t>
            </a:r>
            <a:r>
              <a:rPr lang="pt-PT" dirty="0"/>
              <a:t>a preferência do local onde gostariam de ficar instalados ou indicamos-lhes uma mesa;</a:t>
            </a:r>
          </a:p>
          <a:p>
            <a:pPr algn="just"/>
            <a:r>
              <a:rPr lang="pt-PT" dirty="0" smtClean="0"/>
              <a:t>Estendendo </a:t>
            </a:r>
            <a:r>
              <a:rPr lang="pt-PT" dirty="0"/>
              <a:t>a mão, incentivando os clientes a entrar;</a:t>
            </a:r>
          </a:p>
          <a:p>
            <a:pPr algn="just"/>
            <a:r>
              <a:rPr lang="pt-PT" dirty="0" smtClean="0"/>
              <a:t>Ao </a:t>
            </a:r>
            <a:r>
              <a:rPr lang="pt-PT" dirty="0"/>
              <a:t>chegar à mesa devemos puxar a cadeira;</a:t>
            </a:r>
          </a:p>
          <a:p>
            <a:pPr algn="just"/>
            <a:r>
              <a:rPr lang="pt-PT" dirty="0" smtClean="0"/>
              <a:t>Dever-se-á </a:t>
            </a:r>
            <a:r>
              <a:rPr lang="pt-PT" dirty="0"/>
              <a:t>auxiliar as pessoas idosas ou deficientes, tendo sempre alguma discrição.</a:t>
            </a:r>
          </a:p>
        </p:txBody>
      </p:sp>
    </p:spTree>
    <p:extLst>
      <p:ext uri="{BB962C8B-B14F-4D97-AF65-F5344CB8AC3E}">
        <p14:creationId xmlns:p14="http://schemas.microsoft.com/office/powerpoint/2010/main" val="13414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Mobilidade condicionada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Sendo o Turismo um bem social, idealmente ao alcance de todos, este não deve excluir da sua prática qualquer grupo populacional. Contudo, em alguns casos, tal ainda não acontece, revelando-se, por vezes, uma prática inacessível a pessoas com mobilidade condicionada ou com outro tipo de limitações físicas.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7283"/>
            <a:ext cx="4017535" cy="22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0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91" y="1752600"/>
            <a:ext cx="635281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4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Mobilidade condicionada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pt-PT" dirty="0"/>
              <a:t>Assim, deve-se ter em atenção</a:t>
            </a:r>
            <a:r>
              <a:rPr lang="pt-PT" dirty="0" smtClean="0"/>
              <a:t>:</a:t>
            </a:r>
          </a:p>
          <a:p>
            <a:pPr marL="114300" indent="0">
              <a:buNone/>
            </a:pPr>
            <a:endParaRPr lang="pt-PT" dirty="0"/>
          </a:p>
          <a:p>
            <a:pPr algn="just"/>
            <a:r>
              <a:rPr lang="pt-PT" dirty="0" smtClean="0"/>
              <a:t>ausência </a:t>
            </a:r>
            <a:r>
              <a:rPr lang="pt-PT" dirty="0"/>
              <a:t>de rampas de acesso (para ultrapassar degraus ou escadas);</a:t>
            </a:r>
          </a:p>
          <a:p>
            <a:pPr algn="just"/>
            <a:r>
              <a:rPr lang="pt-PT" dirty="0" smtClean="0"/>
              <a:t>ausência </a:t>
            </a:r>
            <a:r>
              <a:rPr lang="pt-PT" dirty="0"/>
              <a:t>de plataformas elevatórias e inexistência de </a:t>
            </a:r>
            <a:r>
              <a:rPr lang="pt-PT" dirty="0" smtClean="0"/>
              <a:t>intercomunicador ou </a:t>
            </a:r>
            <a:r>
              <a:rPr lang="pt-PT" dirty="0"/>
              <a:t>botão de chamada;</a:t>
            </a:r>
          </a:p>
          <a:p>
            <a:pPr algn="just"/>
            <a:r>
              <a:rPr lang="pt-PT" dirty="0" smtClean="0"/>
              <a:t>rampas </a:t>
            </a:r>
            <a:r>
              <a:rPr lang="pt-PT" dirty="0"/>
              <a:t>demasiado inclinadas e por vezes sem corrimão e/ou com </a:t>
            </a:r>
            <a:r>
              <a:rPr lang="pt-PT" dirty="0" smtClean="0"/>
              <a:t>piso escorregadio </a:t>
            </a:r>
            <a:r>
              <a:rPr lang="pt-PT" dirty="0"/>
              <a:t>ou irregular;</a:t>
            </a:r>
          </a:p>
          <a:p>
            <a:pPr algn="just"/>
            <a:r>
              <a:rPr lang="pt-PT" dirty="0" smtClean="0"/>
              <a:t>portas </a:t>
            </a:r>
            <a:r>
              <a:rPr lang="pt-PT" dirty="0"/>
              <a:t>estreitas ou pesadas ou com abertura </a:t>
            </a:r>
            <a:r>
              <a:rPr lang="pt-PT" dirty="0" err="1"/>
              <a:t>incorreta</a:t>
            </a:r>
            <a:r>
              <a:rPr lang="pt-PT" dirty="0"/>
              <a:t> (impossibilita a adequada utilização por pessoas em cadeira de rodas) ou com puxadores ou botões de abertura demasiado elevados.</a:t>
            </a:r>
          </a:p>
        </p:txBody>
      </p:sp>
    </p:spTree>
    <p:extLst>
      <p:ext uri="{BB962C8B-B14F-4D97-AF65-F5344CB8AC3E}">
        <p14:creationId xmlns:p14="http://schemas.microsoft.com/office/powerpoint/2010/main" val="65793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Acessibilidade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acessibilidades constituem uma condição essencial para o pleno exercício dos direitos das pessoas com deficiência e de todas as outras pessoas que experimentam uma situação de limitação funcional ao longo das suas vidas.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5055"/>
            <a:ext cx="2780928" cy="20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915055"/>
            <a:ext cx="2736304" cy="20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15054"/>
            <a:ext cx="2880320" cy="208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17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recomendações para os profissionais da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 smtClean="0"/>
              <a:t>Deve </a:t>
            </a:r>
            <a:r>
              <a:rPr lang="pt-PT" dirty="0"/>
              <a:t>ter-se em considerações todos os tipos de deficiência e não só a dos utilizadores de cadeira de rodas;</a:t>
            </a:r>
          </a:p>
          <a:p>
            <a:r>
              <a:rPr lang="pt-PT" dirty="0" smtClean="0"/>
              <a:t>Deve </a:t>
            </a:r>
            <a:r>
              <a:rPr lang="pt-PT" dirty="0"/>
              <a:t>providenciar-se alojamento mais acessível, em todos os níveis de preços, incluindo os apartamentos;</a:t>
            </a:r>
          </a:p>
          <a:p>
            <a:r>
              <a:rPr lang="pt-PT" dirty="0" smtClean="0"/>
              <a:t>As </a:t>
            </a:r>
            <a:r>
              <a:rPr lang="pt-PT" dirty="0"/>
              <a:t>pessoas com deficiência devem ser consultadas e incluídas em todos os programas de formação criados para os ajudar;</a:t>
            </a:r>
          </a:p>
          <a:p>
            <a:r>
              <a:rPr lang="pt-PT" dirty="0" smtClean="0"/>
              <a:t>As </a:t>
            </a:r>
            <a:r>
              <a:rPr lang="pt-PT" dirty="0"/>
              <a:t>pessoas com deficiência devem ter direito à autonomia, isto é, de se conduzirem em vez de serem conduzidas;</a:t>
            </a:r>
          </a:p>
          <a:p>
            <a:r>
              <a:rPr lang="pt-PT" dirty="0" smtClean="0"/>
              <a:t>As </a:t>
            </a:r>
            <a:r>
              <a:rPr lang="pt-PT" dirty="0"/>
              <a:t>necessidades e os desejos de cada indivíduo devem ser tido em conta.</a:t>
            </a:r>
          </a:p>
        </p:txBody>
      </p:sp>
    </p:spTree>
    <p:extLst>
      <p:ext uri="{BB962C8B-B14F-4D97-AF65-F5344CB8AC3E}">
        <p14:creationId xmlns:p14="http://schemas.microsoft.com/office/powerpoint/2010/main" val="79344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CLASSIFICAÇÃO DAS PESSOAS COM DEFICIÊNCIA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986246" cy="234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9604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9113"/>
            <a:ext cx="3960440" cy="226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29113"/>
            <a:ext cx="3960440" cy="226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69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deficiência visual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deficiências visuais podem surgir em qualquer idade, mas muitos casos de deficiência visual são de origem congénita. Estas deficiências podem apresentar gravidade variável e normalmente determinam-se em termos de acuidade </a:t>
            </a:r>
            <a:r>
              <a:rPr lang="pt-PT" dirty="0" smtClean="0"/>
              <a:t>visual.</a:t>
            </a:r>
            <a:endParaRPr lang="pt-P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7" y="3933056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45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 smtClean="0"/>
              <a:t>Contacto </a:t>
            </a:r>
            <a:r>
              <a:rPr lang="pt-PT" dirty="0"/>
              <a:t>estabelecido com as pessoas baseado numa contínua troca de informação oral;</a:t>
            </a:r>
          </a:p>
          <a:p>
            <a:r>
              <a:rPr lang="pt-PT" dirty="0" smtClean="0"/>
              <a:t>Poderem </a:t>
            </a:r>
            <a:r>
              <a:rPr lang="pt-PT" dirty="0"/>
              <a:t>tocar nos </a:t>
            </a:r>
            <a:r>
              <a:rPr lang="pt-PT" dirty="0" err="1"/>
              <a:t>objetos</a:t>
            </a:r>
            <a:r>
              <a:rPr lang="pt-PT" dirty="0"/>
              <a:t>/ pessoas para que possam proceder a uma melhor identificação;</a:t>
            </a:r>
          </a:p>
          <a:p>
            <a:r>
              <a:rPr lang="pt-PT" dirty="0" smtClean="0"/>
              <a:t>Iluminação </a:t>
            </a:r>
            <a:r>
              <a:rPr lang="pt-PT" dirty="0"/>
              <a:t>e contrastações especiais (para as pessoas com deficiência visual), marcas de referência para que alcancem um maior grau de autonomia;</a:t>
            </a:r>
          </a:p>
          <a:p>
            <a:r>
              <a:rPr lang="pt-PT" dirty="0" smtClean="0"/>
              <a:t>De </a:t>
            </a:r>
            <a:r>
              <a:rPr lang="pt-PT" dirty="0"/>
              <a:t>terem explicações e descrições claras do meio físico que as rodeia, a fim de poderem </a:t>
            </a:r>
            <a:r>
              <a:rPr lang="pt-PT" dirty="0" err="1"/>
              <a:t>detetar</a:t>
            </a:r>
            <a:r>
              <a:rPr lang="pt-PT" dirty="0"/>
              <a:t> o caminho e os obstáculos para uma mais fácil deslocação;</a:t>
            </a:r>
          </a:p>
          <a:p>
            <a:r>
              <a:rPr lang="pt-PT" dirty="0" smtClean="0"/>
              <a:t>Terem </a:t>
            </a:r>
            <a:r>
              <a:rPr lang="pt-PT" dirty="0"/>
              <a:t>acesso a dispositivos de compensação (bengalas, cães-guias, </a:t>
            </a:r>
            <a:r>
              <a:rPr lang="pt-PT" dirty="0" err="1"/>
              <a:t>etc</a:t>
            </a:r>
            <a:r>
              <a:rPr lang="pt-PT" dirty="0"/>
              <a:t>);</a:t>
            </a:r>
          </a:p>
          <a:p>
            <a:r>
              <a:rPr lang="pt-PT" dirty="0" smtClean="0"/>
              <a:t>Em </a:t>
            </a:r>
            <a:r>
              <a:rPr lang="pt-PT" dirty="0"/>
              <a:t>caso de emergência receberem atenção especial.</a:t>
            </a:r>
          </a:p>
        </p:txBody>
      </p:sp>
    </p:spTree>
    <p:extLst>
      <p:ext uri="{BB962C8B-B14F-4D97-AF65-F5344CB8AC3E}">
        <p14:creationId xmlns:p14="http://schemas.microsoft.com/office/powerpoint/2010/main" val="3512162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com uma pessoa cega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Pôr </a:t>
            </a:r>
            <a:r>
              <a:rPr lang="pt-PT" dirty="0"/>
              <a:t>de lado os preconceitos ligados ao especto da pessoa com deficiência;</a:t>
            </a:r>
          </a:p>
          <a:p>
            <a:r>
              <a:rPr lang="pt-PT" dirty="0" smtClean="0"/>
              <a:t>Fazer </a:t>
            </a:r>
            <a:r>
              <a:rPr lang="pt-PT" dirty="0"/>
              <a:t>incidir a sua atenção na pessoa, na sua funcionalidade e participação, e não na deficiência visual</a:t>
            </a:r>
            <a:r>
              <a:rPr lang="pt-PT" dirty="0" smtClean="0"/>
              <a:t>;</a:t>
            </a:r>
          </a:p>
          <a:p>
            <a:r>
              <a:rPr lang="pt-PT" dirty="0" smtClean="0"/>
              <a:t>Coloque-se </a:t>
            </a:r>
            <a:r>
              <a:rPr lang="pt-PT" dirty="0"/>
              <a:t>junto à pessoa para que ela o possa identificar mais facilmente;</a:t>
            </a:r>
          </a:p>
          <a:p>
            <a:r>
              <a:rPr lang="pt-PT" dirty="0" smtClean="0"/>
              <a:t>Fale </a:t>
            </a:r>
            <a:r>
              <a:rPr lang="pt-PT" dirty="0"/>
              <a:t>sempre </a:t>
            </a:r>
            <a:r>
              <a:rPr lang="pt-PT" dirty="0" err="1"/>
              <a:t>diretamente</a:t>
            </a:r>
            <a:r>
              <a:rPr lang="pt-PT" dirty="0"/>
              <a:t> para a pessoa com deficiência e não para o acompanhante;</a:t>
            </a:r>
          </a:p>
          <a:p>
            <a:r>
              <a:rPr lang="pt-PT" dirty="0" smtClean="0"/>
              <a:t>Pergunte </a:t>
            </a:r>
            <a:r>
              <a:rPr lang="pt-PT" dirty="0"/>
              <a:t>se ela precisa de ajuda, mas não tome a iniciativa de ajudar sem perguntar previamente;</a:t>
            </a:r>
          </a:p>
          <a:p>
            <a:r>
              <a:rPr lang="pt-PT" dirty="0" smtClean="0"/>
              <a:t>Na </a:t>
            </a:r>
            <a:r>
              <a:rPr lang="pt-PT" dirty="0"/>
              <a:t>informação escrita use letra maiúscula ou o Braille;</a:t>
            </a:r>
          </a:p>
          <a:p>
            <a:r>
              <a:rPr lang="pt-PT" dirty="0" smtClean="0"/>
              <a:t>Caso </a:t>
            </a:r>
            <a:r>
              <a:rPr lang="pt-PT" dirty="0"/>
              <a:t>não se possa disponibilizar material áudio ou escrito, leia em voz alta, com um timbre de voz normal;</a:t>
            </a:r>
          </a:p>
          <a:p>
            <a:r>
              <a:rPr lang="pt-PT" dirty="0" smtClean="0"/>
              <a:t>Faça-se </a:t>
            </a:r>
            <a:r>
              <a:rPr lang="pt-PT" dirty="0"/>
              <a:t>compreender através de palavras porque não é possível aprenderem a comunicação expressiva ou gestual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73646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deficiência auditiva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P</a:t>
            </a:r>
            <a:r>
              <a:rPr lang="pt-PT" dirty="0" smtClean="0"/>
              <a:t>ode </a:t>
            </a:r>
            <a:r>
              <a:rPr lang="pt-PT" dirty="0"/>
              <a:t>surgir no decurso de qualquer estádio precoce é o atraso relacionado com o desenvolvimento da fala e da </a:t>
            </a:r>
            <a:r>
              <a:rPr lang="pt-PT" dirty="0" smtClean="0"/>
              <a:t>língua e também </a:t>
            </a:r>
            <a:r>
              <a:rPr lang="pt-PT" dirty="0"/>
              <a:t>ter dificuldades em compreender e em controlar a sua própria expressão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439749" cy="24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171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Contacto </a:t>
            </a:r>
            <a:r>
              <a:rPr lang="pt-PT" dirty="0"/>
              <a:t>visual com o interlocutor;</a:t>
            </a:r>
          </a:p>
          <a:p>
            <a:r>
              <a:rPr lang="pt-PT" dirty="0" smtClean="0"/>
              <a:t>Boa </a:t>
            </a:r>
            <a:r>
              <a:rPr lang="pt-PT" dirty="0"/>
              <a:t>iluminação para que possam fazer leitura labial;</a:t>
            </a:r>
          </a:p>
          <a:p>
            <a:r>
              <a:rPr lang="pt-PT" dirty="0" smtClean="0"/>
              <a:t>Num </a:t>
            </a:r>
            <a:r>
              <a:rPr lang="pt-PT" dirty="0"/>
              <a:t>grupo, têm necessidades de receber a informação ao mesmo tempo que os demais;</a:t>
            </a:r>
          </a:p>
          <a:p>
            <a:r>
              <a:rPr lang="pt-PT" dirty="0" smtClean="0"/>
              <a:t>Receber </a:t>
            </a:r>
            <a:r>
              <a:rPr lang="pt-PT" dirty="0"/>
              <a:t>atenção especial nos casos de emergência (os avisos sonoros são ineficazes...);</a:t>
            </a:r>
          </a:p>
          <a:p>
            <a:r>
              <a:rPr lang="pt-PT" dirty="0" smtClean="0"/>
              <a:t>Ter </a:t>
            </a:r>
            <a:r>
              <a:rPr lang="pt-PT" dirty="0"/>
              <a:t>possibilidade de utilizar um meio alternativo de comunicação caso não haja compreensão;</a:t>
            </a:r>
          </a:p>
          <a:p>
            <a:r>
              <a:rPr lang="pt-PT" dirty="0" smtClean="0"/>
              <a:t>Existir </a:t>
            </a:r>
            <a:r>
              <a:rPr lang="pt-PT" dirty="0"/>
              <a:t>conhecimento básico de língua gestual portuguesa.</a:t>
            </a:r>
          </a:p>
        </p:txBody>
      </p:sp>
    </p:spTree>
    <p:extLst>
      <p:ext uri="{BB962C8B-B14F-4D97-AF65-F5344CB8AC3E}">
        <p14:creationId xmlns:p14="http://schemas.microsoft.com/office/powerpoint/2010/main" val="428389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pt-PT" dirty="0" smtClean="0"/>
              <a:t>Coloque-se </a:t>
            </a:r>
            <a:r>
              <a:rPr lang="pt-PT" dirty="0"/>
              <a:t>em frente da pessoa de modo a que haja um contacto visual, com iluminação apropriada para permitir a leitura labial;</a:t>
            </a:r>
          </a:p>
          <a:p>
            <a:r>
              <a:rPr lang="pt-PT" dirty="0" smtClean="0"/>
              <a:t>Não </a:t>
            </a:r>
            <a:r>
              <a:rPr lang="pt-PT" dirty="0"/>
              <a:t>cubra a sua boca com as mãos;</a:t>
            </a:r>
          </a:p>
          <a:p>
            <a:r>
              <a:rPr lang="pt-PT" dirty="0"/>
              <a:t>A</a:t>
            </a:r>
            <a:r>
              <a:rPr lang="pt-PT" dirty="0" smtClean="0"/>
              <a:t>presente-se </a:t>
            </a:r>
            <a:r>
              <a:rPr lang="pt-PT" dirty="0"/>
              <a:t>sempre e explique ao que vem, e o que faz;</a:t>
            </a:r>
          </a:p>
          <a:p>
            <a:r>
              <a:rPr lang="pt-PT" dirty="0" smtClean="0"/>
              <a:t>Escolha </a:t>
            </a:r>
            <a:r>
              <a:rPr lang="pt-PT" dirty="0"/>
              <a:t>um meio ambiente sossegado para comunicar;</a:t>
            </a:r>
          </a:p>
          <a:p>
            <a:r>
              <a:rPr lang="pt-PT" dirty="0" smtClean="0"/>
              <a:t>Esteja </a:t>
            </a:r>
            <a:r>
              <a:rPr lang="pt-PT" dirty="0"/>
              <a:t>preparado para levar mais tempo ao estabelecer contacto para conversar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156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…ao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longo dos séculos o ser humano viajou sempre de acordo os seus meios, conhecimentos e crenças. </a:t>
            </a:r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PT" dirty="0" smtClean="0">
                <a:solidFill>
                  <a:srgbClr val="000000"/>
                </a:solidFill>
                <a:latin typeface="Times New Roman"/>
              </a:rPr>
              <a:t>..turismo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era uma prática apenas para algumas classes sociais, passando a partir dessa época, a ser extensível à classe trabalhadora, através de conquistas dos seus direitos, reivindicações sindicais, férias pagas e folgas, podendo estes, aderir a toda a </a:t>
            </a:r>
            <a:r>
              <a:rPr lang="pt-PT" dirty="0" err="1">
                <a:solidFill>
                  <a:srgbClr val="000000"/>
                </a:solidFill>
                <a:latin typeface="Times New Roman"/>
              </a:rPr>
              <a:t>atividade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turística.</a:t>
            </a:r>
          </a:p>
          <a:p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92360"/>
            <a:ext cx="1911301" cy="143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6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Fale para a pessoa, devagar, articulando bem as palavras e olhando-a </a:t>
            </a:r>
            <a:r>
              <a:rPr lang="pt-PT" dirty="0" err="1"/>
              <a:t>diretamente</a:t>
            </a:r>
            <a:r>
              <a:rPr lang="pt-PT" dirty="0"/>
              <a:t>;</a:t>
            </a:r>
          </a:p>
          <a:p>
            <a:r>
              <a:rPr lang="pt-PT" dirty="0"/>
              <a:t>Fale em ritmo normal;</a:t>
            </a:r>
          </a:p>
          <a:p>
            <a:r>
              <a:rPr lang="pt-PT" dirty="0"/>
              <a:t>Utilize frases curtas, palavras claras</a:t>
            </a:r>
            <a:r>
              <a:rPr lang="pt-PT" dirty="0" smtClean="0"/>
              <a:t>;</a:t>
            </a:r>
          </a:p>
          <a:p>
            <a:r>
              <a:rPr lang="pt-PT" dirty="0" smtClean="0"/>
              <a:t>Tenha </a:t>
            </a:r>
            <a:r>
              <a:rPr lang="pt-PT" dirty="0"/>
              <a:t>à mão papel para poder comunicar por escrito;</a:t>
            </a:r>
          </a:p>
          <a:p>
            <a:r>
              <a:rPr lang="pt-PT" dirty="0" smtClean="0"/>
              <a:t>Certifique-se </a:t>
            </a:r>
            <a:r>
              <a:rPr lang="pt-PT" dirty="0"/>
              <a:t>sempre de que a informação é bem compreendida;</a:t>
            </a:r>
          </a:p>
          <a:p>
            <a:r>
              <a:rPr lang="pt-PT" dirty="0" smtClean="0"/>
              <a:t>Dispense </a:t>
            </a:r>
            <a:r>
              <a:rPr lang="pt-PT" dirty="0"/>
              <a:t>atenção especial em casos de emergência;</a:t>
            </a:r>
          </a:p>
        </p:txBody>
      </p:sp>
    </p:spTree>
    <p:extLst>
      <p:ext uri="{BB962C8B-B14F-4D97-AF65-F5344CB8AC3E}">
        <p14:creationId xmlns:p14="http://schemas.microsoft.com/office/powerpoint/2010/main" val="375486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 Intelectual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Normalmente, alguém que apresente esta sintomatologia funciona a um nível significativamente inferior ao da </a:t>
            </a:r>
            <a:r>
              <a:rPr lang="pt-PT" dirty="0" err="1"/>
              <a:t>respetiva</a:t>
            </a:r>
            <a:r>
              <a:rPr lang="pt-PT" dirty="0"/>
              <a:t> idade cronológica. </a:t>
            </a:r>
            <a:endParaRPr lang="pt-PT" dirty="0" smtClean="0"/>
          </a:p>
          <a:p>
            <a:pPr algn="just"/>
            <a:r>
              <a:rPr lang="pt-PT" dirty="0" smtClean="0"/>
              <a:t>A </a:t>
            </a:r>
            <a:r>
              <a:rPr lang="pt-PT" dirty="0"/>
              <a:t>evolução na infância destas pessoas com incapacidade de aprendizagem não é tão rápida como as demais crianças e não conseguirá atingir a capacidade mental plena de um adulto normal.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403244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69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Relacionamento </a:t>
            </a:r>
            <a:r>
              <a:rPr lang="pt-PT" dirty="0"/>
              <a:t>pessoal;</a:t>
            </a:r>
            <a:endParaRPr lang="pt-PT" dirty="0" smtClean="0"/>
          </a:p>
          <a:p>
            <a:r>
              <a:rPr lang="pt-PT" dirty="0" smtClean="0"/>
              <a:t>Comunicação </a:t>
            </a:r>
            <a:r>
              <a:rPr lang="pt-PT" dirty="0"/>
              <a:t>e comportamento amigáveis;</a:t>
            </a:r>
          </a:p>
          <a:p>
            <a:r>
              <a:rPr lang="pt-PT" dirty="0" smtClean="0"/>
              <a:t>Serem </a:t>
            </a:r>
            <a:r>
              <a:rPr lang="pt-PT" dirty="0"/>
              <a:t>capazes de comunicar sem preconceitos;</a:t>
            </a:r>
          </a:p>
          <a:p>
            <a:r>
              <a:rPr lang="pt-PT" dirty="0" smtClean="0"/>
              <a:t>Serem </a:t>
            </a:r>
            <a:r>
              <a:rPr lang="pt-PT" dirty="0"/>
              <a:t>tratados com afeição e de um forma natural, sem se demonstrar piedade indevida;</a:t>
            </a:r>
          </a:p>
          <a:p>
            <a:r>
              <a:rPr lang="pt-PT" dirty="0" smtClean="0"/>
              <a:t>Serem </a:t>
            </a:r>
            <a:r>
              <a:rPr lang="pt-PT" dirty="0"/>
              <a:t>bem-vindas a participar plenamente nas </a:t>
            </a:r>
            <a:r>
              <a:rPr lang="pt-PT" dirty="0" err="1"/>
              <a:t>atividades</a:t>
            </a:r>
            <a:r>
              <a:rPr lang="pt-PT" dirty="0"/>
              <a:t> de lazer e entretenimento;</a:t>
            </a:r>
          </a:p>
          <a:p>
            <a:r>
              <a:rPr lang="pt-PT" dirty="0" smtClean="0"/>
              <a:t>Receberem </a:t>
            </a:r>
            <a:r>
              <a:rPr lang="pt-PT" dirty="0"/>
              <a:t>particular atenção sempre que ocorram casos de emergência.</a:t>
            </a:r>
          </a:p>
        </p:txBody>
      </p:sp>
    </p:spTree>
    <p:extLst>
      <p:ext uri="{BB962C8B-B14F-4D97-AF65-F5344CB8AC3E}">
        <p14:creationId xmlns:p14="http://schemas.microsoft.com/office/powerpoint/2010/main" val="369664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pt-PT" dirty="0" smtClean="0"/>
              <a:t>Seja </a:t>
            </a:r>
            <a:r>
              <a:rPr lang="pt-PT" dirty="0"/>
              <a:t>compreensivo e tenha uma atitude amigável;</a:t>
            </a:r>
          </a:p>
          <a:p>
            <a:r>
              <a:rPr lang="pt-PT" dirty="0" smtClean="0"/>
              <a:t>Demonstre </a:t>
            </a:r>
            <a:r>
              <a:rPr lang="pt-PT" dirty="0"/>
              <a:t>uma atitude desinibida e atenciosa;</a:t>
            </a:r>
          </a:p>
          <a:p>
            <a:r>
              <a:rPr lang="pt-PT" dirty="0" smtClean="0"/>
              <a:t>Expresse-se </a:t>
            </a:r>
            <a:r>
              <a:rPr lang="pt-PT" dirty="0"/>
              <a:t>de modo claro e simples, utilizando a forma afirmativa;</a:t>
            </a:r>
          </a:p>
          <a:p>
            <a:r>
              <a:rPr lang="pt-PT" dirty="0" smtClean="0"/>
              <a:t>Não </a:t>
            </a:r>
            <a:r>
              <a:rPr lang="pt-PT" dirty="0" err="1"/>
              <a:t>adote</a:t>
            </a:r>
            <a:r>
              <a:rPr lang="pt-PT" dirty="0"/>
              <a:t> uma atitude infantil;</a:t>
            </a:r>
          </a:p>
          <a:p>
            <a:r>
              <a:rPr lang="pt-PT" dirty="0" smtClean="0"/>
              <a:t>Evite </a:t>
            </a:r>
            <a:r>
              <a:rPr lang="pt-PT" dirty="0"/>
              <a:t>explicações longas e confusas;</a:t>
            </a:r>
          </a:p>
          <a:p>
            <a:r>
              <a:rPr lang="pt-PT" dirty="0" smtClean="0"/>
              <a:t>Seja </a:t>
            </a:r>
            <a:r>
              <a:rPr lang="pt-PT" dirty="0"/>
              <a:t>concreto e certifique-se de que as suas explicações foram compreendidas;</a:t>
            </a:r>
          </a:p>
        </p:txBody>
      </p:sp>
    </p:spTree>
    <p:extLst>
      <p:ext uri="{BB962C8B-B14F-4D97-AF65-F5344CB8AC3E}">
        <p14:creationId xmlns:p14="http://schemas.microsoft.com/office/powerpoint/2010/main" val="2059498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pt-PT" dirty="0" smtClean="0"/>
              <a:t>Leve </a:t>
            </a:r>
            <a:r>
              <a:rPr lang="pt-PT" dirty="0"/>
              <a:t>o tempo que for necessário para comunicar;</a:t>
            </a:r>
          </a:p>
          <a:p>
            <a:r>
              <a:rPr lang="pt-PT" dirty="0" smtClean="0"/>
              <a:t>Esteja </a:t>
            </a:r>
            <a:r>
              <a:rPr lang="pt-PT" dirty="0"/>
              <a:t>preparado para </a:t>
            </a:r>
            <a:r>
              <a:rPr lang="pt-PT" dirty="0" err="1"/>
              <a:t>reações</a:t>
            </a:r>
            <a:r>
              <a:rPr lang="pt-PT" dirty="0"/>
              <a:t> mais prolongadas;</a:t>
            </a:r>
          </a:p>
          <a:p>
            <a:r>
              <a:rPr lang="pt-PT" dirty="0" smtClean="0"/>
              <a:t>Coordene </a:t>
            </a:r>
            <a:r>
              <a:rPr lang="pt-PT" dirty="0"/>
              <a:t>a sua </a:t>
            </a:r>
            <a:r>
              <a:rPr lang="pt-PT" dirty="0" err="1"/>
              <a:t>atividade</a:t>
            </a:r>
            <a:r>
              <a:rPr lang="pt-PT" dirty="0"/>
              <a:t> com a dos outros prestadores de serviços;</a:t>
            </a:r>
          </a:p>
          <a:p>
            <a:r>
              <a:rPr lang="pt-PT" dirty="0" smtClean="0"/>
              <a:t>Dispense </a:t>
            </a:r>
            <a:r>
              <a:rPr lang="pt-PT" dirty="0"/>
              <a:t>uma atenção especial em caso de ocorrência de emergência.</a:t>
            </a:r>
          </a:p>
        </p:txBody>
      </p:sp>
    </p:spTree>
    <p:extLst>
      <p:ext uri="{BB962C8B-B14F-4D97-AF65-F5344CB8AC3E}">
        <p14:creationId xmlns:p14="http://schemas.microsoft.com/office/powerpoint/2010/main" val="78921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 motora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t-PT" dirty="0" smtClean="0"/>
              <a:t>..a </a:t>
            </a:r>
            <a:r>
              <a:rPr lang="pt-PT" dirty="0"/>
              <a:t>dificuldade mais comum reside na redução da mobilidade</a:t>
            </a:r>
            <a:r>
              <a:rPr lang="pt-PT" dirty="0" smtClean="0"/>
              <a:t>.</a:t>
            </a:r>
          </a:p>
          <a:p>
            <a:pPr marL="114300" indent="0">
              <a:buNone/>
            </a:pPr>
            <a:endParaRPr lang="pt-PT" dirty="0" smtClean="0"/>
          </a:p>
          <a:p>
            <a:pPr algn="just"/>
            <a:r>
              <a:rPr lang="pt-PT" dirty="0" smtClean="0"/>
              <a:t>Resulta </a:t>
            </a:r>
            <a:r>
              <a:rPr lang="pt-PT" dirty="0"/>
              <a:t>de alterações e modificações morfológicos do esqueleto e dos membros, das articulações e ligamentos, dos tecidos da musculatura ou do sistema nervoso que limitam a capacidade motora.</a:t>
            </a:r>
          </a:p>
          <a:p>
            <a:pPr algn="just"/>
            <a:r>
              <a:rPr lang="pt-PT" dirty="0"/>
              <a:t>A deficiência pode ser temporária ou permanente, dependendo da </a:t>
            </a:r>
            <a:r>
              <a:rPr lang="pt-PT" dirty="0" err="1"/>
              <a:t>respetiva</a:t>
            </a:r>
            <a:r>
              <a:rPr lang="pt-PT" dirty="0"/>
              <a:t> causa e/ou de uma maior ou menor gravidade.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47" y="5301208"/>
            <a:ext cx="2219896" cy="14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95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Informação </a:t>
            </a:r>
            <a:r>
              <a:rPr lang="pt-PT" dirty="0"/>
              <a:t>precisa e pontual sobre o grau de acessibilidade;</a:t>
            </a:r>
          </a:p>
          <a:p>
            <a:r>
              <a:rPr lang="pt-PT" dirty="0" smtClean="0"/>
              <a:t>Acesso </a:t>
            </a:r>
            <a:r>
              <a:rPr lang="pt-PT" dirty="0"/>
              <a:t>total às </a:t>
            </a:r>
            <a:r>
              <a:rPr lang="pt-PT" dirty="0" err="1"/>
              <a:t>infraestruturas</a:t>
            </a:r>
            <a:r>
              <a:rPr lang="pt-PT" dirty="0"/>
              <a:t> e </a:t>
            </a:r>
            <a:r>
              <a:rPr lang="pt-PT" dirty="0" err="1"/>
              <a:t>respetiva</a:t>
            </a:r>
            <a:r>
              <a:rPr lang="pt-PT" dirty="0"/>
              <a:t> utilização;</a:t>
            </a:r>
          </a:p>
          <a:p>
            <a:r>
              <a:rPr lang="pt-PT" dirty="0" smtClean="0"/>
              <a:t>Ajudas </a:t>
            </a:r>
            <a:r>
              <a:rPr lang="pt-PT" dirty="0"/>
              <a:t>técnicas para compensar os diversos problemas que possam surgir;</a:t>
            </a:r>
          </a:p>
          <a:p>
            <a:r>
              <a:rPr lang="pt-PT" dirty="0" smtClean="0"/>
              <a:t>Serem </a:t>
            </a:r>
            <a:r>
              <a:rPr lang="pt-PT" dirty="0"/>
              <a:t>capazes de estabelecer e acompanhar o próprio ritmo;</a:t>
            </a:r>
          </a:p>
          <a:p>
            <a:r>
              <a:rPr lang="pt-PT" dirty="0" smtClean="0"/>
              <a:t>Receberem</a:t>
            </a:r>
            <a:r>
              <a:rPr lang="pt-PT" dirty="0"/>
              <a:t>, ocasionalmente, assistência para subir escadas, caso seja de todo necessário;</a:t>
            </a:r>
          </a:p>
          <a:p>
            <a:r>
              <a:rPr lang="pt-PT" dirty="0" smtClean="0"/>
              <a:t>Receberem </a:t>
            </a:r>
            <a:r>
              <a:rPr lang="pt-PT" dirty="0"/>
              <a:t>auxílio ao transportar bagagem ou embrulhos, etc</a:t>
            </a:r>
            <a:r>
              <a:rPr lang="pt-PT" dirty="0" smtClean="0"/>
              <a:t>.</a:t>
            </a:r>
          </a:p>
          <a:p>
            <a:r>
              <a:rPr lang="pt-PT" dirty="0"/>
              <a:t>Por vezes, receberem assistência para se levantar ou sentar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86263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PT" dirty="0" smtClean="0"/>
              <a:t>Superfícies </a:t>
            </a:r>
            <a:r>
              <a:rPr lang="pt-PT" dirty="0"/>
              <a:t>não deslizantes para se evitarem quedas;</a:t>
            </a:r>
          </a:p>
          <a:p>
            <a:pPr algn="just"/>
            <a:r>
              <a:rPr lang="pt-PT" dirty="0" smtClean="0"/>
              <a:t>Atitudes </a:t>
            </a:r>
            <a:r>
              <a:rPr lang="pt-PT" dirty="0"/>
              <a:t>a desenvolver destinadas a facilitar a comunicação - recomendações para os profissionais de restauração</a:t>
            </a:r>
          </a:p>
          <a:p>
            <a:pPr algn="just"/>
            <a:r>
              <a:rPr lang="pt-PT" dirty="0"/>
              <a:t>Ponha de parte os preconceitos relacionados com a aparência de uma pessoa com uma </a:t>
            </a:r>
            <a:r>
              <a:rPr lang="pt-PT" dirty="0" smtClean="0"/>
              <a:t>incapacidade /deficiência</a:t>
            </a:r>
          </a:p>
          <a:p>
            <a:pPr algn="just"/>
            <a:r>
              <a:rPr lang="pt-PT" dirty="0" smtClean="0"/>
              <a:t>Identifique </a:t>
            </a:r>
            <a:r>
              <a:rPr lang="pt-PT" dirty="0"/>
              <a:t>com o auxílio da própria pessoa quais as </a:t>
            </a:r>
            <a:r>
              <a:rPr lang="pt-PT" dirty="0" smtClean="0"/>
              <a:t>respectivas </a:t>
            </a:r>
            <a:r>
              <a:rPr lang="pt-PT" dirty="0"/>
              <a:t>necessidades pessoais;</a:t>
            </a:r>
          </a:p>
          <a:p>
            <a:pPr algn="just"/>
            <a:r>
              <a:rPr lang="pt-PT" dirty="0" smtClean="0"/>
              <a:t>Dê </a:t>
            </a:r>
            <a:r>
              <a:rPr lang="pt-PT" dirty="0"/>
              <a:t>tempo ao tempo para que a pessoa se possa expressar sozinha;</a:t>
            </a:r>
          </a:p>
          <a:p>
            <a:pPr algn="just"/>
            <a:r>
              <a:rPr lang="pt-PT" dirty="0" smtClean="0"/>
              <a:t>Deixe </a:t>
            </a:r>
            <a:r>
              <a:rPr lang="pt-PT" dirty="0"/>
              <a:t>que a pessoa expresse as suas próprias necessidades e não se antecipe;</a:t>
            </a:r>
          </a:p>
        </p:txBody>
      </p:sp>
    </p:spTree>
    <p:extLst>
      <p:ext uri="{BB962C8B-B14F-4D97-AF65-F5344CB8AC3E}">
        <p14:creationId xmlns:p14="http://schemas.microsoft.com/office/powerpoint/2010/main" val="315225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curiosidades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i="1" dirty="0">
                <a:solidFill>
                  <a:srgbClr val="000000"/>
                </a:solidFill>
                <a:latin typeface="Times New Roman"/>
              </a:rPr>
              <a:t>Tour quer dizer VOLTA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err="1" smtClean="0">
                <a:solidFill>
                  <a:srgbClr val="000000"/>
                </a:solidFill>
                <a:latin typeface="Times New Roman"/>
              </a:rPr>
              <a:t>Turn</a:t>
            </a:r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em latim utiliza-se a expressão </a:t>
            </a:r>
            <a:r>
              <a:rPr lang="pt-PT" i="1" dirty="0" err="1">
                <a:solidFill>
                  <a:srgbClr val="000000"/>
                </a:solidFill>
                <a:latin typeface="Times New Roman"/>
              </a:rPr>
              <a:t>Tornare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TUR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aparece na Bíblia com significado de viagem de reconhecimento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Viajar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implica voltar, há, portanto, um deslocamento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Condições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para que ocorra Turismo: sujeito, deslocamento e motivação. 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2336064" cy="15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93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Definição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rgbClr val="000000"/>
                </a:solidFill>
                <a:latin typeface="Times New Roman"/>
              </a:rPr>
              <a:t>Segundo a Organização Mundial de Turismo (OMT) (1985), o turismo é</a:t>
            </a: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: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pt-PT" sz="2800" dirty="0">
              <a:solidFill>
                <a:srgbClr val="000000"/>
              </a:solidFill>
              <a:latin typeface="Times New Roman"/>
            </a:endParaRPr>
          </a:p>
          <a:p>
            <a:pPr marL="114300" indent="0" algn="just">
              <a:buNone/>
            </a:pP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..um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“</a:t>
            </a:r>
            <a:r>
              <a:rPr lang="pt-PT" b="1" i="1" u="sng" dirty="0">
                <a:solidFill>
                  <a:srgbClr val="000000"/>
                </a:solidFill>
                <a:latin typeface="Times New Roman"/>
              </a:rPr>
              <a:t>conjunto de </a:t>
            </a:r>
            <a:r>
              <a:rPr lang="pt-PT" b="1" i="1" u="sng" dirty="0" err="1">
                <a:solidFill>
                  <a:srgbClr val="000000"/>
                </a:solidFill>
                <a:latin typeface="Times New Roman"/>
              </a:rPr>
              <a:t>atividades</a:t>
            </a:r>
            <a:r>
              <a:rPr lang="pt-PT" b="1" i="1" u="sng" dirty="0">
                <a:solidFill>
                  <a:srgbClr val="000000"/>
                </a:solidFill>
                <a:latin typeface="Times New Roman"/>
              </a:rPr>
              <a:t> desenvolvidas por pessoas durante as viagens e estadas em locais situados fora do seu ambiente habitual por um período consecutivo que não ultrapasse um ano, por motivos de lazer, de negócios e outros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”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pt-PT" i="1" dirty="0" err="1">
                <a:solidFill>
                  <a:srgbClr val="000000"/>
                </a:solidFill>
                <a:latin typeface="Times New Roman"/>
              </a:rPr>
              <a:t>Cit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 in Almeida, 2003:48).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</a:t>
            </a:r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46131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99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Tipos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Turismo de Repouso </a:t>
            </a:r>
          </a:p>
          <a:p>
            <a:pPr algn="just"/>
            <a:r>
              <a:rPr lang="pt-PT" dirty="0" smtClean="0"/>
              <a:t>Turismo Cultural</a:t>
            </a:r>
          </a:p>
          <a:p>
            <a:pPr algn="just"/>
            <a:r>
              <a:rPr lang="pt-PT" dirty="0" smtClean="0"/>
              <a:t>Turismo Étnico</a:t>
            </a:r>
          </a:p>
          <a:p>
            <a:pPr algn="just"/>
            <a:r>
              <a:rPr lang="pt-PT" dirty="0" smtClean="0"/>
              <a:t>Turismo de Natureza</a:t>
            </a:r>
          </a:p>
          <a:p>
            <a:pPr algn="just"/>
            <a:r>
              <a:rPr lang="pt-PT" dirty="0" smtClean="0"/>
              <a:t>Turismo de Negócios</a:t>
            </a:r>
          </a:p>
          <a:p>
            <a:pPr algn="just"/>
            <a:r>
              <a:rPr lang="pt-PT" dirty="0" smtClean="0"/>
              <a:t>Turismo Desportivo</a:t>
            </a:r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399287" cy="216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86" y="2060848"/>
            <a:ext cx="2141271" cy="14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41" y="3864045"/>
            <a:ext cx="2597274" cy="173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00167"/>
            <a:ext cx="2083321" cy="104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1999"/>
            <a:ext cx="3538791" cy="141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34408"/>
            <a:ext cx="176203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6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e Deficiência</a:t>
            </a:r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06554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57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Turismo e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Em 1989 um relatório britânico denominado “Turismo para todos resultados de um congresso que decorreu no Reino Unido, instava e indicava à indústria de Turismo que tivesse em conta as carências de todas as pessoas, particularmente situações de desvantagem.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5907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1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Considera-se pessoa com deficiência aquela que, por motivo de perda ou anomalia, congénita ou adquirida, de estrutura ou função psicológica, intelectual, fisiológica ou anatómica </a:t>
            </a:r>
            <a:r>
              <a:rPr lang="pt-PT" dirty="0" err="1"/>
              <a:t>suscetível</a:t>
            </a:r>
            <a:r>
              <a:rPr lang="pt-PT" dirty="0"/>
              <a:t> de provocar restrições de capacidade, pode estar considerada em situações de desvantagem para o exercício de </a:t>
            </a:r>
            <a:r>
              <a:rPr lang="pt-PT" dirty="0" err="1"/>
              <a:t>atividades</a:t>
            </a:r>
            <a:r>
              <a:rPr lang="pt-PT" dirty="0"/>
              <a:t> consideradas normais tendo em conta a idade, o sexo e os </a:t>
            </a:r>
            <a:r>
              <a:rPr lang="pt-PT" dirty="0" err="1"/>
              <a:t>fatores</a:t>
            </a:r>
            <a:r>
              <a:rPr lang="pt-PT" dirty="0"/>
              <a:t> socioculturais dominantes.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182420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" y="270062"/>
            <a:ext cx="2088232" cy="136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60" y="4810331"/>
            <a:ext cx="1993776" cy="186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67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ário">
  <a:themeElements>
    <a:clrScheme name="Boticá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á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á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74</TotalTime>
  <Words>2108</Words>
  <Application>Microsoft Office PowerPoint</Application>
  <PresentationFormat>Apresentação no Ecrã (4:3)</PresentationFormat>
  <Paragraphs>188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38" baseType="lpstr">
      <vt:lpstr>Boticário</vt:lpstr>
      <vt:lpstr>Turismo inclusivo</vt:lpstr>
      <vt:lpstr>Turismo</vt:lpstr>
      <vt:lpstr>turismo</vt:lpstr>
      <vt:lpstr>Turismo - curiosidades</vt:lpstr>
      <vt:lpstr>Turismo - Definição</vt:lpstr>
      <vt:lpstr>Turismo - Tipos</vt:lpstr>
      <vt:lpstr>Turismo e Deficiência</vt:lpstr>
      <vt:lpstr>Turismo e Deficiência</vt:lpstr>
      <vt:lpstr>Deficiência</vt:lpstr>
      <vt:lpstr>Direitos das pessoas com deficiência</vt:lpstr>
      <vt:lpstr>Principios</vt:lpstr>
      <vt:lpstr>Participação na vida cultural, recreação, lazer e desporto</vt:lpstr>
      <vt:lpstr>Necessidades dos turistas com deficiência</vt:lpstr>
      <vt:lpstr>Necessidades</vt:lpstr>
      <vt:lpstr>Tipos de Deficiência</vt:lpstr>
      <vt:lpstr>Restauração</vt:lpstr>
      <vt:lpstr>Prestação de serviço às pessoas com deficiência em restaurantes</vt:lpstr>
      <vt:lpstr>Prestação de serviço às pessoas com deficiência em restaurantes</vt:lpstr>
      <vt:lpstr>Mobilidade condicionada</vt:lpstr>
      <vt:lpstr>Mobilidade condicionada</vt:lpstr>
      <vt:lpstr>Acessibilidade</vt:lpstr>
      <vt:lpstr>recomendações para os profissionais da restauração</vt:lpstr>
      <vt:lpstr>CLASSIFICAÇÃO DAS PESSOAS COM DEFICIÊNCIA</vt:lpstr>
      <vt:lpstr>deficiência visual</vt:lpstr>
      <vt:lpstr>Necessidades</vt:lpstr>
      <vt:lpstr>Formas de facilitar a comunicação com uma pessoa cega</vt:lpstr>
      <vt:lpstr>deficiência auditiva</vt:lpstr>
      <vt:lpstr>Necessidades</vt:lpstr>
      <vt:lpstr>Formas de facilitar a comunicação - recomendações para os profissionais de restauração</vt:lpstr>
      <vt:lpstr>Formas de facilitar a comunicação - recomendações para os profissionais de restauração</vt:lpstr>
      <vt:lpstr>Deficiência Intelectual </vt:lpstr>
      <vt:lpstr>necessidades</vt:lpstr>
      <vt:lpstr>Formas de facilitar a comunicação - recomendações para os profissionais de restauração</vt:lpstr>
      <vt:lpstr>Formas de facilitar a comunicação - recomendações para os profissionais de restauração</vt:lpstr>
      <vt:lpstr>Deficiência motora</vt:lpstr>
      <vt:lpstr>Necessidades</vt:lpstr>
      <vt:lpstr>Necessidades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Turismo inclusivo</dc:title>
  <dc:creator>Diogo Matos Brito Sousa Caeiros</dc:creator>
  <cp:lastModifiedBy>Antonio Ausgusto Silva. Silva Barreto</cp:lastModifiedBy>
  <cp:revision>10</cp:revision>
  <dcterms:created xsi:type="dcterms:W3CDTF">2018-03-16T16:14:12Z</dcterms:created>
  <dcterms:modified xsi:type="dcterms:W3CDTF">2019-03-11T14:18:27Z</dcterms:modified>
</cp:coreProperties>
</file>