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5" r:id="rId8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B6FD-0E66-44B2-B0EF-D4A5EE30ABA8}" type="datetimeFigureOut">
              <a:rPr lang="pt-PT" smtClean="0"/>
              <a:t>11-03-2019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3EF25-D736-429B-8DBB-00A278367BB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53106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B6FD-0E66-44B2-B0EF-D4A5EE30ABA8}" type="datetimeFigureOut">
              <a:rPr lang="pt-PT" smtClean="0"/>
              <a:t>11-03-2019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3EF25-D736-429B-8DBB-00A278367BB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02911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B6FD-0E66-44B2-B0EF-D4A5EE30ABA8}" type="datetimeFigureOut">
              <a:rPr lang="pt-PT" smtClean="0"/>
              <a:t>11-03-2019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3EF25-D736-429B-8DBB-00A278367BB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73546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B6FD-0E66-44B2-B0EF-D4A5EE30ABA8}" type="datetimeFigureOut">
              <a:rPr lang="pt-PT" smtClean="0"/>
              <a:t>11-03-2019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3EF25-D736-429B-8DBB-00A278367BB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68740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B6FD-0E66-44B2-B0EF-D4A5EE30ABA8}" type="datetimeFigureOut">
              <a:rPr lang="pt-PT" smtClean="0"/>
              <a:t>11-03-2019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3EF25-D736-429B-8DBB-00A278367BB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16591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B6FD-0E66-44B2-B0EF-D4A5EE30ABA8}" type="datetimeFigureOut">
              <a:rPr lang="pt-PT" smtClean="0"/>
              <a:t>11-03-2019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3EF25-D736-429B-8DBB-00A278367BB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49078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B6FD-0E66-44B2-B0EF-D4A5EE30ABA8}" type="datetimeFigureOut">
              <a:rPr lang="pt-PT" smtClean="0"/>
              <a:t>11-03-2019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3EF25-D736-429B-8DBB-00A278367BB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97096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B6FD-0E66-44B2-B0EF-D4A5EE30ABA8}" type="datetimeFigureOut">
              <a:rPr lang="pt-PT" smtClean="0"/>
              <a:t>11-03-2019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3EF25-D736-429B-8DBB-00A278367BB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52728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B6FD-0E66-44B2-B0EF-D4A5EE30ABA8}" type="datetimeFigureOut">
              <a:rPr lang="pt-PT" smtClean="0"/>
              <a:t>11-03-2019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3EF25-D736-429B-8DBB-00A278367BB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05276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B6FD-0E66-44B2-B0EF-D4A5EE30ABA8}" type="datetimeFigureOut">
              <a:rPr lang="pt-PT" smtClean="0"/>
              <a:t>11-03-2019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3EF25-D736-429B-8DBB-00A278367BB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33332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B6FD-0E66-44B2-B0EF-D4A5EE30ABA8}" type="datetimeFigureOut">
              <a:rPr lang="pt-PT" smtClean="0"/>
              <a:t>11-03-2019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3EF25-D736-429B-8DBB-00A278367BB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39981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0B6FD-0E66-44B2-B0EF-D4A5EE30ABA8}" type="datetimeFigureOut">
              <a:rPr lang="pt-PT" smtClean="0"/>
              <a:t>11-03-2019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3EF25-D736-429B-8DBB-00A278367BB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92069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1124744"/>
            <a:ext cx="8568952" cy="1470025"/>
          </a:xfrm>
        </p:spPr>
        <p:txBody>
          <a:bodyPr>
            <a:normAutofit/>
          </a:bodyPr>
          <a:lstStyle/>
          <a:p>
            <a:r>
              <a:rPr lang="pt-PT" sz="2800" dirty="0" smtClean="0"/>
              <a:t>O cliente com deficiência visual numa unidade de restauração.</a:t>
            </a:r>
            <a:br>
              <a:rPr lang="pt-PT" sz="2800" dirty="0" smtClean="0"/>
            </a:br>
            <a:r>
              <a:rPr lang="pt-PT" sz="2800" dirty="0" smtClean="0"/>
              <a:t>Condições de acessibilidade e produtos de apoio</a:t>
            </a:r>
            <a:endParaRPr lang="pt-PT" sz="2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27584" y="3429000"/>
            <a:ext cx="6832848" cy="2520280"/>
          </a:xfrm>
        </p:spPr>
        <p:txBody>
          <a:bodyPr>
            <a:normAutofit/>
          </a:bodyPr>
          <a:lstStyle/>
          <a:p>
            <a:pPr algn="l"/>
            <a:endParaRPr lang="pt-PT" sz="1800" dirty="0" smtClean="0"/>
          </a:p>
          <a:p>
            <a:pPr algn="l"/>
            <a:endParaRPr lang="pt-PT" sz="1800" dirty="0"/>
          </a:p>
          <a:p>
            <a:pPr algn="l"/>
            <a:endParaRPr lang="pt-PT" sz="1800" dirty="0" smtClean="0"/>
          </a:p>
          <a:p>
            <a:pPr algn="l"/>
            <a:endParaRPr lang="pt-PT" sz="1800" dirty="0"/>
          </a:p>
          <a:p>
            <a:pPr algn="l"/>
            <a:endParaRPr lang="pt-PT" sz="1800" dirty="0" smtClean="0"/>
          </a:p>
          <a:p>
            <a:pPr algn="l"/>
            <a:endParaRPr lang="pt-PT" sz="1800" dirty="0"/>
          </a:p>
          <a:p>
            <a:pPr algn="l"/>
            <a:r>
              <a:rPr lang="pt-PT" sz="1800" dirty="0" smtClean="0">
                <a:solidFill>
                  <a:schemeClr val="tx1"/>
                </a:solidFill>
              </a:rPr>
              <a:t>Trabalho realizado por : Bruno Silva Nº 4, Leonardo Jesus Nº13</a:t>
            </a:r>
            <a:endParaRPr lang="pt-P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52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Considerações gerais sobre clientes com deficiência visual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PT" sz="1800" dirty="0" smtClean="0"/>
              <a:t> O termo mais indicado é cliente com deficiência visual (DV). A deficiência visual (DV) é a melhor expressão para descrever a sua condição visual porque mostra que não sabemos qual o grau de visão da pessoa à nossa frente. A maioria das pessoas com DV tem alguma visão e pretende tirar proveito dela. Para além disso, a maioria das pessoas com DV cresceram com visão plena e adquiriram a sua incapacidade na idade adulta, logo, é possível que já tenham visitado o seu estabelecimento quando possuíam um maior grau de visão. É muito importante não se criar um estereótipo de pessoa com DV. Cada pessoa tem as suas características individuais, mais ou menos acentuadas.</a:t>
            </a:r>
            <a:endParaRPr lang="pt-PT" sz="1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724" y="4015758"/>
            <a:ext cx="2808312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112157"/>
            <a:ext cx="2520280" cy="2531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37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sz="3100" dirty="0" smtClean="0"/>
              <a:t>Por que razão uma organização deve preocupar-se com o atendimento dos clientes com deficiência visual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PT" sz="1800" dirty="0" smtClean="0"/>
              <a:t> Uma das razões é a quantidade de pessoas que tem dificuldade em ler a sinalética os horários ou outras informações escritas que o seu estabelecimento disponibiliza. Outra será o número de pessoas que poderá não conseguir orientar-se e circular em segurança dentro do seu estabelecimento. O atendimento ao cliente é, sem dúvida, uma das áreas mais importantes a este nível. Muitos serviços dependem, directa ou indirectamente, da interacção pessoal entre clientes e colaboradores e a natureza destas interacções influencia fortemente a percepção dos clientes relativamente à qualidade dos serviços. </a:t>
            </a:r>
            <a:endParaRPr lang="pt-PT" sz="1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859041"/>
            <a:ext cx="4394051" cy="2934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847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800" dirty="0" smtClean="0"/>
              <a:t>Adaptações ao seu modelo de atendimento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PT" sz="1800" dirty="0" smtClean="0"/>
              <a:t> É muito provável que o modelo de atendimento usado na sua organização seja indicado para o atendimento dos clientes com deficiência visual. Os colaboradores devem encarar os clientes com DV como qualquer outro e seguir os mesmos procedimentos em relação à aparência, tom de voz, expressão corporal, etc. Aspectos do atendimento tais como a postura e o contacto visual são transmitidos naturalmente pela voz, e desvios do comportamento habitual serão perceptíveis ao cliente com deficiência visual. É natural que a voz passe a ser o factor determinante no atendimento de uma pessoa com DV, uma vez que esta terá pouco acesso à expressão corporal e facial do funcionário, será necessário falar com mais rigor.</a:t>
            </a:r>
            <a:endParaRPr lang="pt-PT" sz="1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149080"/>
            <a:ext cx="3432225" cy="2576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979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sz="2800" dirty="0" smtClean="0"/>
              <a:t>Boas práticas no atendimento a clientes com deficiência visual</a:t>
            </a:r>
            <a:endParaRPr lang="pt-PT" sz="28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t-PT" sz="1800" dirty="0" smtClean="0"/>
              <a:t> Em primeiro lugar, deverá perguntar se o cliente tem preferência de lugar (pode preferir uma mesa onde a luz está mais forte ou mais fraca).</a:t>
            </a:r>
          </a:p>
          <a:p>
            <a:pPr marL="0" indent="0">
              <a:buNone/>
            </a:pPr>
            <a:r>
              <a:rPr lang="pt-PT" sz="1800" dirty="0" smtClean="0"/>
              <a:t> Para além disso, ao escolher um lugar para o cliente com cão-guia deverá verificar se há espaço suficiente para o cão se deitar, sem incomodar os funcionários e outros clientes.</a:t>
            </a:r>
          </a:p>
          <a:p>
            <a:pPr marL="0" indent="0">
              <a:buNone/>
            </a:pPr>
            <a:r>
              <a:rPr lang="pt-PT" sz="1800" dirty="0" smtClean="0"/>
              <a:t> Quando há várias pessoas à mesa, tente conhecer (ou pedir) o nome do cliente com deficiência visual.  Facilitará a interacção com ele durante a prestação do serviço porque não vai ser possível estabelecer contacto através do olhar.</a:t>
            </a:r>
          </a:p>
          <a:p>
            <a:pPr marL="0" indent="0">
              <a:buNone/>
            </a:pPr>
            <a:r>
              <a:rPr lang="pt-PT" sz="1800" dirty="0" smtClean="0"/>
              <a:t> Se no seu restaurante a prática for informar os clientes de quais os pratos disponíveis, naturalmente deve-se seguir esta prática com os clientes com deficiência visual. </a:t>
            </a:r>
          </a:p>
          <a:p>
            <a:pPr marL="0" indent="0">
              <a:buNone/>
            </a:pPr>
            <a:r>
              <a:rPr lang="pt-PT" sz="1800" dirty="0" smtClean="0"/>
              <a:t> Se a prática for entregar a ementa aos clientes, deve-se oferecer para ler a ementa em voz alta: primeiro as categorias e depois as categorias que o cliente indica. Se disponibilizarem uma versão da ementa em Braille, deve-se informar o cliente que esta existe e se o mesmo não se mostrar interessado (pode não saber Braille), seguem o procedimento anterior.</a:t>
            </a:r>
          </a:p>
          <a:p>
            <a:pPr marL="0" indent="0">
              <a:buNone/>
            </a:pPr>
            <a:r>
              <a:rPr lang="pt-PT" sz="1800" dirty="0" smtClean="0"/>
              <a:t> Se no seu restaurante a prática for servir a comida já no prato, deve-se informar o cliente que pretende pôr o prato à frente dele. Depois deve-se descrever a organização da comida no prato. </a:t>
            </a:r>
          </a:p>
          <a:p>
            <a:pPr marL="0" indent="0">
              <a:buNone/>
            </a:pPr>
            <a:r>
              <a:rPr lang="pt-PT" sz="1800" dirty="0" smtClean="0"/>
              <a:t> Se no seu restaurante a prática for servir a comida numa travessa e os clientes é que transferem a comida para o seu prato, deve-se oferecer para servir o prato do cliente com DV. (Não compete aos restantes clientes da mesa servi-lo) Depois deve-se descrever a organização da comida no prato.</a:t>
            </a:r>
          </a:p>
        </p:txBody>
      </p:sp>
    </p:spTree>
    <p:extLst>
      <p:ext uri="{BB962C8B-B14F-4D97-AF65-F5344CB8AC3E}">
        <p14:creationId xmlns:p14="http://schemas.microsoft.com/office/powerpoint/2010/main" val="386426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sz="2800" dirty="0" smtClean="0"/>
              <a:t>Boas práticas no atendimento a clientes com deficiência visual</a:t>
            </a:r>
            <a:endParaRPr lang="pt-PT" sz="28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t-PT" dirty="0" smtClean="0"/>
              <a:t> Se no seu restaurante a prática for transferir a comida de uma travessa ao prato do cliente, deve-se avisar o cliente com deficiência visual que pretende executar esta tarefa. Depois deve-se descrever a organização da comida no prato. </a:t>
            </a:r>
          </a:p>
          <a:p>
            <a:pPr marL="0" indent="0">
              <a:buNone/>
            </a:pPr>
            <a:r>
              <a:rPr lang="pt-PT" dirty="0" smtClean="0"/>
              <a:t> Quanto à organização da comida no prato, uma opção é pensar no prato como se fosse um relógio e descrever a localização da comida segundo as horas, por exemplo, o feijão está nas 12 horas (a zona do prato mais afastada do cliente). Carne ou outras comidas que o cliente necessita de cortar devem ficar às 6 horas. </a:t>
            </a:r>
          </a:p>
          <a:p>
            <a:pPr marL="0" indent="0">
              <a:buNone/>
            </a:pPr>
            <a:r>
              <a:rPr lang="pt-PT" dirty="0" smtClean="0"/>
              <a:t> Pode usar igualmente os ponteiros do relógio para explicar a posição de objectos na mesa. </a:t>
            </a:r>
          </a:p>
          <a:p>
            <a:pPr marL="0" indent="0">
              <a:buNone/>
            </a:pPr>
            <a:r>
              <a:rPr lang="pt-PT" dirty="0" smtClean="0"/>
              <a:t> É importante voltar à mesa com mais regularidade do que normal porque um cliente com DV pode ter dificuldade em localizar e chamar com um gesto um empregado que está a circular no restaurante.</a:t>
            </a:r>
          </a:p>
          <a:p>
            <a:pPr marL="0" indent="0">
              <a:buNone/>
            </a:pPr>
            <a:r>
              <a:rPr lang="pt-PT" dirty="0" smtClean="0"/>
              <a:t> Durante a refeição, antes de encher o copo do cliente, avise que o vai fazer. Assim o cliente não corre o risco de entornar um copo cheio que julgava estar meio vazio. </a:t>
            </a:r>
          </a:p>
          <a:p>
            <a:pPr marL="0" indent="0">
              <a:buNone/>
            </a:pPr>
            <a:r>
              <a:rPr lang="pt-PT" dirty="0" smtClean="0"/>
              <a:t> Caso seja solicitado, um funcionário deverá acompanhar o cliente à porta do WC e acompanhá-lo novamente à mesa.</a:t>
            </a:r>
          </a:p>
          <a:p>
            <a:pPr marL="0" indent="0">
              <a:buNone/>
            </a:pPr>
            <a:r>
              <a:rPr lang="pt-PT" dirty="0" smtClean="0"/>
              <a:t> Caso o cliente com DV vá pagar a conta da respectiva mesa, o empregado deverá oferecer-se para ler todos os itens e dizer o valor total discretamente. O cliente recebe uma cópia da conta, que deverá ser colocada na sua mão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4087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Legislação relevante</a:t>
            </a:r>
            <a:br>
              <a:rPr lang="pt-PT" dirty="0" smtClean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t-PT" dirty="0" smtClean="0"/>
              <a:t> Lei nº33/2008, de 22 de Julho, estabelece o regime de promoção e de garantia de acesso à informação, pelas pessoas com deficiências e incapacidades visuais, das características dos produtos disponibilizados nos estabelecimentos de comércio misto. Prevê a disponibilização de um serviço de acompanhamento personalizado para estes clientes; a impressão em braille de uma etiqueta por produto no ato de compra; e a opção da etiquetagem em braille no caso de vendas on-line realizadas pelas empresas abrangidas pela lei. </a:t>
            </a:r>
          </a:p>
          <a:p>
            <a:endParaRPr lang="pt-PT" dirty="0" smtClean="0"/>
          </a:p>
          <a:p>
            <a:pPr marL="0" indent="0">
              <a:buNone/>
            </a:pPr>
            <a:r>
              <a:rPr lang="pt-PT" dirty="0" smtClean="0"/>
              <a:t> Decreto-Lei n.º 74/2007, de 27 de Março, garante às pessoas com deficiência o direito a fazer-se acompanhar por cães de assistência (uma categoria que inclui cães-guia) no acesso a locais, transportes e estabelecimentos de acesso público. </a:t>
            </a:r>
          </a:p>
          <a:p>
            <a:endParaRPr lang="pt-PT" dirty="0" smtClean="0"/>
          </a:p>
          <a:p>
            <a:pPr marL="0" indent="0">
              <a:buNone/>
            </a:pPr>
            <a:r>
              <a:rPr lang="pt-PT" dirty="0" smtClean="0"/>
              <a:t> Decreto-Lei n.º 135/99 de 22 de Abril, prevê que deve ser dada prioridade ao atendimento dos idosos, doentes, grávidas, pessoas com deficiência ou acompanhadas de crianças de colo e outros casos específicos com necessidades de atendimento prioritário nos serviços da administração pública.</a:t>
            </a:r>
          </a:p>
          <a:p>
            <a:endParaRPr lang="pt-PT" dirty="0" smtClean="0"/>
          </a:p>
          <a:p>
            <a:pPr marL="0" indent="0">
              <a:buNone/>
            </a:pPr>
            <a:r>
              <a:rPr lang="pt-PT" dirty="0" smtClean="0"/>
              <a:t> Regulamento (CE) N.º 1107/2006 do Parlamento Europeu e do Conselho de 5 de Julho de 2006, estabelece os direitos das pessoas com deficiência e das pessoas com mobilidade reduzida no transporte aéreo, garantindo o próprio acesso e a assistência adequada às suas necessidades sem custos adicionais. 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15068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1212</Words>
  <Application>Microsoft Office PowerPoint</Application>
  <PresentationFormat>Apresentação no Ecrã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8" baseType="lpstr">
      <vt:lpstr>Tema do Office</vt:lpstr>
      <vt:lpstr>O cliente com deficiência visual numa unidade de restauração. Condições de acessibilidade e produtos de apoio</vt:lpstr>
      <vt:lpstr>Considerações gerais sobre clientes com deficiência visual </vt:lpstr>
      <vt:lpstr>Por que razão uma organização deve preocupar-se com o atendimento dos clientes com deficiência visual</vt:lpstr>
      <vt:lpstr>Adaptações ao seu modelo de atendimento </vt:lpstr>
      <vt:lpstr>Boas práticas no atendimento a clientes com deficiência visual</vt:lpstr>
      <vt:lpstr>Boas práticas no atendimento a clientes com deficiência visual</vt:lpstr>
      <vt:lpstr>Legislação relevante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cliente com deficiência visual numa unidade de restauração. Condições de acessibilidade e produtos de apoio</dc:title>
  <dc:creator>Bruno Andre Duarte Silva</dc:creator>
  <cp:lastModifiedBy>Bruno Andre Duarte Silva</cp:lastModifiedBy>
  <cp:revision>9</cp:revision>
  <dcterms:created xsi:type="dcterms:W3CDTF">2019-03-07T13:23:20Z</dcterms:created>
  <dcterms:modified xsi:type="dcterms:W3CDTF">2019-03-11T14:05:02Z</dcterms:modified>
</cp:coreProperties>
</file>