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Raleway" panose="020B0604020202020204" charset="0"/>
      <p:regular r:id="rId9"/>
      <p:bold r:id="rId10"/>
      <p:italic r:id="rId11"/>
      <p:boldItalic r:id="rId12"/>
    </p:embeddedFont>
    <p:embeddedFont>
      <p:font typeface="Lato" panose="020B0604020202020204" charset="0"/>
      <p:regular r:id="rId13"/>
      <p:bold r:id="rId14"/>
      <p:italic r:id="rId15"/>
      <p:boldItalic r:id="rId16"/>
    </p:embeddedFont>
    <p:embeddedFont>
      <p:font typeface="Verdana" panose="020B0604030504040204" pitchFamily="3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7" d="100"/>
          <a:sy n="107" d="100"/>
        </p:scale>
        <p:origin x="-84" y="-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354542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50079b4e8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50079b4e8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50079b4e8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50079b4e8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50079b4e81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50079b4e81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0079b4e81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0079b4e81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50079b4e81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50079b4e81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6666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 sz="2250" b="1">
                <a:solidFill>
                  <a:srgbClr val="333333"/>
                </a:solidFill>
              </a:rPr>
              <a:t>                  TURISMO INCLUSIVO NA RESTAURAÇÃO</a:t>
            </a:r>
            <a:endParaRPr sz="2250" b="1">
              <a:solidFill>
                <a:srgbClr val="33333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 sz="1050">
                <a:solidFill>
                  <a:srgbClr val="222222"/>
                </a:solidFill>
              </a:rPr>
              <a:t/>
            </a:r>
            <a:br>
              <a:rPr lang="pt-PT" sz="1050">
                <a:solidFill>
                  <a:srgbClr val="222222"/>
                </a:solidFill>
              </a:rPr>
            </a:br>
            <a:endParaRPr sz="10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50"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1"/>
          </p:nvPr>
        </p:nvSpPr>
        <p:spPr>
          <a:xfrm>
            <a:off x="5004100" y="4524300"/>
            <a:ext cx="4139700" cy="61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Trabalho Feito por : Beatriz Costa Nº22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                                            Zeacria Pais nº 21</a:t>
            </a:r>
            <a:endParaRPr/>
          </a:p>
        </p:txBody>
      </p:sp>
      <p:pic>
        <p:nvPicPr>
          <p:cNvPr id="88" name="Google Shape;8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7500" y="2292975"/>
            <a:ext cx="4474450" cy="166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409300" y="4868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2272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 sz="1400" b="1">
                <a:latin typeface="Verdana"/>
                <a:ea typeface="Verdana"/>
                <a:cs typeface="Verdana"/>
                <a:sym typeface="Verdana"/>
              </a:rPr>
              <a:t>Objetivos</a:t>
            </a:r>
            <a:endParaRPr sz="1400"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311700" y="705000"/>
            <a:ext cx="8520600" cy="411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2272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647700" lvl="0" indent="-31750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●"/>
            </a:pPr>
            <a:r>
              <a:rPr lang="pt-PT" sz="1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Identificar as condições de acessibilidade para clientes com necessidades especiais, assim como os produtos de apoio disponíveis</a:t>
            </a:r>
            <a:endParaRPr sz="1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647700" lvl="0" indent="-3175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●"/>
            </a:pPr>
            <a:r>
              <a:rPr lang="pt-PT" sz="1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Acolher adequadamente o cliente com necessidades especiais</a:t>
            </a:r>
            <a:endParaRPr sz="1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647700" lvl="0" indent="-3175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●"/>
            </a:pPr>
            <a:r>
              <a:rPr lang="pt-PT" sz="1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Efectuar o serviço de mesa, bar ou cafetaria, tendo em conta as especificidades decorrentes das necessidades especiais do cliente, das soluções disponíveis e das solicitações e explicações do cliente</a:t>
            </a:r>
            <a:endParaRPr sz="1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647700" lvl="0" indent="-3175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●"/>
            </a:pPr>
            <a:r>
              <a:rPr lang="pt-PT" sz="1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Apoiar o cliente com necessidades especiais no acesso aos alimentos e às bebidas em serviço de buffet, coffee-break e room-service</a:t>
            </a:r>
            <a:endParaRPr sz="1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647700" lvl="0" indent="-3175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●"/>
            </a:pPr>
            <a:r>
              <a:rPr lang="pt-PT" sz="1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Relacionar-se com o cliente com necessidades especiais, ao longo de todo o serviço, de modo a que este se sinta aceite, compreendido e valorizado como pessoa cliente na unidade de restauração</a:t>
            </a:r>
            <a:endParaRPr sz="1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02272"/>
              </a:lnSpc>
              <a:spcBef>
                <a:spcPts val="6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Deficiciência Motora </a:t>
            </a:r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PT"/>
              <a:t> A deficiência motora resulta de uma disfunção física ou motora , a qual poderá ser congénita ou adquirida por doença ou acidente.Este tipo de deficiência poderá ser temporária ou permanente , depende da respectiva causa e poderá assumir mais ou menor gravidade.Pode,também,decorrer de lesões neurológicas , neuromusculares ou ortopédicas ,afetando o indivíduo,no que diz respeito á sua mobilidade e coordenação motora.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6"/>
          <p:cNvSpPr/>
          <p:nvPr/>
        </p:nvSpPr>
        <p:spPr>
          <a:xfrm>
            <a:off x="6216775" y="1435200"/>
            <a:ext cx="2620500" cy="2273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 sz="1050">
                <a:solidFill>
                  <a:srgbClr val="222222"/>
                </a:solidFill>
              </a:rPr>
              <a:t>Acolhimento do cliente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Acolhimento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Regras de acolhimento  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Encaminhamento do cliente à mesa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Apoio na locomoção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Acomodação do cliente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/>
            </a:r>
            <a:br>
              <a:rPr lang="pt-PT" sz="1050">
                <a:solidFill>
                  <a:srgbClr val="222222"/>
                </a:solidFill>
              </a:rPr>
            </a:br>
            <a:endParaRPr/>
          </a:p>
        </p:txBody>
      </p:sp>
      <p:sp>
        <p:nvSpPr>
          <p:cNvPr id="107" name="Google Shape;107;p16"/>
          <p:cNvSpPr/>
          <p:nvPr/>
        </p:nvSpPr>
        <p:spPr>
          <a:xfrm>
            <a:off x="3477750" y="1017725"/>
            <a:ext cx="2620500" cy="1923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 sz="1050">
                <a:solidFill>
                  <a:srgbClr val="222222"/>
                </a:solidFill>
              </a:rPr>
              <a:t>Serviço de mesa, bar e cafetaria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Pedido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Ajustamento da mise-en-place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Mobilização de produtos de apoio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Serviço</a:t>
            </a:r>
            <a:br>
              <a:rPr lang="pt-PT" sz="1050">
                <a:solidFill>
                  <a:srgbClr val="222222"/>
                </a:solidFill>
              </a:rPr>
            </a:br>
            <a:endParaRPr/>
          </a:p>
        </p:txBody>
      </p:sp>
      <p:sp>
        <p:nvSpPr>
          <p:cNvPr id="108" name="Google Shape;108;p16"/>
          <p:cNvSpPr/>
          <p:nvPr/>
        </p:nvSpPr>
        <p:spPr>
          <a:xfrm>
            <a:off x="3519600" y="3129900"/>
            <a:ext cx="2536800" cy="2013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 sz="1050">
                <a:solidFill>
                  <a:srgbClr val="222222"/>
                </a:solidFill>
              </a:rPr>
              <a:t>Serviço de alimentos e bebidas nas modalidades de buffet, coffee-break e room-service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Serviço de buffet e coffe-break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Serviço de room-service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9" name="Google Shape;109;p16"/>
          <p:cNvSpPr/>
          <p:nvPr/>
        </p:nvSpPr>
        <p:spPr>
          <a:xfrm rot="329">
            <a:off x="223029" y="1017869"/>
            <a:ext cx="3136200" cy="2718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 sz="1050">
                <a:solidFill>
                  <a:srgbClr val="222222"/>
                </a:solidFill>
              </a:rPr>
              <a:t>O cliente com deficiência motora numa unidade de restauração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Condições de acessibilidade e produtos de apoio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Acessibilidade no exterior da unidade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Acessibilidade ao interior da unidade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Acessibilidade no interior da unidade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Caraterísticas da casa de banho acessível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 - Produtos de apoio e verificação de requisitos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/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  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</a:t>
            </a:r>
            <a:br>
              <a:rPr lang="pt-PT" sz="1050">
                <a:solidFill>
                  <a:srgbClr val="222222"/>
                </a:solidFill>
              </a:rPr>
            </a:br>
            <a:r>
              <a:rPr lang="pt-PT" sz="1050">
                <a:solidFill>
                  <a:srgbClr val="222222"/>
                </a:solidFill>
              </a:rPr>
              <a:t>  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Comunicação interpessoal</a:t>
            </a:r>
            <a:endParaRPr/>
          </a:p>
        </p:txBody>
      </p:sp>
      <p:sp>
        <p:nvSpPr>
          <p:cNvPr id="115" name="Google Shape;115;p1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>
                <a:solidFill>
                  <a:srgbClr val="666666"/>
                </a:solidFill>
              </a:rPr>
              <a:t>A comunicação interpessoal é uma competência do foro comportamental. Desenvolver esta capacidade pode determinar o sucesso em situações de negociação, liderança, formação, gestão de equipas – entre muitas outras que têm lugar diariamente em contexto de trabalho.</a:t>
            </a:r>
            <a:endParaRPr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>
                <a:solidFill>
                  <a:srgbClr val="666666"/>
                </a:solidFill>
              </a:rPr>
              <a:t>A comunicação interpessoal é muito mais do que o conteúdo verbal das frases ditas: pode ser verbal ou não verbal, acontecer presencialmente ou à distância, através de meios digitais, e engloba quase sempre elementos visuais – como a imagem pessoal e as expressões faciais – e auditivas – como a entoação que é dada às palavras e o tom de voz.</a:t>
            </a:r>
            <a:endParaRPr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22" name="Google Shape;122;p18"/>
          <p:cNvSpPr/>
          <p:nvPr/>
        </p:nvSpPr>
        <p:spPr>
          <a:xfrm>
            <a:off x="487875" y="641175"/>
            <a:ext cx="3233700" cy="2439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>
                <a:solidFill>
                  <a:srgbClr val="222222"/>
                </a:solidFill>
              </a:rPr>
              <a:t>O cliente com deficiência auditiva numa unidade de restauração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Acolhimento do cliente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   - Acolhimento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   - Língua gestual portuguesa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   - Comunicação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   - Cão para surdos</a:t>
            </a:r>
            <a:br>
              <a:rPr lang="pt-PT">
                <a:solidFill>
                  <a:srgbClr val="222222"/>
                </a:solidFill>
              </a:rPr>
            </a:b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222222"/>
              </a:solidFill>
            </a:endParaRPr>
          </a:p>
        </p:txBody>
      </p:sp>
      <p:sp>
        <p:nvSpPr>
          <p:cNvPr id="123" name="Google Shape;123;p18"/>
          <p:cNvSpPr/>
          <p:nvPr/>
        </p:nvSpPr>
        <p:spPr>
          <a:xfrm>
            <a:off x="5059875" y="627225"/>
            <a:ext cx="3317400" cy="2467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>
                <a:solidFill>
                  <a:srgbClr val="222222"/>
                </a:solidFill>
              </a:rPr>
              <a:t>O cliente com deficiência visual numa unidade de restauração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Condições de acessibilidade e produtos de apoio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   - Condições de acessibilidade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   - Produtos de apoio e paráticas de serviço</a:t>
            </a:r>
            <a:br>
              <a:rPr lang="pt-PT">
                <a:solidFill>
                  <a:srgbClr val="222222"/>
                </a:solidFill>
              </a:rPr>
            </a:b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222222"/>
              </a:solidFill>
            </a:endParaRPr>
          </a:p>
        </p:txBody>
      </p:sp>
      <p:sp>
        <p:nvSpPr>
          <p:cNvPr id="124" name="Google Shape;124;p18"/>
          <p:cNvSpPr/>
          <p:nvPr/>
        </p:nvSpPr>
        <p:spPr>
          <a:xfrm>
            <a:off x="3192025" y="3080475"/>
            <a:ext cx="3108600" cy="1993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>
                <a:solidFill>
                  <a:srgbClr val="222222"/>
                </a:solidFill>
              </a:rPr>
              <a:t>O cliente com deficiência inteletual e/ou multideficiência numa unidade de restauração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Condições de acessibilidade e produtos de apoio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   - Deficiência inteletual</a:t>
            </a:r>
            <a:br>
              <a:rPr lang="pt-PT">
                <a:solidFill>
                  <a:srgbClr val="222222"/>
                </a:solidFill>
              </a:rPr>
            </a:br>
            <a:r>
              <a:rPr lang="pt-PT">
                <a:solidFill>
                  <a:srgbClr val="222222"/>
                </a:solidFill>
              </a:rPr>
              <a:t>      - Verificação de requisitos</a:t>
            </a:r>
            <a:br>
              <a:rPr lang="pt-PT">
                <a:solidFill>
                  <a:srgbClr val="222222"/>
                </a:solidFill>
              </a:rPr>
            </a:b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22222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Microsoft Office PowerPoint</Application>
  <PresentationFormat>Apresentação no Ecrã (16:9)</PresentationFormat>
  <Paragraphs>24</Paragraphs>
  <Slides>6</Slides>
  <Notes>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1" baseType="lpstr">
      <vt:lpstr>Arial</vt:lpstr>
      <vt:lpstr>Raleway</vt:lpstr>
      <vt:lpstr>Lato</vt:lpstr>
      <vt:lpstr>Verdana</vt:lpstr>
      <vt:lpstr>Streamline</vt:lpstr>
      <vt:lpstr>                  TURISMO INCLUSIVO NA RESTAURAÇÃO    </vt:lpstr>
      <vt:lpstr>Objetivos</vt:lpstr>
      <vt:lpstr>Deficiciência Motora </vt:lpstr>
      <vt:lpstr>Apresentação do PowerPoint</vt:lpstr>
      <vt:lpstr>Comunicação interpessoal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TURISMO INCLUSIVO NA RESTAURAÇÃO    </dc:title>
  <dc:creator>Zecaria Joao Gomes Pais</dc:creator>
  <cp:lastModifiedBy>Zecaria Joao Gomes Pais</cp:lastModifiedBy>
  <cp:revision>1</cp:revision>
  <dcterms:modified xsi:type="dcterms:W3CDTF">2019-03-14T13:42:34Z</dcterms:modified>
</cp:coreProperties>
</file>