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92" r:id="rId1"/>
  </p:sldMasterIdLst>
  <p:notesMasterIdLst>
    <p:notesMasterId r:id="rId23"/>
  </p:notesMasterIdLst>
  <p:sldIdLst>
    <p:sldId id="256" r:id="rId2"/>
    <p:sldId id="260" r:id="rId3"/>
    <p:sldId id="270" r:id="rId4"/>
    <p:sldId id="271" r:id="rId5"/>
    <p:sldId id="264" r:id="rId6"/>
    <p:sldId id="281" r:id="rId7"/>
    <p:sldId id="280" r:id="rId8"/>
    <p:sldId id="282" r:id="rId9"/>
    <p:sldId id="258" r:id="rId10"/>
    <p:sldId id="272" r:id="rId11"/>
    <p:sldId id="273" r:id="rId12"/>
    <p:sldId id="274" r:id="rId13"/>
    <p:sldId id="275" r:id="rId14"/>
    <p:sldId id="262" r:id="rId15"/>
    <p:sldId id="263" r:id="rId16"/>
    <p:sldId id="259" r:id="rId17"/>
    <p:sldId id="266" r:id="rId18"/>
    <p:sldId id="276" r:id="rId19"/>
    <p:sldId id="277" r:id="rId20"/>
    <p:sldId id="278" r:id="rId21"/>
    <p:sldId id="279" r:id="rId22"/>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3606" autoAdjust="0"/>
  </p:normalViewPr>
  <p:slideViewPr>
    <p:cSldViewPr>
      <p:cViewPr>
        <p:scale>
          <a:sx n="50" d="100"/>
          <a:sy n="50" d="100"/>
        </p:scale>
        <p:origin x="-1944" y="-49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9D08E6-7659-44EC-9C60-11585F5E55CB}" type="datetimeFigureOut">
              <a:rPr lang="pt-PT" smtClean="0"/>
              <a:t>11-07-2013</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8053B-0480-4274-AA10-A8F9435AED00}" type="slidenum">
              <a:rPr lang="pt-PT" smtClean="0"/>
              <a:t>‹nº›</a:t>
            </a:fld>
            <a:endParaRPr lang="pt-PT"/>
          </a:p>
        </p:txBody>
      </p:sp>
    </p:spTree>
    <p:extLst>
      <p:ext uri="{BB962C8B-B14F-4D97-AF65-F5344CB8AC3E}">
        <p14:creationId xmlns:p14="http://schemas.microsoft.com/office/powerpoint/2010/main" val="1845666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a:t>
            </a:fld>
            <a:endParaRPr lang="pt-PT"/>
          </a:p>
        </p:txBody>
      </p:sp>
    </p:spTree>
    <p:extLst>
      <p:ext uri="{BB962C8B-B14F-4D97-AF65-F5344CB8AC3E}">
        <p14:creationId xmlns:p14="http://schemas.microsoft.com/office/powerpoint/2010/main" val="422946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 líder diz “ nós” e “ vamos”. Mostra como se faz </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15</a:t>
            </a:fld>
            <a:endParaRPr lang="pt-PT"/>
          </a:p>
        </p:txBody>
      </p:sp>
    </p:spTree>
    <p:extLst>
      <p:ext uri="{BB962C8B-B14F-4D97-AF65-F5344CB8AC3E}">
        <p14:creationId xmlns:p14="http://schemas.microsoft.com/office/powerpoint/2010/main" val="235120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Os diferentes estilos tocam‐se e não têm, portanto, uma delimitação específica. Por exemplo, um </a:t>
            </a:r>
          </a:p>
          <a:p>
            <a:r>
              <a:rPr lang="pt-PT" dirty="0" smtClean="0"/>
              <a:t>líder </a:t>
            </a:r>
            <a:r>
              <a:rPr lang="pt-PT" dirty="0" err="1" smtClean="0"/>
              <a:t>laissez‐faire</a:t>
            </a:r>
            <a:r>
              <a:rPr lang="pt-PT" dirty="0" smtClean="0"/>
              <a:t> que perceba que perdeu o controlo da equipa, pode </a:t>
            </a:r>
            <a:r>
              <a:rPr lang="pt-PT" dirty="0" err="1" smtClean="0"/>
              <a:t>adoptar</a:t>
            </a:r>
            <a:r>
              <a:rPr lang="pt-PT" dirty="0" smtClean="0"/>
              <a:t> um estilo mais </a:t>
            </a:r>
          </a:p>
          <a:p>
            <a:r>
              <a:rPr lang="pt-PT" dirty="0" smtClean="0"/>
              <a:t>autoritário. Um líder democrático, num momento em que tem um trabalho para realizar e a entrega </a:t>
            </a:r>
          </a:p>
          <a:p>
            <a:r>
              <a:rPr lang="pt-PT" dirty="0" smtClean="0"/>
              <a:t>tem de ser imediata, pode também optar por uma postura um pouco mais autoritária. Da mesma </a:t>
            </a:r>
          </a:p>
          <a:p>
            <a:r>
              <a:rPr lang="pt-PT" dirty="0" smtClean="0"/>
              <a:t>forma, um líder democrático que sinta que a equipa está a correr muito bem, pode desleixar‐se um </a:t>
            </a:r>
          </a:p>
          <a:p>
            <a:r>
              <a:rPr lang="pt-PT" dirty="0" smtClean="0"/>
              <a:t>pouco e cair num estilo mais </a:t>
            </a:r>
            <a:r>
              <a:rPr lang="pt-PT" dirty="0" err="1" smtClean="0"/>
              <a:t>laissez‐faire</a:t>
            </a:r>
            <a:r>
              <a:rPr lang="pt-PT" dirty="0" smtClean="0"/>
              <a:t>.</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18</a:t>
            </a:fld>
            <a:endParaRPr lang="pt-PT"/>
          </a:p>
        </p:txBody>
      </p:sp>
    </p:spTree>
    <p:extLst>
      <p:ext uri="{BB962C8B-B14F-4D97-AF65-F5344CB8AC3E}">
        <p14:creationId xmlns:p14="http://schemas.microsoft.com/office/powerpoint/2010/main" val="145841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 </a:t>
            </a:r>
            <a:r>
              <a:rPr lang="pt-PT" sz="1200" b="0" i="0" kern="1200" dirty="0" smtClean="0">
                <a:solidFill>
                  <a:schemeClr val="tx1"/>
                </a:solidFill>
                <a:effectLst/>
                <a:latin typeface="+mn-lt"/>
                <a:ea typeface="+mn-ea"/>
                <a:cs typeface="+mn-cs"/>
              </a:rPr>
              <a:t>O caricato chefe Michael Scott da série </a:t>
            </a:r>
            <a:r>
              <a:rPr lang="pt-PT" sz="1200" b="0" i="0" kern="1200" dirty="0" err="1" smtClean="0">
                <a:solidFill>
                  <a:schemeClr val="tx1"/>
                </a:solidFill>
                <a:effectLst/>
                <a:latin typeface="+mn-lt"/>
                <a:ea typeface="+mn-ea"/>
                <a:cs typeface="+mn-cs"/>
              </a:rPr>
              <a:t>The</a:t>
            </a:r>
            <a:r>
              <a:rPr lang="pt-PT" sz="1200" b="0" i="0" kern="1200" dirty="0" smtClean="0">
                <a:solidFill>
                  <a:schemeClr val="tx1"/>
                </a:solidFill>
                <a:effectLst/>
                <a:latin typeface="+mn-lt"/>
                <a:ea typeface="+mn-ea"/>
                <a:cs typeface="+mn-cs"/>
              </a:rPr>
              <a:t> Office é um líder que ninguém quer ter ou ser. Interpretado por Steve </a:t>
            </a:r>
            <a:r>
              <a:rPr lang="pt-PT" sz="1200" b="0" i="0" kern="1200" dirty="0" err="1" smtClean="0">
                <a:solidFill>
                  <a:schemeClr val="tx1"/>
                </a:solidFill>
                <a:effectLst/>
                <a:latin typeface="+mn-lt"/>
                <a:ea typeface="+mn-ea"/>
                <a:cs typeface="+mn-cs"/>
              </a:rPr>
              <a:t>Carell</a:t>
            </a:r>
            <a:r>
              <a:rPr lang="pt-PT" sz="1200" b="0" i="0" kern="1200" dirty="0" smtClean="0">
                <a:solidFill>
                  <a:schemeClr val="tx1"/>
                </a:solidFill>
                <a:effectLst/>
                <a:latin typeface="+mn-lt"/>
                <a:ea typeface="+mn-ea"/>
                <a:cs typeface="+mn-cs"/>
              </a:rPr>
              <a:t>, ele é o gerente regional da filial da empresa </a:t>
            </a:r>
            <a:r>
              <a:rPr lang="pt-PT" sz="1200" b="0" i="0" kern="1200" dirty="0" err="1" smtClean="0">
                <a:solidFill>
                  <a:schemeClr val="tx1"/>
                </a:solidFill>
                <a:effectLst/>
                <a:latin typeface="+mn-lt"/>
                <a:ea typeface="+mn-ea"/>
                <a:cs typeface="+mn-cs"/>
              </a:rPr>
              <a:t>Dunder</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Mifflin</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Paper</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Company</a:t>
            </a:r>
            <a:r>
              <a:rPr lang="pt-PT" sz="1200" b="0" i="0" kern="1200" dirty="0" smtClean="0">
                <a:solidFill>
                  <a:schemeClr val="tx1"/>
                </a:solidFill>
                <a:effectLst/>
                <a:latin typeface="+mn-lt"/>
                <a:ea typeface="+mn-ea"/>
                <a:cs typeface="+mn-cs"/>
              </a:rPr>
              <a:t> na cidade de </a:t>
            </a:r>
            <a:r>
              <a:rPr lang="pt-PT" sz="1200" b="0" i="0" kern="1200" dirty="0" err="1" smtClean="0">
                <a:solidFill>
                  <a:schemeClr val="tx1"/>
                </a:solidFill>
                <a:effectLst/>
                <a:latin typeface="+mn-lt"/>
                <a:ea typeface="+mn-ea"/>
                <a:cs typeface="+mn-cs"/>
              </a:rPr>
              <a:t>Scranton</a:t>
            </a:r>
            <a:r>
              <a:rPr lang="pt-PT" sz="1200" b="0" i="0" kern="1200" dirty="0" smtClean="0">
                <a:solidFill>
                  <a:schemeClr val="tx1"/>
                </a:solidFill>
                <a:effectLst/>
                <a:latin typeface="+mn-lt"/>
                <a:ea typeface="+mn-ea"/>
                <a:cs typeface="+mn-cs"/>
              </a:rPr>
              <a:t>, nos Estados Unidos, e, apesar de seu posto, é o menos habilidoso e empenhado da equipe.  o chamado “liberal”, e se caracteriza por deixar que os outros façam tudo, sem que ele não precise fazer nada. Partindo do pressuposto de que a equipe está madura o suficiente para andar sozinha, esse líder é passivo e tem a única meta de manter aquilo que já foi atingido. Essa postura acomodada pode ser encarada pelos subordinados como incompetência, assim como ocorre com Scott, que pensa ser o melhor amigo dos funcionários, enquanto estes pensam exatamente o contrário.</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19</a:t>
            </a:fld>
            <a:endParaRPr lang="pt-PT"/>
          </a:p>
        </p:txBody>
      </p:sp>
    </p:spTree>
    <p:extLst>
      <p:ext uri="{BB962C8B-B14F-4D97-AF65-F5344CB8AC3E}">
        <p14:creationId xmlns:p14="http://schemas.microsoft.com/office/powerpoint/2010/main" val="97266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Nelson </a:t>
            </a:r>
            <a:r>
              <a:rPr lang="pt-PT" dirty="0" err="1" smtClean="0"/>
              <a:t>mandela</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20</a:t>
            </a:fld>
            <a:endParaRPr lang="pt-PT"/>
          </a:p>
        </p:txBody>
      </p:sp>
    </p:spTree>
    <p:extLst>
      <p:ext uri="{BB962C8B-B14F-4D97-AF65-F5344CB8AC3E}">
        <p14:creationId xmlns:p14="http://schemas.microsoft.com/office/powerpoint/2010/main" val="273327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sz="1200" kern="1200" dirty="0" smtClean="0">
                <a:solidFill>
                  <a:schemeClr val="tx1"/>
                </a:solidFill>
                <a:effectLst/>
                <a:latin typeface="+mn-lt"/>
                <a:ea typeface="+mn-ea"/>
                <a:cs typeface="+mn-cs"/>
              </a:rPr>
              <a:t>. As responsabilidades da “auto-gestão” incluem: planejamento e cronograma de trabalho; treinamento dos membros; compartilhar tarefas; cumprimento de metas de desempenho; garantia de alta qualidade e resolução de problemas no dia a dia. </a:t>
            </a:r>
            <a:endParaRPr lang="pt-PT"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Normalmente é eleito um líder de equipe, desempenhando um papel de ligação entre a equipe e o nível mais alto da gerência.</a:t>
            </a:r>
            <a:endParaRPr lang="pt-PT" sz="1200" kern="1200" dirty="0" smtClean="0">
              <a:solidFill>
                <a:schemeClr val="tx1"/>
              </a:solidFill>
              <a:effectLst/>
              <a:latin typeface="+mn-lt"/>
              <a:ea typeface="+mn-ea"/>
              <a:cs typeface="+mn-cs"/>
            </a:endParaRPr>
          </a:p>
          <a:p>
            <a:r>
              <a:rPr lang="pt-PT" dirty="0" smtClean="0"/>
              <a:t>Classificação segundo</a:t>
            </a:r>
            <a:r>
              <a:rPr lang="pt-PT" baseline="0" dirty="0" smtClean="0"/>
              <a:t> </a:t>
            </a:r>
            <a:r>
              <a:rPr lang="pt-PT" baseline="0" dirty="0" err="1" smtClean="0"/>
              <a:t>robins</a:t>
            </a:r>
            <a:r>
              <a:rPr lang="pt-PT" baseline="0" dirty="0" smtClean="0"/>
              <a:t> 2002</a:t>
            </a:r>
          </a:p>
          <a:p>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5</a:t>
            </a:fld>
            <a:endParaRPr lang="pt-PT"/>
          </a:p>
        </p:txBody>
      </p:sp>
    </p:spTree>
    <p:extLst>
      <p:ext uri="{BB962C8B-B14F-4D97-AF65-F5344CB8AC3E}">
        <p14:creationId xmlns:p14="http://schemas.microsoft.com/office/powerpoint/2010/main" val="304902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Normalmente estas equipes são formadas para desenvolvimento de novos produtos, melhoria da qualidade e  redução de custos.</a:t>
            </a:r>
            <a:endParaRPr lang="pt-PT" sz="120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Em uma empresa de software, existe uma equipe de cinco programadores. Apesar de programadores, cada um desempenha uma função diferente na empresa: um faz a programação de interfaces, outro faz a programação </a:t>
            </a:r>
            <a:r>
              <a:rPr lang="pt-PT" sz="1200" b="0" i="0" kern="1200" dirty="0" err="1" smtClean="0">
                <a:solidFill>
                  <a:schemeClr val="tx1"/>
                </a:solidFill>
                <a:effectLst/>
                <a:latin typeface="+mn-lt"/>
                <a:ea typeface="+mn-ea"/>
                <a:cs typeface="+mn-cs"/>
              </a:rPr>
              <a:t>back-end</a:t>
            </a:r>
            <a:r>
              <a:rPr lang="pt-PT" sz="1200" b="0" i="0" kern="1200" dirty="0" smtClean="0">
                <a:solidFill>
                  <a:schemeClr val="tx1"/>
                </a:solidFill>
                <a:effectLst/>
                <a:latin typeface="+mn-lt"/>
                <a:ea typeface="+mn-ea"/>
                <a:cs typeface="+mn-cs"/>
              </a:rPr>
              <a:t>, outro faz a programação de scripts, e assim por diante. Apesar de trabalharem em funções diferentes, eles ainda são programadores, com o mesmo background técnico.</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6</a:t>
            </a:fld>
            <a:endParaRPr lang="pt-PT"/>
          </a:p>
        </p:txBody>
      </p:sp>
    </p:spTree>
    <p:extLst>
      <p:ext uri="{BB962C8B-B14F-4D97-AF65-F5344CB8AC3E}">
        <p14:creationId xmlns:p14="http://schemas.microsoft.com/office/powerpoint/2010/main" val="214460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Nota: na equipa virtual permite que as pessoas colaborem on-line utilizando meios de comunicação como redes internas e externas, videoconferências ou correio eletrônico quando estão separadas apenas por uma parede ou noutro continente. </a:t>
            </a:r>
          </a:p>
          <a:p>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7</a:t>
            </a:fld>
            <a:endParaRPr lang="pt-PT"/>
          </a:p>
        </p:txBody>
      </p:sp>
    </p:spTree>
    <p:extLst>
      <p:ext uri="{BB962C8B-B14F-4D97-AF65-F5344CB8AC3E}">
        <p14:creationId xmlns:p14="http://schemas.microsoft.com/office/powerpoint/2010/main" val="56619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a:t>
            </a:r>
            <a:r>
              <a:rPr lang="pt-PT" baseline="0" dirty="0" smtClean="0"/>
              <a:t> nesta fase a equipa está em cortesia constante existe sensação de constrangimento, e de “lua de mel”, existe entusiasmo e não existe progressos em relação ao trabalho. Nesta fase a 1ª impressão é muito importante.</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9</a:t>
            </a:fld>
            <a:endParaRPr lang="pt-PT"/>
          </a:p>
        </p:txBody>
      </p:sp>
    </p:spTree>
    <p:extLst>
      <p:ext uri="{BB962C8B-B14F-4D97-AF65-F5344CB8AC3E}">
        <p14:creationId xmlns:p14="http://schemas.microsoft.com/office/powerpoint/2010/main" val="388737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 nesta fase a equipa preocupa-se se pode</a:t>
            </a:r>
            <a:r>
              <a:rPr lang="pt-PT" baseline="0" dirty="0" smtClean="0"/>
              <a:t> trabalhar junta, existem debates e discussões animadas, discutem-se modos trabalho e algum trabalho começa a ser feito.</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10</a:t>
            </a:fld>
            <a:endParaRPr lang="pt-PT"/>
          </a:p>
        </p:txBody>
      </p:sp>
    </p:spTree>
    <p:extLst>
      <p:ext uri="{BB962C8B-B14F-4D97-AF65-F5344CB8AC3E}">
        <p14:creationId xmlns:p14="http://schemas.microsoft.com/office/powerpoint/2010/main" val="379242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 nesta fase</a:t>
            </a:r>
            <a:r>
              <a:rPr lang="pt-PT" baseline="0" dirty="0" smtClean="0"/>
              <a:t> a equipa está madura e começa a alcançar os objetivos e aprendem a confiar uns nos outros de forma a complementarem-se. Nesta fase o </a:t>
            </a:r>
            <a:r>
              <a:rPr lang="pt-PT" baseline="0" dirty="0" err="1" smtClean="0"/>
              <a:t>lider</a:t>
            </a:r>
            <a:r>
              <a:rPr lang="pt-PT" baseline="0" dirty="0" smtClean="0"/>
              <a:t> torna-se evidente.</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11</a:t>
            </a:fld>
            <a:endParaRPr lang="pt-PT"/>
          </a:p>
        </p:txBody>
      </p:sp>
    </p:spTree>
    <p:extLst>
      <p:ext uri="{BB962C8B-B14F-4D97-AF65-F5344CB8AC3E}">
        <p14:creationId xmlns:p14="http://schemas.microsoft.com/office/powerpoint/2010/main" val="396972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0" i="0" dirty="0" smtClean="0">
                <a:solidFill>
                  <a:srgbClr val="333333"/>
                </a:solidFill>
                <a:effectLst/>
                <a:latin typeface="verdana"/>
              </a:rPr>
              <a:t>Nesta fase, a equipa é capaz de integrar um ou dois novos membros, sem correr o risco de regressar a um dos estádios anteriores.</a:t>
            </a:r>
            <a:r>
              <a:rPr lang="pt-PT" dirty="0" smtClean="0"/>
              <a:t/>
            </a:r>
            <a:br>
              <a:rPr lang="pt-PT" dirty="0" smtClean="0"/>
            </a:br>
            <a:r>
              <a:rPr lang="pt-PT" b="0" i="0" dirty="0" smtClean="0">
                <a:solidFill>
                  <a:srgbClr val="333333"/>
                </a:solidFill>
                <a:effectLst/>
                <a:latin typeface="verdana"/>
              </a:rPr>
              <a:t>- O líder já é capaz de delegar a maior parte do trabalho e concentrar-se no desenvolvimento dos membros da equipa.</a:t>
            </a:r>
            <a:r>
              <a:rPr lang="pt-PT" dirty="0" smtClean="0"/>
              <a:t/>
            </a:r>
            <a:br>
              <a:rPr lang="pt-PT" dirty="0" smtClean="0"/>
            </a:br>
            <a:r>
              <a:rPr lang="pt-PT" b="0" i="0" dirty="0" smtClean="0">
                <a:solidFill>
                  <a:srgbClr val="333333"/>
                </a:solidFill>
                <a:effectLst/>
                <a:latin typeface="verdana"/>
              </a:rPr>
              <a:t>- Na maioria das organizações, uma equipa leva pelo menos 6 meses a chegar a esta fase.</a:t>
            </a:r>
          </a:p>
          <a:p>
            <a:r>
              <a:rPr lang="pt-PT" b="0" i="0" dirty="0" smtClean="0">
                <a:solidFill>
                  <a:srgbClr val="333333"/>
                </a:solidFill>
                <a:effectLst/>
                <a:latin typeface="verdana"/>
              </a:rPr>
              <a:t>Nesta fase os incidentes são rapidamente resolvidos.</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12</a:t>
            </a:fld>
            <a:endParaRPr lang="pt-PT"/>
          </a:p>
        </p:txBody>
      </p:sp>
    </p:spTree>
    <p:extLst>
      <p:ext uri="{BB962C8B-B14F-4D97-AF65-F5344CB8AC3E}">
        <p14:creationId xmlns:p14="http://schemas.microsoft.com/office/powerpoint/2010/main" val="217020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Nota: o chefe diz “eu” e “ vão”</a:t>
            </a:r>
            <a:endParaRPr lang="pt-PT" dirty="0"/>
          </a:p>
        </p:txBody>
      </p:sp>
      <p:sp>
        <p:nvSpPr>
          <p:cNvPr id="4" name="Marcador de Posição do Número do Diapositivo 3"/>
          <p:cNvSpPr>
            <a:spLocks noGrp="1"/>
          </p:cNvSpPr>
          <p:nvPr>
            <p:ph type="sldNum" sz="quarter" idx="10"/>
          </p:nvPr>
        </p:nvSpPr>
        <p:spPr/>
        <p:txBody>
          <a:bodyPr/>
          <a:lstStyle/>
          <a:p>
            <a:fld id="{9FB8053B-0480-4274-AA10-A8F9435AED00}" type="slidenum">
              <a:rPr lang="pt-PT" smtClean="0"/>
              <a:t>14</a:t>
            </a:fld>
            <a:endParaRPr lang="pt-PT"/>
          </a:p>
        </p:txBody>
      </p:sp>
    </p:spTree>
    <p:extLst>
      <p:ext uri="{BB962C8B-B14F-4D97-AF65-F5344CB8AC3E}">
        <p14:creationId xmlns:p14="http://schemas.microsoft.com/office/powerpoint/2010/main" val="50297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pt-PT" smtClean="0"/>
              <a:t>Clique para editar o estilo</a:t>
            </a:r>
            <a:endParaRPr kumimoji="0" lang="en-US"/>
          </a:p>
        </p:txBody>
      </p:sp>
      <p:sp>
        <p:nvSpPr>
          <p:cNvPr id="9" name="Subtítu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smtClean="0"/>
              <a:t>Faça clique para editar o estilo</a:t>
            </a:r>
            <a:endParaRPr kumimoji="0" lang="en-US"/>
          </a:p>
        </p:txBody>
      </p:sp>
      <p:sp>
        <p:nvSpPr>
          <p:cNvPr id="28" name="Marcador de Posição da Data 27"/>
          <p:cNvSpPr>
            <a:spLocks noGrp="1"/>
          </p:cNvSpPr>
          <p:nvPr>
            <p:ph type="dt" sz="half" idx="10"/>
          </p:nvPr>
        </p:nvSpPr>
        <p:spPr>
          <a:xfrm>
            <a:off x="6400800" y="6355080"/>
            <a:ext cx="2286000" cy="365760"/>
          </a:xfrm>
        </p:spPr>
        <p:txBody>
          <a:bodyPr/>
          <a:lstStyle>
            <a:lvl1pPr>
              <a:defRPr sz="1400"/>
            </a:lvl1pPr>
          </a:lstStyle>
          <a:p>
            <a:fld id="{C15A74F8-5AB8-4548-8594-EA055ECE6211}" type="datetimeFigureOut">
              <a:rPr lang="pt-PT" smtClean="0"/>
              <a:t>11-07-2013</a:t>
            </a:fld>
            <a:endParaRPr lang="pt-PT"/>
          </a:p>
        </p:txBody>
      </p:sp>
      <p:sp>
        <p:nvSpPr>
          <p:cNvPr id="17" name="Marcador de Posição do Rodapé 16"/>
          <p:cNvSpPr>
            <a:spLocks noGrp="1"/>
          </p:cNvSpPr>
          <p:nvPr>
            <p:ph type="ftr" sz="quarter" idx="11"/>
          </p:nvPr>
        </p:nvSpPr>
        <p:spPr>
          <a:xfrm>
            <a:off x="2898648" y="6355080"/>
            <a:ext cx="3474720" cy="365760"/>
          </a:xfrm>
        </p:spPr>
        <p:txBody>
          <a:bodyPr/>
          <a:lstStyle/>
          <a:p>
            <a:endParaRPr lang="pt-PT"/>
          </a:p>
        </p:txBody>
      </p:sp>
      <p:sp>
        <p:nvSpPr>
          <p:cNvPr id="29" name="Marcador de Posição do Número do Diapositivo 28"/>
          <p:cNvSpPr>
            <a:spLocks noGrp="1"/>
          </p:cNvSpPr>
          <p:nvPr>
            <p:ph type="sldNum" sz="quarter" idx="12"/>
          </p:nvPr>
        </p:nvSpPr>
        <p:spPr>
          <a:xfrm>
            <a:off x="1216152" y="6355080"/>
            <a:ext cx="1219200" cy="365760"/>
          </a:xfrm>
        </p:spPr>
        <p:txBody>
          <a:bodyPr/>
          <a:lstStyle/>
          <a:p>
            <a:fld id="{26B448E1-7CAF-4632-B65E-C98B48C176E0}" type="slidenum">
              <a:rPr lang="pt-PT" smtClean="0"/>
              <a:t>‹nº›</a:t>
            </a:fld>
            <a:endParaRPr lang="pt-PT"/>
          </a:p>
        </p:txBody>
      </p:sp>
      <p:sp>
        <p:nvSpPr>
          <p:cNvPr id="21" name="Rectângu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ângu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ângu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ângu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C15A74F8-5AB8-4548-8594-EA055ECE6211}" type="datetimeFigureOut">
              <a:rPr lang="pt-PT" smtClean="0"/>
              <a:t>11-07-2013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6B448E1-7CAF-4632-B65E-C98B48C176E0}" type="slidenum">
              <a:rPr lang="pt-PT" smtClean="0"/>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C15A74F8-5AB8-4548-8594-EA055ECE6211}" type="datetimeFigureOut">
              <a:rPr lang="pt-PT" smtClean="0"/>
              <a:t>11-07-2013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6B448E1-7CAF-4632-B65E-C98B48C176E0}" type="slidenum">
              <a:rPr lang="pt-PT" smtClean="0"/>
              <a:t>‹nº›</a:t>
            </a:fld>
            <a:endParaRPr lang="pt-PT"/>
          </a:p>
        </p:txBody>
      </p:sp>
      <p:sp>
        <p:nvSpPr>
          <p:cNvPr id="7" name="Conexão recta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Triângulo isósceles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exão recta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PT" smtClean="0"/>
              <a:t>Clique para editar o estilo</a:t>
            </a:r>
            <a:endParaRPr kumimoji="0" lang="en-US"/>
          </a:p>
        </p:txBody>
      </p:sp>
      <p:sp>
        <p:nvSpPr>
          <p:cNvPr id="4" name="Marcador de Posição da Data 3"/>
          <p:cNvSpPr>
            <a:spLocks noGrp="1"/>
          </p:cNvSpPr>
          <p:nvPr>
            <p:ph type="dt" sz="half" idx="10"/>
          </p:nvPr>
        </p:nvSpPr>
        <p:spPr/>
        <p:txBody>
          <a:bodyPr/>
          <a:lstStyle/>
          <a:p>
            <a:fld id="{C15A74F8-5AB8-4548-8594-EA055ECE6211}" type="datetimeFigureOut">
              <a:rPr lang="pt-PT" smtClean="0"/>
              <a:t>11-07-2013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6B448E1-7CAF-4632-B65E-C98B48C176E0}" type="slidenum">
              <a:rPr lang="pt-PT" smtClean="0"/>
              <a:t>‹nº›</a:t>
            </a:fld>
            <a:endParaRPr lang="pt-PT"/>
          </a:p>
        </p:txBody>
      </p:sp>
      <p:sp>
        <p:nvSpPr>
          <p:cNvPr id="8" name="Marcador de Posição de Conteúdo 7"/>
          <p:cNvSpPr>
            <a:spLocks noGrp="1"/>
          </p:cNvSpPr>
          <p:nvPr>
            <p:ph sz="quarter" idx="1"/>
          </p:nvPr>
        </p:nvSpPr>
        <p:spPr>
          <a:xfrm>
            <a:off x="457200" y="1219200"/>
            <a:ext cx="8229600" cy="493776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smtClean="0"/>
              <a:t>Clique para editar os estilos</a:t>
            </a:r>
          </a:p>
        </p:txBody>
      </p:sp>
      <p:sp>
        <p:nvSpPr>
          <p:cNvPr id="4" name="Marcador de Posição da Data 3"/>
          <p:cNvSpPr>
            <a:spLocks noGrp="1"/>
          </p:cNvSpPr>
          <p:nvPr>
            <p:ph type="dt" sz="half" idx="10"/>
          </p:nvPr>
        </p:nvSpPr>
        <p:spPr>
          <a:xfrm>
            <a:off x="6400800" y="6355080"/>
            <a:ext cx="2286000" cy="365760"/>
          </a:xfrm>
        </p:spPr>
        <p:txBody>
          <a:bodyPr/>
          <a:lstStyle/>
          <a:p>
            <a:fld id="{C15A74F8-5AB8-4548-8594-EA055ECE6211}" type="datetimeFigureOut">
              <a:rPr lang="pt-PT" smtClean="0"/>
              <a:t>11-07-2013</a:t>
            </a:fld>
            <a:endParaRPr lang="pt-PT"/>
          </a:p>
        </p:txBody>
      </p:sp>
      <p:sp>
        <p:nvSpPr>
          <p:cNvPr id="5" name="Marcador de Posição do Rodapé 4"/>
          <p:cNvSpPr>
            <a:spLocks noGrp="1"/>
          </p:cNvSpPr>
          <p:nvPr>
            <p:ph type="ftr" sz="quarter" idx="11"/>
          </p:nvPr>
        </p:nvSpPr>
        <p:spPr>
          <a:xfrm>
            <a:off x="2898648" y="6355080"/>
            <a:ext cx="3474720" cy="365760"/>
          </a:xfrm>
        </p:spPr>
        <p:txBody>
          <a:bodyPr/>
          <a:lstStyle/>
          <a:p>
            <a:endParaRPr lang="pt-PT"/>
          </a:p>
        </p:txBody>
      </p:sp>
      <p:sp>
        <p:nvSpPr>
          <p:cNvPr id="6" name="Marcador de Posição do Número do Diapositivo 5"/>
          <p:cNvSpPr>
            <a:spLocks noGrp="1"/>
          </p:cNvSpPr>
          <p:nvPr>
            <p:ph type="sldNum" sz="quarter" idx="12"/>
          </p:nvPr>
        </p:nvSpPr>
        <p:spPr>
          <a:xfrm>
            <a:off x="1069848" y="6355080"/>
            <a:ext cx="1520952" cy="365760"/>
          </a:xfrm>
        </p:spPr>
        <p:txBody>
          <a:bodyPr/>
          <a:lstStyle/>
          <a:p>
            <a:fld id="{26B448E1-7CAF-4632-B65E-C98B48C176E0}" type="slidenum">
              <a:rPr lang="pt-PT" smtClean="0"/>
              <a:t>‹nº›</a:t>
            </a:fld>
            <a:endParaRPr lang="pt-PT"/>
          </a:p>
        </p:txBody>
      </p:sp>
      <p:sp>
        <p:nvSpPr>
          <p:cNvPr id="7" name="Rectângu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ângu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PT" smtClean="0"/>
              <a:t>Clique para editar o estilo</a:t>
            </a:r>
            <a:endParaRPr kumimoji="0" lang="en-US"/>
          </a:p>
        </p:txBody>
      </p:sp>
      <p:sp>
        <p:nvSpPr>
          <p:cNvPr id="5" name="Marcador de Posição da Data 4"/>
          <p:cNvSpPr>
            <a:spLocks noGrp="1"/>
          </p:cNvSpPr>
          <p:nvPr>
            <p:ph type="dt" sz="half" idx="10"/>
          </p:nvPr>
        </p:nvSpPr>
        <p:spPr/>
        <p:txBody>
          <a:bodyPr/>
          <a:lstStyle/>
          <a:p>
            <a:fld id="{C15A74F8-5AB8-4548-8594-EA055ECE6211}" type="datetimeFigureOut">
              <a:rPr lang="pt-PT" smtClean="0"/>
              <a:t>11-07-2013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6B448E1-7CAF-4632-B65E-C98B48C176E0}" type="slidenum">
              <a:rPr lang="pt-PT" smtClean="0"/>
              <a:t>‹nº›</a:t>
            </a:fld>
            <a:endParaRPr lang="pt-PT"/>
          </a:p>
        </p:txBody>
      </p:sp>
      <p:sp>
        <p:nvSpPr>
          <p:cNvPr id="9" name="Marcador de Posição de Conteúdo 8"/>
          <p:cNvSpPr>
            <a:spLocks noGrp="1"/>
          </p:cNvSpPr>
          <p:nvPr>
            <p:ph sz="quarter" idx="1"/>
          </p:nvPr>
        </p:nvSpPr>
        <p:spPr>
          <a:xfrm>
            <a:off x="457200" y="1219200"/>
            <a:ext cx="4041648" cy="493776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11" name="Marcador de Posição de Conteúdo 10"/>
          <p:cNvSpPr>
            <a:spLocks noGrp="1"/>
          </p:cNvSpPr>
          <p:nvPr>
            <p:ph sz="quarter" idx="2"/>
          </p:nvPr>
        </p:nvSpPr>
        <p:spPr>
          <a:xfrm>
            <a:off x="4632198" y="1216152"/>
            <a:ext cx="4041648" cy="493776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nchor="ctr"/>
          <a:lstStyle>
            <a:lvl1pPr>
              <a:defRPr/>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4" name="Marcador de Posição do Texto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7" name="Marcador de Posição da Data 6"/>
          <p:cNvSpPr>
            <a:spLocks noGrp="1"/>
          </p:cNvSpPr>
          <p:nvPr>
            <p:ph type="dt" sz="half" idx="10"/>
          </p:nvPr>
        </p:nvSpPr>
        <p:spPr/>
        <p:txBody>
          <a:bodyPr/>
          <a:lstStyle/>
          <a:p>
            <a:fld id="{C15A74F8-5AB8-4548-8594-EA055ECE6211}" type="datetimeFigureOut">
              <a:rPr lang="pt-PT" smtClean="0"/>
              <a:t>11-07-2013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26B448E1-7CAF-4632-B65E-C98B48C176E0}" type="slidenum">
              <a:rPr lang="pt-PT" smtClean="0"/>
              <a:t>‹nº›</a:t>
            </a:fld>
            <a:endParaRPr lang="pt-PT"/>
          </a:p>
        </p:txBody>
      </p:sp>
      <p:sp>
        <p:nvSpPr>
          <p:cNvPr id="11" name="Marcador de Posição de Conteúdo 10"/>
          <p:cNvSpPr>
            <a:spLocks noGrp="1"/>
          </p:cNvSpPr>
          <p:nvPr>
            <p:ph sz="quarter" idx="2"/>
          </p:nvPr>
        </p:nvSpPr>
        <p:spPr>
          <a:xfrm>
            <a:off x="457200" y="2133600"/>
            <a:ext cx="4038600" cy="403860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13" name="Marcador de Posição de Conteúdo 12"/>
          <p:cNvSpPr>
            <a:spLocks noGrp="1"/>
          </p:cNvSpPr>
          <p:nvPr>
            <p:ph sz="quarter" idx="4"/>
          </p:nvPr>
        </p:nvSpPr>
        <p:spPr>
          <a:xfrm>
            <a:off x="4648200" y="2133600"/>
            <a:ext cx="4038600" cy="403860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PT" smtClean="0"/>
              <a:t>Clique para editar o estilo</a:t>
            </a:r>
            <a:endParaRPr kumimoji="0" lang="en-US"/>
          </a:p>
        </p:txBody>
      </p:sp>
      <p:sp>
        <p:nvSpPr>
          <p:cNvPr id="3" name="Marcador de Posição da Data 2"/>
          <p:cNvSpPr>
            <a:spLocks noGrp="1"/>
          </p:cNvSpPr>
          <p:nvPr>
            <p:ph type="dt" sz="half" idx="10"/>
          </p:nvPr>
        </p:nvSpPr>
        <p:spPr/>
        <p:txBody>
          <a:bodyPr/>
          <a:lstStyle/>
          <a:p>
            <a:fld id="{C15A74F8-5AB8-4548-8594-EA055ECE6211}" type="datetimeFigureOut">
              <a:rPr lang="pt-PT" smtClean="0"/>
              <a:t>11-07-2013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26B448E1-7CAF-4632-B65E-C98B48C176E0}" type="slidenum">
              <a:rPr lang="pt-PT" smtClean="0"/>
              <a:t>‹nº›</a:t>
            </a:fld>
            <a:endParaRPr lang="pt-PT"/>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C15A74F8-5AB8-4548-8594-EA055ECE6211}" type="datetimeFigureOut">
              <a:rPr lang="pt-PT" smtClean="0"/>
              <a:t>11-07-2013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26B448E1-7CAF-4632-B65E-C98B48C176E0}" type="slidenum">
              <a:rPr lang="pt-PT" smtClean="0"/>
              <a:t>‹nº›</a:t>
            </a:fld>
            <a:endParaRPr lang="pt-PT"/>
          </a:p>
        </p:txBody>
      </p:sp>
      <p:sp>
        <p:nvSpPr>
          <p:cNvPr id="5" name="Conexão recta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pt-PT" smtClean="0"/>
              <a:t>Clique para editar o estilo</a:t>
            </a:r>
            <a:endParaRPr kumimoji="0" lang="en-US"/>
          </a:p>
        </p:txBody>
      </p:sp>
      <p:sp>
        <p:nvSpPr>
          <p:cNvPr id="3" name="Marcador de Posição do Texto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p:txBody>
          <a:bodyPr/>
          <a:lstStyle/>
          <a:p>
            <a:fld id="{C15A74F8-5AB8-4548-8594-EA055ECE6211}" type="datetimeFigureOut">
              <a:rPr lang="pt-PT" smtClean="0"/>
              <a:t>11-07-2013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6B448E1-7CAF-4632-B65E-C98B48C176E0}" type="slidenum">
              <a:rPr lang="pt-PT" smtClean="0"/>
              <a:t>‹nº›</a:t>
            </a:fld>
            <a:endParaRPr lang="pt-PT"/>
          </a:p>
        </p:txBody>
      </p:sp>
      <p:sp>
        <p:nvSpPr>
          <p:cNvPr id="8" name="Conexão recta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Conexão recta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Marcador de Posição de Conteúdo 11"/>
          <p:cNvSpPr>
            <a:spLocks noGrp="1"/>
          </p:cNvSpPr>
          <p:nvPr>
            <p:ph sz="quarter" idx="1"/>
          </p:nvPr>
        </p:nvSpPr>
        <p:spPr>
          <a:xfrm>
            <a:off x="304800" y="304800"/>
            <a:ext cx="5715000" cy="5715000"/>
          </a:xfrm>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pt-PT" smtClean="0"/>
              <a:t>Clique para editar o estilo</a:t>
            </a:r>
            <a:endParaRPr kumimoji="0" lang="en-US"/>
          </a:p>
        </p:txBody>
      </p:sp>
      <p:sp>
        <p:nvSpPr>
          <p:cNvPr id="3" name="Marcador de Posição da Imagem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pt-PT" smtClean="0"/>
              <a:t>Clique no ícone para adicionar uma imagem</a:t>
            </a:r>
            <a:endParaRPr kumimoji="0" lang="en-US" dirty="0"/>
          </a:p>
        </p:txBody>
      </p:sp>
      <p:sp>
        <p:nvSpPr>
          <p:cNvPr id="4" name="Marcador de Posição do Texto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p:txBody>
          <a:bodyPr/>
          <a:lstStyle/>
          <a:p>
            <a:fld id="{C15A74F8-5AB8-4548-8594-EA055ECE6211}" type="datetimeFigureOut">
              <a:rPr lang="pt-PT" smtClean="0"/>
              <a:t>11-07-2013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6B448E1-7CAF-4632-B65E-C98B48C176E0}" type="slidenum">
              <a:rPr lang="pt-PT" smtClean="0"/>
              <a:t>‹nº›</a:t>
            </a:fld>
            <a:endParaRPr lang="pt-PT"/>
          </a:p>
        </p:txBody>
      </p:sp>
      <p:sp>
        <p:nvSpPr>
          <p:cNvPr id="8" name="Conexão recta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ângu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Marcador de Posição do Título 21"/>
          <p:cNvSpPr>
            <a:spLocks noGrp="1"/>
          </p:cNvSpPr>
          <p:nvPr>
            <p:ph type="title"/>
          </p:nvPr>
        </p:nvSpPr>
        <p:spPr>
          <a:xfrm>
            <a:off x="457200" y="152400"/>
            <a:ext cx="8229600" cy="990600"/>
          </a:xfrm>
          <a:prstGeom prst="rect">
            <a:avLst/>
          </a:prstGeom>
        </p:spPr>
        <p:txBody>
          <a:bodyPr vert="horz" anchor="b" anchorCtr="0">
            <a:normAutofit/>
          </a:bodyPr>
          <a:lstStyle/>
          <a:p>
            <a:r>
              <a:rPr kumimoji="0" lang="pt-PT" smtClean="0"/>
              <a:t>Clique para editar o estilo</a:t>
            </a:r>
            <a:endParaRPr kumimoji="0" lang="en-US"/>
          </a:p>
        </p:txBody>
      </p:sp>
      <p:sp>
        <p:nvSpPr>
          <p:cNvPr id="13" name="Marcador de Posição do Texto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pt-PT" smtClean="0"/>
              <a:t>Clique para editar os estilos</a:t>
            </a:r>
          </a:p>
          <a:p>
            <a:pPr lvl="1" eaLnBrk="1" latinLnBrk="0" hangingPunct="1"/>
            <a:r>
              <a:rPr kumimoji="0" lang="pt-PT" smtClean="0"/>
              <a:t>Segundo nível</a:t>
            </a:r>
          </a:p>
          <a:p>
            <a:pPr lvl="2" eaLnBrk="1" latinLnBrk="0" hangingPunct="1"/>
            <a:r>
              <a:rPr kumimoji="0" lang="pt-PT" smtClean="0"/>
              <a:t>Terceiro nível</a:t>
            </a:r>
          </a:p>
          <a:p>
            <a:pPr lvl="3" eaLnBrk="1" latinLnBrk="0" hangingPunct="1"/>
            <a:r>
              <a:rPr kumimoji="0" lang="pt-PT" smtClean="0"/>
              <a:t>Quarto nível</a:t>
            </a:r>
          </a:p>
          <a:p>
            <a:pPr lvl="4" eaLnBrk="1" latinLnBrk="0" hangingPunct="1"/>
            <a:r>
              <a:rPr kumimoji="0" lang="pt-PT" smtClean="0"/>
              <a:t>Quinto nível</a:t>
            </a:r>
            <a:endParaRPr kumimoji="0" lang="en-US"/>
          </a:p>
        </p:txBody>
      </p:sp>
      <p:sp>
        <p:nvSpPr>
          <p:cNvPr id="14" name="Marcador de Posição da Data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C15A74F8-5AB8-4548-8594-EA055ECE6211}" type="datetimeFigureOut">
              <a:rPr lang="pt-PT" smtClean="0"/>
              <a:t>11-07-2013</a:t>
            </a:fld>
            <a:endParaRPr lang="pt-PT"/>
          </a:p>
        </p:txBody>
      </p:sp>
      <p:sp>
        <p:nvSpPr>
          <p:cNvPr id="3" name="Marcador de Posição do Rodapé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pt-PT"/>
          </a:p>
        </p:txBody>
      </p:sp>
      <p:sp>
        <p:nvSpPr>
          <p:cNvPr id="23" name="Marcador de Posição do Número do Diapositivo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26B448E1-7CAF-4632-B65E-C98B48C176E0}" type="slidenum">
              <a:rPr lang="pt-PT" smtClean="0"/>
              <a:t>‹nº›</a:t>
            </a:fld>
            <a:endParaRPr lang="pt-PT"/>
          </a:p>
        </p:txBody>
      </p:sp>
      <p:sp>
        <p:nvSpPr>
          <p:cNvPr id="28" name="Conexão recta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Conexão recta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Triângulo isósceles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hyperlink" Target="Lider%20x%20Chefe%20(1).mp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hyperlink" Target="Grupo%20de%20oito%20mil%20pessoas%20bloqueia%20a%20entrada%20do%20Aeroporto%20de%20Guarulhos%20por%20mais%20de%20tr&#234;s%20horas.mp4" TargetMode="Externa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Propaganda%20para%20viajar%20de%20onibus-%20bom%20exemplo%20de%20trabalho%20em%20grupo!.mp4" TargetMode="External"/><Relationship Id="rId5" Type="http://schemas.openxmlformats.org/officeDocument/2006/relationships/image" Target="../media/image8.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59031" y="2492896"/>
            <a:ext cx="6444207" cy="1202137"/>
          </a:xfrm>
        </p:spPr>
        <p:txBody>
          <a:bodyPr>
            <a:noAutofit/>
          </a:bodyPr>
          <a:lstStyle/>
          <a:p>
            <a:r>
              <a:rPr lang="pt-PT" sz="4400" b="1" dirty="0" smtClean="0"/>
              <a:t>Equipas de trabalho</a:t>
            </a:r>
            <a:endParaRPr lang="pt-PT" sz="4400" b="1" dirty="0"/>
          </a:p>
        </p:txBody>
      </p:sp>
      <p:sp>
        <p:nvSpPr>
          <p:cNvPr id="3" name="Subtítulo 2"/>
          <p:cNvSpPr>
            <a:spLocks noGrp="1"/>
          </p:cNvSpPr>
          <p:nvPr>
            <p:ph type="subTitle" idx="1"/>
          </p:nvPr>
        </p:nvSpPr>
        <p:spPr>
          <a:xfrm>
            <a:off x="1483862" y="5157192"/>
            <a:ext cx="6408712" cy="648072"/>
          </a:xfrm>
        </p:spPr>
        <p:txBody>
          <a:bodyPr>
            <a:normAutofit/>
          </a:bodyPr>
          <a:lstStyle/>
          <a:p>
            <a:pPr algn="ctr"/>
            <a:r>
              <a:rPr lang="pt-PT" dirty="0">
                <a:solidFill>
                  <a:schemeClr val="tx1"/>
                </a:solidFill>
                <a:latin typeface="+mn-lt"/>
                <a:ea typeface="+mn-ea"/>
                <a:cs typeface="+mn-cs"/>
              </a:rPr>
              <a:t>Módulo: Liderança e Motivação de equipas</a:t>
            </a:r>
          </a:p>
        </p:txBody>
      </p:sp>
      <p:sp>
        <p:nvSpPr>
          <p:cNvPr id="4" name="CaixaDeTexto 3"/>
          <p:cNvSpPr txBox="1"/>
          <p:nvPr/>
        </p:nvSpPr>
        <p:spPr>
          <a:xfrm>
            <a:off x="1187624" y="4437112"/>
            <a:ext cx="6840760" cy="369332"/>
          </a:xfrm>
          <a:prstGeom prst="rect">
            <a:avLst/>
          </a:prstGeom>
          <a:noFill/>
        </p:spPr>
        <p:txBody>
          <a:bodyPr wrap="square" rtlCol="0">
            <a:spAutoFit/>
          </a:bodyPr>
          <a:lstStyle/>
          <a:p>
            <a:pPr algn="ctr"/>
            <a:r>
              <a:rPr lang="pt-PT" dirty="0" smtClean="0"/>
              <a:t>Formandos: Carina Ferreira, Nicole Feliciano e Sara Oliveira</a:t>
            </a:r>
            <a:endParaRPr lang="pt-PT" dirty="0"/>
          </a:p>
        </p:txBody>
      </p:sp>
      <p:sp>
        <p:nvSpPr>
          <p:cNvPr id="5" name="CaixaDeTexto 4"/>
          <p:cNvSpPr txBox="1"/>
          <p:nvPr/>
        </p:nvSpPr>
        <p:spPr>
          <a:xfrm>
            <a:off x="2411760" y="756711"/>
            <a:ext cx="6408712" cy="707886"/>
          </a:xfrm>
          <a:prstGeom prst="rect">
            <a:avLst/>
          </a:prstGeom>
          <a:noFill/>
        </p:spPr>
        <p:txBody>
          <a:bodyPr wrap="square" rtlCol="0">
            <a:spAutoFit/>
          </a:bodyPr>
          <a:lstStyle/>
          <a:p>
            <a:pPr algn="ctr"/>
            <a:r>
              <a:rPr lang="pt-PT" sz="2000" dirty="0">
                <a:latin typeface="+mj-lt"/>
                <a:ea typeface="+mj-ea"/>
                <a:cs typeface="+mj-cs"/>
              </a:rPr>
              <a:t>Centro de </a:t>
            </a:r>
            <a:r>
              <a:rPr lang="pt-PT" sz="2000" dirty="0" smtClean="0">
                <a:latin typeface="+mj-lt"/>
                <a:ea typeface="+mj-ea"/>
                <a:cs typeface="+mj-cs"/>
              </a:rPr>
              <a:t>Emprego </a:t>
            </a:r>
            <a:r>
              <a:rPr lang="pt-PT" sz="2000" dirty="0">
                <a:latin typeface="+mj-lt"/>
                <a:ea typeface="+mj-ea"/>
                <a:cs typeface="+mj-cs"/>
              </a:rPr>
              <a:t>e F</a:t>
            </a:r>
            <a:r>
              <a:rPr lang="pt-PT" sz="2000" dirty="0" smtClean="0">
                <a:latin typeface="+mj-lt"/>
                <a:ea typeface="+mj-ea"/>
                <a:cs typeface="+mj-cs"/>
              </a:rPr>
              <a:t>ormação Profissional </a:t>
            </a:r>
            <a:r>
              <a:rPr lang="pt-PT" sz="2000" dirty="0">
                <a:latin typeface="+mj-lt"/>
                <a:ea typeface="+mj-ea"/>
                <a:cs typeface="+mj-cs"/>
              </a:rPr>
              <a:t>de Santarém</a:t>
            </a:r>
          </a:p>
        </p:txBody>
      </p:sp>
      <p:sp>
        <p:nvSpPr>
          <p:cNvPr id="6" name="CaixaDeTexto 5"/>
          <p:cNvSpPr txBox="1"/>
          <p:nvPr/>
        </p:nvSpPr>
        <p:spPr>
          <a:xfrm>
            <a:off x="1483862" y="3949205"/>
            <a:ext cx="6120680" cy="369332"/>
          </a:xfrm>
          <a:prstGeom prst="rect">
            <a:avLst/>
          </a:prstGeom>
          <a:noFill/>
        </p:spPr>
        <p:txBody>
          <a:bodyPr wrap="square" rtlCol="0">
            <a:spAutoFit/>
          </a:bodyPr>
          <a:lstStyle/>
          <a:p>
            <a:r>
              <a:rPr lang="pt-PT" dirty="0" smtClean="0"/>
              <a:t>Formadora: Ana Sofia Afonso</a:t>
            </a:r>
            <a:endParaRPr lang="pt-PT" dirty="0"/>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714" y="584945"/>
            <a:ext cx="1304537" cy="10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330" y="5999071"/>
            <a:ext cx="4104456" cy="60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3288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z="3600" dirty="0">
                <a:solidFill>
                  <a:srgbClr val="434342"/>
                </a:solidFill>
              </a:rPr>
              <a:t>Fases de formação de uma equipa</a:t>
            </a:r>
            <a:endParaRPr lang="pt-PT" dirty="0"/>
          </a:p>
        </p:txBody>
      </p:sp>
      <p:sp>
        <p:nvSpPr>
          <p:cNvPr id="3" name="Marcador de Posição de Conteúdo 2"/>
          <p:cNvSpPr>
            <a:spLocks noGrp="1"/>
          </p:cNvSpPr>
          <p:nvPr>
            <p:ph sz="quarter" idx="1"/>
          </p:nvPr>
        </p:nvSpPr>
        <p:spPr/>
        <p:txBody>
          <a:bodyPr/>
          <a:lstStyle/>
          <a:p>
            <a:r>
              <a:rPr lang="pt-PT" dirty="0" smtClean="0"/>
              <a:t>Fase II: </a:t>
            </a:r>
            <a:r>
              <a:rPr lang="pt-PT" dirty="0" err="1" smtClean="0"/>
              <a:t>Storming</a:t>
            </a:r>
            <a:endParaRPr lang="pt-PT" dirty="0" smtClean="0"/>
          </a:p>
          <a:p>
            <a:pPr marL="0" indent="0">
              <a:buNone/>
            </a:pPr>
            <a:endParaRPr lang="pt-PT" dirty="0" smtClean="0"/>
          </a:p>
          <a:p>
            <a:pPr marL="0" indent="0" algn="just">
              <a:buNone/>
            </a:pPr>
            <a:r>
              <a:rPr lang="pt-PT" dirty="0" smtClean="0"/>
              <a:t>Fase da tempestade é a fase </a:t>
            </a:r>
            <a:r>
              <a:rPr lang="pt-PT" dirty="0"/>
              <a:t>dos </a:t>
            </a:r>
            <a:r>
              <a:rPr lang="pt-PT" dirty="0" smtClean="0"/>
              <a:t>conflitos, </a:t>
            </a:r>
            <a:r>
              <a:rPr lang="pt-PT" dirty="0"/>
              <a:t>o</a:t>
            </a:r>
            <a:r>
              <a:rPr lang="pt-PT" dirty="0" smtClean="0"/>
              <a:t>s </a:t>
            </a:r>
            <a:r>
              <a:rPr lang="pt-PT" dirty="0"/>
              <a:t>membros aceitam </a:t>
            </a:r>
            <a:r>
              <a:rPr lang="pt-PT" dirty="0" smtClean="0"/>
              <a:t>a existência da equipa, mas por vezes entram em conflitos ou optam por uma atitude defensiva e dependente das atitudes dos outros ou misturando emoções.</a:t>
            </a:r>
            <a:endParaRPr lang="pt-PT" dirty="0"/>
          </a:p>
          <a:p>
            <a:endParaRPr lang="pt-PT"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293096"/>
            <a:ext cx="4144963"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01537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z="3600" dirty="0">
                <a:solidFill>
                  <a:srgbClr val="434342"/>
                </a:solidFill>
              </a:rPr>
              <a:t>Fases de formação de uma equipa</a:t>
            </a:r>
            <a:endParaRPr lang="pt-PT" dirty="0"/>
          </a:p>
        </p:txBody>
      </p:sp>
      <p:sp>
        <p:nvSpPr>
          <p:cNvPr id="3" name="Marcador de Posição de Conteúdo 2"/>
          <p:cNvSpPr>
            <a:spLocks noGrp="1"/>
          </p:cNvSpPr>
          <p:nvPr>
            <p:ph sz="quarter" idx="1"/>
          </p:nvPr>
        </p:nvSpPr>
        <p:spPr/>
        <p:txBody>
          <a:bodyPr/>
          <a:lstStyle/>
          <a:p>
            <a:r>
              <a:rPr lang="pt-PT" dirty="0" smtClean="0"/>
              <a:t>Fase III: </a:t>
            </a:r>
            <a:r>
              <a:rPr lang="pt-PT" dirty="0" err="1" smtClean="0"/>
              <a:t>Norming</a:t>
            </a:r>
            <a:endParaRPr lang="pt-PT" dirty="0" smtClean="0"/>
          </a:p>
          <a:p>
            <a:pPr marL="0" indent="0">
              <a:buNone/>
            </a:pPr>
            <a:endParaRPr lang="pt-PT" dirty="0" smtClean="0"/>
          </a:p>
          <a:p>
            <a:pPr marL="0" indent="0" algn="just">
              <a:buNone/>
            </a:pPr>
            <a:r>
              <a:rPr lang="pt-PT" dirty="0" smtClean="0"/>
              <a:t>Fase </a:t>
            </a:r>
            <a:r>
              <a:rPr lang="pt-PT" dirty="0"/>
              <a:t>da </a:t>
            </a:r>
            <a:r>
              <a:rPr lang="pt-PT" dirty="0" smtClean="0"/>
              <a:t>normalização, a equipa estabelece normas e métodos de trabalho e o mesmo começa a fluir . Os membros aceitam-se mutuamente. Há agora </a:t>
            </a:r>
            <a:r>
              <a:rPr lang="pt-PT" dirty="0"/>
              <a:t>um forte sentido de identidade de grupo e de </a:t>
            </a:r>
            <a:r>
              <a:rPr lang="pt-PT" dirty="0" smtClean="0"/>
              <a:t>camaradagem</a:t>
            </a:r>
            <a:r>
              <a:rPr lang="pt-PT" dirty="0"/>
              <a:t>.</a:t>
            </a:r>
          </a:p>
          <a:p>
            <a:endParaRPr lang="pt-PT"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062" y="4005064"/>
            <a:ext cx="407828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10644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z="3600" dirty="0">
                <a:solidFill>
                  <a:srgbClr val="434342"/>
                </a:solidFill>
              </a:rPr>
              <a:t>Fases de formação de uma equipa</a:t>
            </a:r>
            <a:endParaRPr lang="pt-PT" dirty="0"/>
          </a:p>
        </p:txBody>
      </p:sp>
      <p:sp>
        <p:nvSpPr>
          <p:cNvPr id="3" name="Marcador de Posição de Conteúdo 2"/>
          <p:cNvSpPr>
            <a:spLocks noGrp="1"/>
          </p:cNvSpPr>
          <p:nvPr>
            <p:ph sz="quarter" idx="1"/>
          </p:nvPr>
        </p:nvSpPr>
        <p:spPr/>
        <p:txBody>
          <a:bodyPr/>
          <a:lstStyle/>
          <a:p>
            <a:r>
              <a:rPr lang="pt-PT" dirty="0" smtClean="0"/>
              <a:t>Fase IV: </a:t>
            </a:r>
            <a:r>
              <a:rPr lang="pt-PT" dirty="0" err="1" smtClean="0"/>
              <a:t>Performing</a:t>
            </a:r>
            <a:endParaRPr lang="pt-PT" dirty="0" smtClean="0"/>
          </a:p>
          <a:p>
            <a:pPr marL="0" indent="0">
              <a:buNone/>
            </a:pPr>
            <a:endParaRPr lang="pt-PT" dirty="0" smtClean="0"/>
          </a:p>
          <a:p>
            <a:pPr marL="0" indent="0" algn="just">
              <a:buNone/>
            </a:pPr>
            <a:r>
              <a:rPr lang="pt-PT" dirty="0" smtClean="0"/>
              <a:t>Fase </a:t>
            </a:r>
            <a:r>
              <a:rPr lang="pt-PT" dirty="0"/>
              <a:t>de </a:t>
            </a:r>
            <a:r>
              <a:rPr lang="pt-PT" dirty="0" smtClean="0"/>
              <a:t>desempenho a estrutura da equipa </a:t>
            </a:r>
            <a:r>
              <a:rPr lang="pt-PT" dirty="0"/>
              <a:t>está totalmente funcional e aceite. </a:t>
            </a:r>
            <a:r>
              <a:rPr lang="pt-PT" dirty="0" smtClean="0"/>
              <a:t>A equipa consegue concluir tarefas e objetivos com sucesso.</a:t>
            </a:r>
            <a:endParaRPr lang="pt-PT"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933056"/>
            <a:ext cx="40671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3990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z="3600" dirty="0">
                <a:solidFill>
                  <a:srgbClr val="434342"/>
                </a:solidFill>
              </a:rPr>
              <a:t>Fases de formação de uma equipa</a:t>
            </a:r>
            <a:endParaRPr lang="pt-PT"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864003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55187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sz="4400" dirty="0" smtClean="0"/>
              <a:t>Chefe</a:t>
            </a:r>
            <a:endParaRPr lang="pt-PT" sz="4400" dirty="0"/>
          </a:p>
        </p:txBody>
      </p:sp>
      <p:sp>
        <p:nvSpPr>
          <p:cNvPr id="3" name="Marcador de Posição de Conteúdo 2"/>
          <p:cNvSpPr>
            <a:spLocks noGrp="1"/>
          </p:cNvSpPr>
          <p:nvPr>
            <p:ph sz="quarter" idx="1"/>
          </p:nvPr>
        </p:nvSpPr>
        <p:spPr>
          <a:xfrm>
            <a:off x="467544" y="1268760"/>
            <a:ext cx="8229600" cy="5112568"/>
          </a:xfrm>
        </p:spPr>
        <p:txBody>
          <a:bodyPr/>
          <a:lstStyle/>
          <a:p>
            <a:pPr algn="just"/>
            <a:r>
              <a:rPr lang="pt-PT" dirty="0" smtClean="0"/>
              <a:t>Chefia é um cargo atribuído numa organização, ao qual o chefe recebe e dá ordens , inspira medo, culpabiliza pelas falhas,    utiliza uma comunicação agressiva e imperativa, têm uma postura formal rígida e limitada. </a:t>
            </a:r>
          </a:p>
          <a:p>
            <a:pPr marL="0" indent="0">
              <a:buNone/>
            </a:pPr>
            <a:endParaRPr lang="pt-PT"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19" y="3356992"/>
            <a:ext cx="569912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62115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sz="4400" dirty="0" smtClean="0"/>
              <a:t>Líder</a:t>
            </a:r>
            <a:endParaRPr lang="pt-PT" sz="44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426" y="3573016"/>
            <a:ext cx="6336704" cy="26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Posição de Conteúdo 2"/>
          <p:cNvSpPr txBox="1">
            <a:spLocks/>
          </p:cNvSpPr>
          <p:nvPr/>
        </p:nvSpPr>
        <p:spPr>
          <a:xfrm>
            <a:off x="481398" y="1241051"/>
            <a:ext cx="8229600" cy="5112568"/>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r>
              <a:rPr lang="pt-PT" dirty="0" smtClean="0"/>
              <a:t>Líder é aquele que tem capacidade para administrar e motivar pessoas e equipas de personalidades diferentes. Mostra o caminho certo para o sucesso do  objetivo comum, preocupa-se com a equipa e a nível pessoal com cada um.  </a:t>
            </a:r>
          </a:p>
        </p:txBody>
      </p:sp>
    </p:spTree>
    <p:extLst>
      <p:ext uri="{BB962C8B-B14F-4D97-AF65-F5344CB8AC3E}">
        <p14:creationId xmlns:p14="http://schemas.microsoft.com/office/powerpoint/2010/main" val="38224960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96" y="1340768"/>
            <a:ext cx="5760640" cy="480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a:bodyPr>
          <a:lstStyle/>
          <a:p>
            <a:pPr algn="ctr"/>
            <a:r>
              <a:rPr lang="pt-PT" sz="4400" dirty="0" smtClean="0"/>
              <a:t>Chefe </a:t>
            </a:r>
            <a:r>
              <a:rPr lang="pt-PT" sz="4400" dirty="0" err="1" smtClean="0"/>
              <a:t>vs</a:t>
            </a:r>
            <a:r>
              <a:rPr lang="pt-PT" sz="4400" dirty="0" smtClean="0"/>
              <a:t> líder</a:t>
            </a:r>
            <a:endParaRPr lang="pt-PT" sz="4400" dirty="0"/>
          </a:p>
        </p:txBody>
      </p:sp>
      <p:graphicFrame>
        <p:nvGraphicFramePr>
          <p:cNvPr id="4" name="Objecto 3">
            <a:hlinkClick r:id="rId4" action="ppaction://hlinkfile"/>
          </p:cNvPr>
          <p:cNvGraphicFramePr>
            <a:graphicFrameLocks noChangeAspect="1"/>
          </p:cNvGraphicFramePr>
          <p:nvPr>
            <p:extLst>
              <p:ext uri="{D42A27DB-BD31-4B8C-83A1-F6EECF244321}">
                <p14:modId xmlns:p14="http://schemas.microsoft.com/office/powerpoint/2010/main" val="520013842"/>
              </p:ext>
            </p:extLst>
          </p:nvPr>
        </p:nvGraphicFramePr>
        <p:xfrm>
          <a:off x="2915816" y="4437112"/>
          <a:ext cx="3024336" cy="1158256"/>
        </p:xfrm>
        <a:graphic>
          <a:graphicData uri="http://schemas.openxmlformats.org/presentationml/2006/ole">
            <mc:AlternateContent xmlns:mc="http://schemas.openxmlformats.org/markup-compatibility/2006">
              <mc:Choice xmlns:v="urn:schemas-microsoft-com:vml" Requires="v">
                <p:oleObj spid="_x0000_s10288" name="Objecto da Shell do Packager" showAsIcon="1" r:id="rId5" imgW="1791000" imgH="685800" progId="Package">
                  <p:embed/>
                </p:oleObj>
              </mc:Choice>
              <mc:Fallback>
                <p:oleObj name="Objecto da Shell do Packager" showAsIcon="1" r:id="rId5" imgW="1791000" imgH="685800" progId="Package">
                  <p:embed/>
                  <p:pic>
                    <p:nvPicPr>
                      <p:cNvPr id="0" name=""/>
                      <p:cNvPicPr/>
                      <p:nvPr/>
                    </p:nvPicPr>
                    <p:blipFill>
                      <a:blip r:embed="rId6"/>
                      <a:stretch>
                        <a:fillRect/>
                      </a:stretch>
                    </p:blipFill>
                    <p:spPr>
                      <a:xfrm>
                        <a:off x="2915816" y="4437112"/>
                        <a:ext cx="3024336" cy="1158256"/>
                      </a:xfrm>
                      <a:prstGeom prst="rect">
                        <a:avLst/>
                      </a:prstGeom>
                    </p:spPr>
                  </p:pic>
                </p:oleObj>
              </mc:Fallback>
            </mc:AlternateContent>
          </a:graphicData>
        </a:graphic>
      </p:graphicFrame>
    </p:spTree>
    <p:extLst>
      <p:ext uri="{BB962C8B-B14F-4D97-AF65-F5344CB8AC3E}">
        <p14:creationId xmlns:p14="http://schemas.microsoft.com/office/powerpoint/2010/main" val="3492038048"/>
      </p:ext>
    </p:extLst>
  </p:cSld>
  <p:clrMapOvr>
    <a:masterClrMapping/>
  </p:clrMapOvr>
  <mc:AlternateContent xmlns:mc="http://schemas.openxmlformats.org/markup-compatibility/2006">
    <mc:Choice xmlns:p14="http://schemas.microsoft.com/office/powerpoint/2010/main" Requires="p14">
      <p:transition spd="slow" p14:dur="1400" advClick="0" advTm="82000">
        <p14:ripple/>
      </p:transition>
    </mc:Choice>
    <mc:Fallback>
      <p:transition spd="slow" advClick="0" advTm="8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PT" dirty="0" smtClean="0"/>
              <a:t>Adaptação do tipo de liderança a cada fase de formação da equipa</a:t>
            </a:r>
            <a:endParaRPr lang="pt-PT" dirty="0"/>
          </a:p>
        </p:txBody>
      </p:sp>
      <p:sp>
        <p:nvSpPr>
          <p:cNvPr id="3" name="Marcador de Posição de Conteúdo 2"/>
          <p:cNvSpPr>
            <a:spLocks noGrp="1"/>
          </p:cNvSpPr>
          <p:nvPr>
            <p:ph sz="quarter" idx="1"/>
          </p:nvPr>
        </p:nvSpPr>
        <p:spPr>
          <a:xfrm>
            <a:off x="457200" y="1219200"/>
            <a:ext cx="8229600" cy="5090120"/>
          </a:xfrm>
        </p:spPr>
        <p:txBody>
          <a:bodyPr>
            <a:normAutofit fontScale="92500" lnSpcReduction="20000"/>
          </a:bodyPr>
          <a:lstStyle/>
          <a:p>
            <a:pPr algn="just"/>
            <a:r>
              <a:rPr lang="pt-PT" b="1" dirty="0" err="1" smtClean="0">
                <a:solidFill>
                  <a:schemeClr val="accent2"/>
                </a:solidFill>
              </a:rPr>
              <a:t>Forming</a:t>
            </a:r>
            <a:r>
              <a:rPr lang="pt-PT" dirty="0" smtClean="0"/>
              <a:t>: </a:t>
            </a:r>
            <a:r>
              <a:rPr lang="pt-PT" dirty="0" smtClean="0"/>
              <a:t>Nesta fase o líder ajuda a estruturar e clarificar os papéis dos membros do grupo. É necessária uma liderança forte</a:t>
            </a:r>
            <a:r>
              <a:rPr lang="pt-PT" dirty="0" smtClean="0"/>
              <a:t>.       </a:t>
            </a:r>
            <a:endParaRPr lang="pt-PT" dirty="0"/>
          </a:p>
          <a:p>
            <a:pPr algn="just"/>
            <a:endParaRPr lang="pt-PT" dirty="0" smtClean="0"/>
          </a:p>
          <a:p>
            <a:pPr algn="just"/>
            <a:r>
              <a:rPr lang="pt-PT" b="1" dirty="0" err="1" smtClean="0">
                <a:solidFill>
                  <a:schemeClr val="accent2"/>
                </a:solidFill>
              </a:rPr>
              <a:t>Storming</a:t>
            </a:r>
            <a:r>
              <a:rPr lang="pt-PT" dirty="0" smtClean="0"/>
              <a:t>: </a:t>
            </a:r>
            <a:r>
              <a:rPr lang="pt-PT" dirty="0" smtClean="0"/>
              <a:t>Um dos papéis do líder é resolver os conflitos e que as tarefas sejam cumpridas.</a:t>
            </a:r>
          </a:p>
          <a:p>
            <a:pPr algn="just"/>
            <a:endParaRPr lang="pt-PT" dirty="0" smtClean="0"/>
          </a:p>
          <a:p>
            <a:pPr algn="just"/>
            <a:r>
              <a:rPr lang="pt-PT" b="1" dirty="0" err="1" smtClean="0">
                <a:solidFill>
                  <a:schemeClr val="accent2"/>
                </a:solidFill>
              </a:rPr>
              <a:t>Norming</a:t>
            </a:r>
            <a:r>
              <a:rPr lang="pt-PT" dirty="0" smtClean="0"/>
              <a:t>: </a:t>
            </a:r>
            <a:r>
              <a:rPr lang="pt-PT" dirty="0"/>
              <a:t>N</a:t>
            </a:r>
            <a:r>
              <a:rPr lang="pt-PT" dirty="0" smtClean="0"/>
              <a:t>esta fase o líder colabora e coordena a equipa não sendo necessária muita intervenção do mesmo. </a:t>
            </a:r>
          </a:p>
          <a:p>
            <a:pPr algn="just"/>
            <a:endParaRPr lang="pt-PT" dirty="0" smtClean="0"/>
          </a:p>
          <a:p>
            <a:pPr algn="just"/>
            <a:r>
              <a:rPr lang="pt-PT" b="1" dirty="0" err="1" smtClean="0">
                <a:solidFill>
                  <a:schemeClr val="accent2"/>
                </a:solidFill>
              </a:rPr>
              <a:t>Performing</a:t>
            </a:r>
            <a:r>
              <a:rPr lang="pt-PT" dirty="0" smtClean="0"/>
              <a:t>: </a:t>
            </a:r>
            <a:r>
              <a:rPr lang="pt-PT" dirty="0" smtClean="0"/>
              <a:t>Nesta fase o líder apenas valida as atividades do grupo sendo necessária uma intervenção mínima.</a:t>
            </a:r>
            <a:endParaRPr lang="pt-PT" dirty="0"/>
          </a:p>
        </p:txBody>
      </p:sp>
    </p:spTree>
    <p:extLst>
      <p:ext uri="{BB962C8B-B14F-4D97-AF65-F5344CB8AC3E}">
        <p14:creationId xmlns:p14="http://schemas.microsoft.com/office/powerpoint/2010/main" val="192661442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7" y="1196752"/>
            <a:ext cx="8463522" cy="5184576"/>
          </a:xfrm>
          <a:prstGeom prst="rect">
            <a:avLst/>
          </a:prstGeom>
          <a:noFill/>
          <a:ln>
            <a:noFill/>
          </a:ln>
          <a:effectLst>
            <a:outerShdw blurRad="50800" dist="50800" dir="5400000" algn="ctr" rotWithShape="0">
              <a:srgbClr val="000000">
                <a:alpha val="5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fontScale="90000"/>
          </a:bodyPr>
          <a:lstStyle/>
          <a:p>
            <a:pPr algn="ctr"/>
            <a:r>
              <a:rPr lang="pt-PT" dirty="0" smtClean="0"/>
              <a:t>Comportamento da equipa conforme os diferentes tipos de líder</a:t>
            </a:r>
            <a:endParaRPr lang="pt-PT" dirty="0"/>
          </a:p>
        </p:txBody>
      </p:sp>
      <p:sp>
        <p:nvSpPr>
          <p:cNvPr id="3" name="Marcador de Posição de Conteúdo 2"/>
          <p:cNvSpPr>
            <a:spLocks noGrp="1"/>
          </p:cNvSpPr>
          <p:nvPr>
            <p:ph sz="quarter" idx="1"/>
          </p:nvPr>
        </p:nvSpPr>
        <p:spPr/>
        <p:txBody>
          <a:bodyPr>
            <a:normAutofit/>
          </a:bodyPr>
          <a:lstStyle/>
          <a:p>
            <a:pPr algn="just"/>
            <a:r>
              <a:rPr lang="pt-PT" dirty="0"/>
              <a:t>Líder autoritário: </a:t>
            </a:r>
            <a:endParaRPr lang="pt-PT" dirty="0" smtClean="0"/>
          </a:p>
          <a:p>
            <a:pPr marL="0" indent="0" algn="just">
              <a:buNone/>
            </a:pPr>
            <a:endParaRPr lang="pt-PT" dirty="0" smtClean="0"/>
          </a:p>
          <a:p>
            <a:pPr lvl="2" algn="just"/>
            <a:r>
              <a:rPr lang="pt-PT" dirty="0"/>
              <a:t>A</a:t>
            </a:r>
            <a:r>
              <a:rPr lang="pt-PT" dirty="0" smtClean="0"/>
              <a:t>usência </a:t>
            </a:r>
            <a:r>
              <a:rPr lang="pt-PT" dirty="0"/>
              <a:t>de espontaneidade e de iniciativa por parte dos </a:t>
            </a:r>
            <a:r>
              <a:rPr lang="pt-PT" dirty="0" smtClean="0"/>
              <a:t>liderados;</a:t>
            </a:r>
          </a:p>
          <a:p>
            <a:pPr lvl="2" algn="just"/>
            <a:r>
              <a:rPr lang="pt-PT" dirty="0"/>
              <a:t>I</a:t>
            </a:r>
            <a:r>
              <a:rPr lang="pt-PT" dirty="0" smtClean="0"/>
              <a:t>nexistência  de </a:t>
            </a:r>
            <a:r>
              <a:rPr lang="pt-PT" dirty="0"/>
              <a:t>qualquer amizade no </a:t>
            </a:r>
            <a:r>
              <a:rPr lang="pt-PT" dirty="0" smtClean="0"/>
              <a:t>grupo;</a:t>
            </a:r>
          </a:p>
          <a:p>
            <a:pPr lvl="2" algn="just"/>
            <a:r>
              <a:rPr lang="pt-PT" dirty="0"/>
              <a:t>O</a:t>
            </a:r>
            <a:r>
              <a:rPr lang="pt-PT" dirty="0" smtClean="0"/>
              <a:t>  trabalho </a:t>
            </a:r>
            <a:r>
              <a:rPr lang="pt-PT" dirty="0"/>
              <a:t>só se desenvolve na presença física do líder, </a:t>
            </a:r>
            <a:r>
              <a:rPr lang="pt-PT" dirty="0" smtClean="0"/>
              <a:t>quando </a:t>
            </a:r>
            <a:r>
              <a:rPr lang="pt-PT" dirty="0"/>
              <a:t>este se ausenta, o grupo produz </a:t>
            </a:r>
            <a:r>
              <a:rPr lang="pt-PT" dirty="0" smtClean="0"/>
              <a:t> pouco </a:t>
            </a:r>
            <a:r>
              <a:rPr lang="pt-PT" dirty="0"/>
              <a:t>e tende a </a:t>
            </a:r>
            <a:r>
              <a:rPr lang="pt-PT" dirty="0" smtClean="0"/>
              <a:t>indisciplinar‐se; </a:t>
            </a:r>
          </a:p>
          <a:p>
            <a:pPr lvl="2" algn="just"/>
            <a:r>
              <a:rPr lang="pt-PT" dirty="0"/>
              <a:t>P</a:t>
            </a:r>
            <a:r>
              <a:rPr lang="pt-PT" dirty="0" smtClean="0"/>
              <a:t>rovoca grande </a:t>
            </a:r>
            <a:r>
              <a:rPr lang="pt-PT" dirty="0"/>
              <a:t>tensão, agressividade e frustração no </a:t>
            </a:r>
            <a:r>
              <a:rPr lang="pt-PT" dirty="0" smtClean="0"/>
              <a:t>grupo;</a:t>
            </a:r>
          </a:p>
          <a:p>
            <a:pPr lvl="2" algn="just"/>
            <a:r>
              <a:rPr lang="pt-PT" dirty="0"/>
              <a:t>p</a:t>
            </a:r>
            <a:r>
              <a:rPr lang="pt-PT" dirty="0" smtClean="0"/>
              <a:t>ode provocar a saída de funcionários;</a:t>
            </a:r>
          </a:p>
          <a:p>
            <a:pPr lvl="2" algn="just"/>
            <a:r>
              <a:rPr lang="pt-PT" dirty="0" smtClean="0"/>
              <a:t>Com o tempo os liderados desgastam-se , perdem a motivação e acomodam-se, até mesmo chegando a sabotar o trabalho do líder.</a:t>
            </a:r>
            <a:endParaRPr lang="pt-PT" dirty="0"/>
          </a:p>
        </p:txBody>
      </p:sp>
    </p:spTree>
    <p:extLst>
      <p:ext uri="{BB962C8B-B14F-4D97-AF65-F5344CB8AC3E}">
        <p14:creationId xmlns:p14="http://schemas.microsoft.com/office/powerpoint/2010/main" val="34860939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30000"/>
                    </a14:imgEffect>
                    <a14:imgEffect>
                      <a14:colorTemperature colorTemp="5300"/>
                    </a14:imgEffect>
                    <a14:imgEffect>
                      <a14:brightnessContrast bright="12000" contrast="-40000"/>
                    </a14:imgEffect>
                  </a14:imgLayer>
                </a14:imgProps>
              </a:ext>
              <a:ext uri="{28A0092B-C50C-407E-A947-70E740481C1C}">
                <a14:useLocalDpi xmlns:a14="http://schemas.microsoft.com/office/drawing/2010/main" val="0"/>
              </a:ext>
            </a:extLst>
          </a:blip>
          <a:srcRect/>
          <a:stretch>
            <a:fillRect/>
          </a:stretch>
        </p:blipFill>
        <p:spPr bwMode="auto">
          <a:xfrm>
            <a:off x="467544" y="1196751"/>
            <a:ext cx="8208912" cy="519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fontScale="90000"/>
          </a:bodyPr>
          <a:lstStyle/>
          <a:p>
            <a:pPr algn="ctr"/>
            <a:r>
              <a:rPr lang="pt-PT" dirty="0"/>
              <a:t>Comportamento da equipa conforme os diferentes tipos de líder</a:t>
            </a:r>
          </a:p>
        </p:txBody>
      </p:sp>
      <p:sp>
        <p:nvSpPr>
          <p:cNvPr id="3" name="Marcador de Posição de Conteúdo 2"/>
          <p:cNvSpPr>
            <a:spLocks noGrp="1"/>
          </p:cNvSpPr>
          <p:nvPr>
            <p:ph sz="quarter" idx="1"/>
          </p:nvPr>
        </p:nvSpPr>
        <p:spPr>
          <a:xfrm>
            <a:off x="457200" y="1196751"/>
            <a:ext cx="8219256" cy="4960209"/>
          </a:xfrm>
        </p:spPr>
        <p:txBody>
          <a:bodyPr>
            <a:normAutofit/>
          </a:bodyPr>
          <a:lstStyle/>
          <a:p>
            <a:r>
              <a:rPr lang="pt-PT" dirty="0" smtClean="0"/>
              <a:t>Líder liberal: </a:t>
            </a:r>
          </a:p>
          <a:p>
            <a:pPr marL="0" indent="0">
              <a:buNone/>
            </a:pPr>
            <a:endParaRPr lang="pt-PT" dirty="0" smtClean="0"/>
          </a:p>
          <a:p>
            <a:pPr lvl="2" algn="just"/>
            <a:r>
              <a:rPr lang="pt-PT" dirty="0" smtClean="0">
                <a:solidFill>
                  <a:schemeClr val="tx1"/>
                </a:solidFill>
              </a:rPr>
              <a:t>Os </a:t>
            </a:r>
            <a:r>
              <a:rPr lang="pt-PT" dirty="0">
                <a:solidFill>
                  <a:schemeClr val="tx1"/>
                </a:solidFill>
              </a:rPr>
              <a:t>liderados </a:t>
            </a:r>
            <a:r>
              <a:rPr lang="pt-PT" dirty="0" smtClean="0">
                <a:solidFill>
                  <a:schemeClr val="tx1"/>
                </a:solidFill>
              </a:rPr>
              <a:t>têm </a:t>
            </a:r>
            <a:r>
              <a:rPr lang="pt-PT" dirty="0">
                <a:solidFill>
                  <a:schemeClr val="tx1"/>
                </a:solidFill>
              </a:rPr>
              <a:t>liberdade total para tomar decisões, quase sem consultar o </a:t>
            </a:r>
            <a:r>
              <a:rPr lang="pt-PT" dirty="0" smtClean="0">
                <a:solidFill>
                  <a:schemeClr val="tx1"/>
                </a:solidFill>
              </a:rPr>
              <a:t>líder</a:t>
            </a:r>
            <a:r>
              <a:rPr lang="pt-PT" dirty="0"/>
              <a:t>;</a:t>
            </a:r>
            <a:r>
              <a:rPr lang="pt-PT" dirty="0" smtClean="0"/>
              <a:t> </a:t>
            </a:r>
          </a:p>
          <a:p>
            <a:pPr lvl="2" algn="just"/>
            <a:r>
              <a:rPr lang="pt-PT" dirty="0"/>
              <a:t>A</a:t>
            </a:r>
            <a:r>
              <a:rPr lang="pt-PT" dirty="0" smtClean="0">
                <a:solidFill>
                  <a:schemeClr val="tx1"/>
                </a:solidFill>
              </a:rPr>
              <a:t> própria equipa é que decide a atribuição de tarefas;</a:t>
            </a:r>
          </a:p>
          <a:p>
            <a:pPr lvl="2" algn="just"/>
            <a:r>
              <a:rPr lang="pt-PT" dirty="0" smtClean="0">
                <a:solidFill>
                  <a:schemeClr val="tx1"/>
                </a:solidFill>
              </a:rPr>
              <a:t>Os </a:t>
            </a:r>
            <a:r>
              <a:rPr lang="pt-PT" dirty="0">
                <a:solidFill>
                  <a:schemeClr val="tx1"/>
                </a:solidFill>
              </a:rPr>
              <a:t>elementos </a:t>
            </a:r>
            <a:r>
              <a:rPr lang="pt-PT" dirty="0" smtClean="0">
                <a:solidFill>
                  <a:schemeClr val="tx1"/>
                </a:solidFill>
              </a:rPr>
              <a:t>da equipa tendem </a:t>
            </a:r>
            <a:r>
              <a:rPr lang="pt-PT" dirty="0">
                <a:solidFill>
                  <a:schemeClr val="tx1"/>
                </a:solidFill>
              </a:rPr>
              <a:t>a pensar que podem agir livremente, tendo também desejo de abandonar o </a:t>
            </a:r>
            <a:r>
              <a:rPr lang="pt-PT" dirty="0" smtClean="0">
                <a:solidFill>
                  <a:schemeClr val="tx1"/>
                </a:solidFill>
              </a:rPr>
              <a:t>grupo, pois não esperam nada deste líder;</a:t>
            </a:r>
          </a:p>
          <a:p>
            <a:pPr lvl="2" algn="just"/>
            <a:r>
              <a:rPr lang="pt-PT" dirty="0" smtClean="0"/>
              <a:t>Na equipa reina </a:t>
            </a:r>
            <a:r>
              <a:rPr lang="pt-PT" dirty="0"/>
              <a:t>a desorganização, a confusão, o </a:t>
            </a:r>
            <a:r>
              <a:rPr lang="pt-PT" dirty="0" smtClean="0"/>
              <a:t>desrespeito pelo líder;</a:t>
            </a:r>
          </a:p>
          <a:p>
            <a:pPr lvl="2" algn="just"/>
            <a:r>
              <a:rPr lang="pt-PT" dirty="0" smtClean="0"/>
              <a:t>A equipa tem uma atividade intensa e uma produção baixíssima, pois as tarefas são feitas ao acaso.</a:t>
            </a:r>
          </a:p>
        </p:txBody>
      </p:sp>
    </p:spTree>
    <p:extLst>
      <p:ext uri="{BB962C8B-B14F-4D97-AF65-F5344CB8AC3E}">
        <p14:creationId xmlns:p14="http://schemas.microsoft.com/office/powerpoint/2010/main" val="4303458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PT" sz="4400" dirty="0" smtClean="0"/>
              <a:t>Grupo</a:t>
            </a:r>
            <a:endParaRPr lang="pt-PT" sz="4400" dirty="0"/>
          </a:p>
        </p:txBody>
      </p:sp>
      <p:sp>
        <p:nvSpPr>
          <p:cNvPr id="3" name="Marcador de Posição de Conteúdo 2"/>
          <p:cNvSpPr>
            <a:spLocks noGrp="1"/>
          </p:cNvSpPr>
          <p:nvPr>
            <p:ph sz="quarter" idx="1"/>
          </p:nvPr>
        </p:nvSpPr>
        <p:spPr/>
        <p:txBody>
          <a:bodyPr/>
          <a:lstStyle/>
          <a:p>
            <a:pPr marL="0" indent="0">
              <a:buNone/>
            </a:pPr>
            <a:endParaRPr lang="pt-PT" dirty="0" smtClean="0"/>
          </a:p>
          <a:p>
            <a:pPr marL="0" indent="0" algn="just">
              <a:buNone/>
            </a:pPr>
            <a:r>
              <a:rPr lang="pt-PT" dirty="0" smtClean="0"/>
              <a:t>Conjunto ilimitado de pessoas com objetivos comuns ou não, reúnem-se geralmente por afinidade e não têm compromissos.</a:t>
            </a:r>
            <a:endParaRPr lang="pt-PT" dirty="0"/>
          </a:p>
        </p:txBody>
      </p:sp>
      <p:pic>
        <p:nvPicPr>
          <p:cNvPr id="1030" name="Picture 6" descr="E:\8c960f1b147d24a50c624920a57f9e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996952"/>
            <a:ext cx="5328592" cy="320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83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536" y="1205541"/>
            <a:ext cx="8208912" cy="510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fontScale="90000"/>
          </a:bodyPr>
          <a:lstStyle/>
          <a:p>
            <a:pPr algn="ctr"/>
            <a:r>
              <a:rPr lang="pt-PT" dirty="0"/>
              <a:t>Comportamento da equipa conforme os diferentes tipos de líder</a:t>
            </a:r>
          </a:p>
        </p:txBody>
      </p:sp>
      <p:sp>
        <p:nvSpPr>
          <p:cNvPr id="3" name="Marcador de Posição de Conteúdo 2"/>
          <p:cNvSpPr>
            <a:spLocks noGrp="1"/>
          </p:cNvSpPr>
          <p:nvPr>
            <p:ph sz="quarter" idx="1"/>
          </p:nvPr>
        </p:nvSpPr>
        <p:spPr/>
        <p:txBody>
          <a:bodyPr>
            <a:normAutofit/>
          </a:bodyPr>
          <a:lstStyle/>
          <a:p>
            <a:r>
              <a:rPr lang="pt-PT" dirty="0" smtClean="0"/>
              <a:t>Líder democrático:</a:t>
            </a:r>
          </a:p>
          <a:p>
            <a:pPr marL="0" indent="0">
              <a:buNone/>
            </a:pPr>
            <a:endParaRPr lang="pt-PT" dirty="0" smtClean="0"/>
          </a:p>
          <a:p>
            <a:pPr lvl="2" algn="just"/>
            <a:r>
              <a:rPr lang="pt-PT" dirty="0"/>
              <a:t>P</a:t>
            </a:r>
            <a:r>
              <a:rPr lang="pt-PT" dirty="0" smtClean="0"/>
              <a:t>romove </a:t>
            </a:r>
            <a:r>
              <a:rPr lang="pt-PT" dirty="0"/>
              <a:t>o bom relacionamento e a amizade entre </a:t>
            </a:r>
            <a:r>
              <a:rPr lang="pt-PT" dirty="0" smtClean="0"/>
              <a:t>a equipa;</a:t>
            </a:r>
          </a:p>
          <a:p>
            <a:pPr lvl="2" algn="just"/>
            <a:r>
              <a:rPr lang="pt-PT" dirty="0" smtClean="0"/>
              <a:t>A equipa solicita </a:t>
            </a:r>
            <a:r>
              <a:rPr lang="pt-PT" dirty="0"/>
              <a:t>o aconselhamento </a:t>
            </a:r>
            <a:r>
              <a:rPr lang="pt-PT" dirty="0" smtClean="0"/>
              <a:t>técnico e </a:t>
            </a:r>
            <a:r>
              <a:rPr lang="pt-PT" dirty="0"/>
              <a:t>gestão de </a:t>
            </a:r>
            <a:r>
              <a:rPr lang="pt-PT" dirty="0" smtClean="0"/>
              <a:t>equipas do líder;</a:t>
            </a:r>
          </a:p>
          <a:p>
            <a:pPr lvl="2" algn="just"/>
            <a:r>
              <a:rPr lang="pt-PT" dirty="0"/>
              <a:t>O líder e os </a:t>
            </a:r>
            <a:r>
              <a:rPr lang="pt-PT" dirty="0" smtClean="0"/>
              <a:t>liderados desenvolvem </a:t>
            </a:r>
            <a:r>
              <a:rPr lang="pt-PT" dirty="0"/>
              <a:t>comunicações espontâneas e cordiais</a:t>
            </a:r>
            <a:r>
              <a:rPr lang="pt-PT" dirty="0" smtClean="0"/>
              <a:t>;</a:t>
            </a:r>
          </a:p>
          <a:p>
            <a:pPr lvl="2" algn="just"/>
            <a:r>
              <a:rPr lang="pt-PT" dirty="0"/>
              <a:t>Todos participam nas </a:t>
            </a:r>
            <a:r>
              <a:rPr lang="pt-PT" dirty="0" smtClean="0"/>
              <a:t>decisões;</a:t>
            </a:r>
          </a:p>
          <a:p>
            <a:pPr lvl="2" algn="just"/>
            <a:r>
              <a:rPr lang="pt-PT" dirty="0"/>
              <a:t>Desenvolve-se um ritmo de trabalho progressivo e seguro mesmo que o líder se ausente;</a:t>
            </a:r>
          </a:p>
          <a:p>
            <a:pPr lvl="2" algn="just"/>
            <a:r>
              <a:rPr lang="pt-PT" dirty="0"/>
              <a:t>Os elementos do grupo revelam um clima geral de </a:t>
            </a:r>
            <a:r>
              <a:rPr lang="pt-PT" dirty="0" smtClean="0"/>
              <a:t>satisfação</a:t>
            </a:r>
            <a:r>
              <a:rPr lang="pt-PT" dirty="0"/>
              <a:t>;</a:t>
            </a:r>
            <a:endParaRPr lang="pt-PT" dirty="0" smtClean="0"/>
          </a:p>
          <a:p>
            <a:pPr lvl="2" algn="just"/>
            <a:r>
              <a:rPr lang="pt-PT" dirty="0" smtClean="0"/>
              <a:t>A equipa , </a:t>
            </a:r>
            <a:r>
              <a:rPr lang="pt-PT" dirty="0"/>
              <a:t>em conjunto, </a:t>
            </a:r>
            <a:r>
              <a:rPr lang="pt-PT" dirty="0" smtClean="0"/>
              <a:t>esboça </a:t>
            </a:r>
            <a:r>
              <a:rPr lang="pt-PT" dirty="0"/>
              <a:t>as providências e técnicas para </a:t>
            </a:r>
            <a:r>
              <a:rPr lang="pt-PT" dirty="0" smtClean="0"/>
              <a:t>atingir </a:t>
            </a:r>
            <a:r>
              <a:rPr lang="pt-PT" dirty="0"/>
              <a:t>os </a:t>
            </a:r>
            <a:r>
              <a:rPr lang="pt-PT" dirty="0" smtClean="0"/>
              <a:t>objetivos.</a:t>
            </a:r>
            <a:endParaRPr lang="pt-PT" dirty="0"/>
          </a:p>
        </p:txBody>
      </p:sp>
    </p:spTree>
    <p:extLst>
      <p:ext uri="{BB962C8B-B14F-4D97-AF65-F5344CB8AC3E}">
        <p14:creationId xmlns:p14="http://schemas.microsoft.com/office/powerpoint/2010/main" val="219833660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995936" y="2564904"/>
            <a:ext cx="2232248" cy="1015663"/>
          </a:xfrm>
          <a:prstGeom prst="rect">
            <a:avLst/>
          </a:prstGeom>
          <a:noFill/>
        </p:spPr>
        <p:txBody>
          <a:bodyPr wrap="square" rtlCol="0">
            <a:spAutoFit/>
          </a:bodyPr>
          <a:lstStyle/>
          <a:p>
            <a:r>
              <a:rPr lang="pt-PT" sz="6000" dirty="0" smtClean="0"/>
              <a:t>Fim</a:t>
            </a:r>
            <a:endParaRPr lang="pt-PT" sz="6000" dirty="0"/>
          </a:p>
        </p:txBody>
      </p:sp>
      <p:sp>
        <p:nvSpPr>
          <p:cNvPr id="2" name="CaixaDeTexto 1"/>
          <p:cNvSpPr txBox="1"/>
          <p:nvPr/>
        </p:nvSpPr>
        <p:spPr>
          <a:xfrm>
            <a:off x="2483768" y="3803040"/>
            <a:ext cx="5544616" cy="461665"/>
          </a:xfrm>
          <a:prstGeom prst="rect">
            <a:avLst/>
          </a:prstGeom>
          <a:noFill/>
        </p:spPr>
        <p:txBody>
          <a:bodyPr wrap="square" rtlCol="0">
            <a:spAutoFit/>
          </a:bodyPr>
          <a:lstStyle/>
          <a:p>
            <a:r>
              <a:rPr lang="pt-PT" sz="2400" dirty="0" smtClean="0"/>
              <a:t>Obrigada pela atenção demonstrada</a:t>
            </a:r>
            <a:endParaRPr lang="pt-PT" sz="2400" dirty="0"/>
          </a:p>
        </p:txBody>
      </p:sp>
    </p:spTree>
    <p:extLst>
      <p:ext uri="{BB962C8B-B14F-4D97-AF65-F5344CB8AC3E}">
        <p14:creationId xmlns:p14="http://schemas.microsoft.com/office/powerpoint/2010/main" val="26516946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PT" sz="4400" dirty="0">
                <a:solidFill>
                  <a:srgbClr val="434342"/>
                </a:solidFill>
              </a:rPr>
              <a:t>Equipa</a:t>
            </a:r>
            <a:endParaRPr lang="pt-PT" dirty="0"/>
          </a:p>
        </p:txBody>
      </p:sp>
      <p:sp>
        <p:nvSpPr>
          <p:cNvPr id="5" name="Marcador de Posição de Conteúdo 4"/>
          <p:cNvSpPr>
            <a:spLocks noGrp="1"/>
          </p:cNvSpPr>
          <p:nvPr>
            <p:ph sz="quarter" idx="1"/>
          </p:nvPr>
        </p:nvSpPr>
        <p:spPr/>
        <p:txBody>
          <a:bodyPr/>
          <a:lstStyle/>
          <a:p>
            <a:pPr algn="just"/>
            <a:r>
              <a:rPr lang="pt-PT" dirty="0" smtClean="0"/>
              <a:t>É um grupo de trabalho em que todos têm funções especificas e que se organizam para alcançar um objetivo coletivo. </a:t>
            </a:r>
          </a:p>
          <a:p>
            <a:pPr algn="just"/>
            <a:r>
              <a:rPr lang="pt-PT" dirty="0" smtClean="0"/>
              <a:t>A equipa é constituída de forma a que os membros tenham posições e funções diferentes mas visando o mesmo objetivo.   </a:t>
            </a:r>
            <a:endParaRPr lang="pt-P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741230"/>
            <a:ext cx="2952328" cy="259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645024"/>
            <a:ext cx="5724128" cy="166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07" y="1400572"/>
            <a:ext cx="8789405" cy="476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21829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7410"/>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pt-PT" sz="4400" dirty="0" smtClean="0"/>
              <a:t>Equipa </a:t>
            </a:r>
            <a:r>
              <a:rPr lang="pt-PT" sz="4400" dirty="0" err="1" smtClean="0"/>
              <a:t>vs</a:t>
            </a:r>
            <a:r>
              <a:rPr lang="pt-PT" sz="4400" dirty="0" smtClean="0"/>
              <a:t> Grupo</a:t>
            </a:r>
            <a:endParaRPr lang="pt-PT" sz="4400" dirty="0"/>
          </a:p>
        </p:txBody>
      </p:sp>
      <p:graphicFrame>
        <p:nvGraphicFramePr>
          <p:cNvPr id="2" name="Objecto 1">
            <a:hlinkClick r:id="rId3" action="ppaction://hlinkfile"/>
          </p:cNvPr>
          <p:cNvGraphicFramePr>
            <a:graphicFrameLocks noChangeAspect="1"/>
          </p:cNvGraphicFramePr>
          <p:nvPr>
            <p:extLst>
              <p:ext uri="{D42A27DB-BD31-4B8C-83A1-F6EECF244321}">
                <p14:modId xmlns:p14="http://schemas.microsoft.com/office/powerpoint/2010/main" val="3731010832"/>
              </p:ext>
            </p:extLst>
          </p:nvPr>
        </p:nvGraphicFramePr>
        <p:xfrm>
          <a:off x="323528" y="2060848"/>
          <a:ext cx="8447088" cy="685800"/>
        </p:xfrm>
        <a:graphic>
          <a:graphicData uri="http://schemas.openxmlformats.org/presentationml/2006/ole">
            <mc:AlternateContent xmlns:mc="http://schemas.openxmlformats.org/markup-compatibility/2006">
              <mc:Choice xmlns:v="urn:schemas-microsoft-com:vml" Requires="v">
                <p:oleObj spid="_x0000_s4198" name="Objecto da Shell do Packager" showAsIcon="1" r:id="rId4" imgW="8447400" imgH="685800" progId="Package">
                  <p:embed/>
                </p:oleObj>
              </mc:Choice>
              <mc:Fallback>
                <p:oleObj name="Objecto da Shell do Packager" showAsIcon="1" r:id="rId4" imgW="8447400" imgH="685800" progId="Package">
                  <p:embed/>
                  <p:pic>
                    <p:nvPicPr>
                      <p:cNvPr id="0" name=""/>
                      <p:cNvPicPr/>
                      <p:nvPr/>
                    </p:nvPicPr>
                    <p:blipFill>
                      <a:blip r:embed="rId5"/>
                      <a:stretch>
                        <a:fillRect/>
                      </a:stretch>
                    </p:blipFill>
                    <p:spPr>
                      <a:xfrm>
                        <a:off x="323528" y="2060848"/>
                        <a:ext cx="8447088" cy="685800"/>
                      </a:xfrm>
                      <a:prstGeom prst="rect">
                        <a:avLst/>
                      </a:prstGeom>
                    </p:spPr>
                  </p:pic>
                </p:oleObj>
              </mc:Fallback>
            </mc:AlternateContent>
          </a:graphicData>
        </a:graphic>
      </p:graphicFrame>
      <p:graphicFrame>
        <p:nvGraphicFramePr>
          <p:cNvPr id="3" name="Objecto 2">
            <a:hlinkClick r:id="rId6" action="ppaction://hlinkfile"/>
          </p:cNvPr>
          <p:cNvGraphicFramePr>
            <a:graphicFrameLocks noChangeAspect="1"/>
          </p:cNvGraphicFramePr>
          <p:nvPr>
            <p:extLst>
              <p:ext uri="{D42A27DB-BD31-4B8C-83A1-F6EECF244321}">
                <p14:modId xmlns:p14="http://schemas.microsoft.com/office/powerpoint/2010/main" val="2156124146"/>
              </p:ext>
            </p:extLst>
          </p:nvPr>
        </p:nvGraphicFramePr>
        <p:xfrm>
          <a:off x="827584" y="3789040"/>
          <a:ext cx="7438660" cy="792088"/>
        </p:xfrm>
        <a:graphic>
          <a:graphicData uri="http://schemas.openxmlformats.org/presentationml/2006/ole">
            <mc:AlternateContent xmlns:mc="http://schemas.openxmlformats.org/markup-compatibility/2006">
              <mc:Choice xmlns:v="urn:schemas-microsoft-com:vml" Requires="v">
                <p:oleObj spid="_x0000_s4199" name="Objecto da Shell do Packager" showAsIcon="1" r:id="rId7" imgW="6440400" imgH="685800" progId="Package">
                  <p:embed/>
                </p:oleObj>
              </mc:Choice>
              <mc:Fallback>
                <p:oleObj name="Objecto da Shell do Packager" showAsIcon="1" r:id="rId7" imgW="6440400" imgH="685800" progId="Package">
                  <p:embed/>
                  <p:pic>
                    <p:nvPicPr>
                      <p:cNvPr id="0" name=""/>
                      <p:cNvPicPr/>
                      <p:nvPr/>
                    </p:nvPicPr>
                    <p:blipFill>
                      <a:blip r:embed="rId8"/>
                      <a:stretch>
                        <a:fillRect/>
                      </a:stretch>
                    </p:blipFill>
                    <p:spPr>
                      <a:xfrm>
                        <a:off x="827584" y="3789040"/>
                        <a:ext cx="7438660" cy="792088"/>
                      </a:xfrm>
                      <a:prstGeom prst="rect">
                        <a:avLst/>
                      </a:prstGeom>
                    </p:spPr>
                  </p:pic>
                </p:oleObj>
              </mc:Fallback>
            </mc:AlternateContent>
          </a:graphicData>
        </a:graphic>
      </p:graphicFrame>
    </p:spTree>
    <p:extLst>
      <p:ext uri="{BB962C8B-B14F-4D97-AF65-F5344CB8AC3E}">
        <p14:creationId xmlns:p14="http://schemas.microsoft.com/office/powerpoint/2010/main" val="1402455961"/>
      </p:ext>
    </p:extLst>
  </p:cSld>
  <p:clrMapOvr>
    <a:masterClrMapping/>
  </p:clrMapOvr>
  <mc:AlternateContent xmlns:mc="http://schemas.openxmlformats.org/markup-compatibility/2006">
    <mc:Choice xmlns:p14="http://schemas.microsoft.com/office/powerpoint/2010/main" Requires="p14">
      <p:transition spd="slow" p14:dur="1400" advClick="0" advTm="56000">
        <p14:ripple/>
      </p:transition>
    </mc:Choice>
    <mc:Fallback>
      <p:transition spd="slow" advClick="0" advTm="5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45676" y="3356992"/>
            <a:ext cx="429832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a:bodyPr>
          <a:lstStyle/>
          <a:p>
            <a:pPr algn="ctr"/>
            <a:r>
              <a:rPr lang="pt-PT" sz="4400" dirty="0" smtClean="0"/>
              <a:t>Tipos de Equipas</a:t>
            </a:r>
            <a:endParaRPr lang="pt-PT" sz="4400" dirty="0"/>
          </a:p>
        </p:txBody>
      </p:sp>
      <p:sp>
        <p:nvSpPr>
          <p:cNvPr id="3" name="Marcador de Posição de Conteúdo 2"/>
          <p:cNvSpPr>
            <a:spLocks noGrp="1"/>
          </p:cNvSpPr>
          <p:nvPr>
            <p:ph sz="quarter" idx="1"/>
          </p:nvPr>
        </p:nvSpPr>
        <p:spPr/>
        <p:txBody>
          <a:bodyPr>
            <a:normAutofit/>
          </a:bodyPr>
          <a:lstStyle/>
          <a:p>
            <a:pPr lvl="0" algn="just"/>
            <a:endParaRPr lang="pt-BR" sz="2400" b="1" dirty="0" smtClean="0"/>
          </a:p>
          <a:p>
            <a:pPr lvl="0" algn="just"/>
            <a:r>
              <a:rPr lang="pt-BR" sz="2400" b="1" dirty="0" smtClean="0"/>
              <a:t>Equipas de trabalho autogerenciadas: </a:t>
            </a:r>
            <a:r>
              <a:rPr lang="pt-PT" sz="2000" dirty="0" smtClean="0"/>
              <a:t>são equipas que  realizam trabalhos muito relacionados ou interdependentes e que assumem muitas das responsabilidades que antes eram dos seus antigos supervisores.</a:t>
            </a:r>
            <a:endParaRPr lang="pt-BR" sz="3700" b="1" dirty="0" smtClean="0"/>
          </a:p>
          <a:p>
            <a:pPr lvl="0" algn="just"/>
            <a:r>
              <a:rPr lang="pt-PT" sz="3800" dirty="0" smtClean="0"/>
              <a:t> </a:t>
            </a:r>
            <a:r>
              <a:rPr lang="pt-PT" sz="2000" dirty="0" smtClean="0"/>
              <a:t>Características de equipas autogerenciadas: </a:t>
            </a:r>
          </a:p>
          <a:p>
            <a:pPr lvl="0" algn="just"/>
            <a:endParaRPr lang="pt-PT" sz="2000" dirty="0" smtClean="0"/>
          </a:p>
          <a:p>
            <a:pPr lvl="2" algn="just"/>
            <a:r>
              <a:rPr lang="pt-PT" dirty="0"/>
              <a:t>ênfase na participação; </a:t>
            </a:r>
          </a:p>
          <a:p>
            <a:pPr lvl="2" algn="just"/>
            <a:r>
              <a:rPr lang="pt-PT" dirty="0"/>
              <a:t>líder e membros trabalham juntos;</a:t>
            </a:r>
          </a:p>
          <a:p>
            <a:pPr lvl="2" algn="just"/>
            <a:r>
              <a:rPr lang="pt-PT" dirty="0" smtClean="0"/>
              <a:t>tomadas </a:t>
            </a:r>
            <a:r>
              <a:rPr lang="pt-PT" dirty="0"/>
              <a:t>de decisão em </a:t>
            </a:r>
            <a:r>
              <a:rPr lang="pt-PT" dirty="0" smtClean="0"/>
              <a:t>conjunto;</a:t>
            </a:r>
            <a:endParaRPr lang="pt-PT" dirty="0"/>
          </a:p>
          <a:p>
            <a:pPr lvl="2"/>
            <a:r>
              <a:rPr lang="pt-PT" dirty="0"/>
              <a:t>tarefas compartilhadas;</a:t>
            </a:r>
          </a:p>
          <a:p>
            <a:pPr lvl="2" algn="just"/>
            <a:r>
              <a:rPr lang="pt-PT" dirty="0"/>
              <a:t>responsabilidade coletiva.</a:t>
            </a:r>
          </a:p>
          <a:p>
            <a:pPr lvl="0" algn="just"/>
            <a:endParaRPr lang="pt-PT" sz="2800" dirty="0"/>
          </a:p>
          <a:p>
            <a:pPr lvl="0" algn="just"/>
            <a:endParaRPr lang="pt-PT" sz="3700" dirty="0"/>
          </a:p>
          <a:p>
            <a:endParaRPr lang="pt-PT" sz="3700" dirty="0"/>
          </a:p>
          <a:p>
            <a:endParaRPr lang="pt-PT" dirty="0"/>
          </a:p>
          <a:p>
            <a:endParaRPr lang="pt-PT" dirty="0"/>
          </a:p>
        </p:txBody>
      </p:sp>
    </p:spTree>
    <p:extLst>
      <p:ext uri="{BB962C8B-B14F-4D97-AF65-F5344CB8AC3E}">
        <p14:creationId xmlns:p14="http://schemas.microsoft.com/office/powerpoint/2010/main" val="69255701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140968"/>
            <a:ext cx="374605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3"/>
          <p:cNvSpPr>
            <a:spLocks noGrp="1"/>
          </p:cNvSpPr>
          <p:nvPr>
            <p:ph type="title"/>
          </p:nvPr>
        </p:nvSpPr>
        <p:spPr/>
        <p:txBody>
          <a:bodyPr>
            <a:normAutofit/>
          </a:bodyPr>
          <a:lstStyle/>
          <a:p>
            <a:pPr algn="ctr"/>
            <a:r>
              <a:rPr lang="pt-PT" sz="4400" dirty="0" smtClean="0"/>
              <a:t>Tipos </a:t>
            </a:r>
            <a:r>
              <a:rPr lang="pt-PT" sz="4400" dirty="0"/>
              <a:t>de Equipas</a:t>
            </a:r>
          </a:p>
        </p:txBody>
      </p:sp>
      <p:sp>
        <p:nvSpPr>
          <p:cNvPr id="5" name="Marcador de Posição de Conteúdo 4"/>
          <p:cNvSpPr>
            <a:spLocks noGrp="1"/>
          </p:cNvSpPr>
          <p:nvPr>
            <p:ph sz="quarter" idx="1"/>
          </p:nvPr>
        </p:nvSpPr>
        <p:spPr/>
        <p:txBody>
          <a:bodyPr>
            <a:normAutofit/>
          </a:bodyPr>
          <a:lstStyle/>
          <a:p>
            <a:pPr lvl="0" algn="just"/>
            <a:endParaRPr lang="pt-BR" sz="2000" b="1" dirty="0" smtClean="0"/>
          </a:p>
          <a:p>
            <a:pPr algn="just"/>
            <a:r>
              <a:rPr lang="pt-BR" sz="2000" b="1" dirty="0"/>
              <a:t>Equipas multifuncionais: </a:t>
            </a:r>
            <a:r>
              <a:rPr lang="pt-BR" sz="2000" dirty="0"/>
              <a:t>São equipas formadas por funcionários do mesmo nível hierárquico, mas de diferentes setores da empresa, que se juntam para cumprir uma tarefa. As equipas desempenham várias funções, ao mesmo tempo, não havendo tarefas especificas  para cada membro</a:t>
            </a:r>
            <a:r>
              <a:rPr lang="pt-BR" sz="2000" dirty="0" smtClean="0"/>
              <a:t>.</a:t>
            </a:r>
          </a:p>
          <a:p>
            <a:pPr algn="just"/>
            <a:endParaRPr lang="pt-BR" sz="2400" dirty="0"/>
          </a:p>
          <a:p>
            <a:pPr lvl="0"/>
            <a:r>
              <a:rPr lang="pt-PT" sz="2000" dirty="0" smtClean="0"/>
              <a:t>Atributos deste tipo de equipa:</a:t>
            </a:r>
          </a:p>
          <a:p>
            <a:pPr lvl="0"/>
            <a:endParaRPr lang="pt-PT" sz="2400" dirty="0" smtClean="0"/>
          </a:p>
          <a:p>
            <a:pPr lvl="2"/>
            <a:r>
              <a:rPr lang="pt-PT" sz="1800" dirty="0" smtClean="0"/>
              <a:t>Tem uma grande diversidade e complexidade;</a:t>
            </a:r>
          </a:p>
          <a:p>
            <a:pPr lvl="2"/>
            <a:r>
              <a:rPr lang="pt-PT" sz="1800" dirty="0" smtClean="0"/>
              <a:t>Não são fáceis de administrar;</a:t>
            </a:r>
          </a:p>
          <a:p>
            <a:pPr lvl="2"/>
            <a:r>
              <a:rPr lang="pt-PT" sz="1800" dirty="0" smtClean="0"/>
              <a:t>Permite interação entre </a:t>
            </a:r>
            <a:r>
              <a:rPr lang="pt-PT" sz="1800" dirty="0"/>
              <a:t>a</a:t>
            </a:r>
            <a:r>
              <a:rPr lang="pt-PT" sz="1800" dirty="0" smtClean="0"/>
              <a:t>s diferentes áreas de uma empresa;</a:t>
            </a:r>
            <a:endParaRPr lang="pt-PT" sz="1800" dirty="0"/>
          </a:p>
          <a:p>
            <a:pPr lvl="2"/>
            <a:r>
              <a:rPr lang="pt-BR" sz="1800" dirty="0" smtClean="0"/>
              <a:t>Os </a:t>
            </a:r>
            <a:r>
              <a:rPr lang="pt-BR" sz="1800" dirty="0"/>
              <a:t>membros compensam entre si as competências e as </a:t>
            </a:r>
            <a:r>
              <a:rPr lang="pt-BR" sz="1800" dirty="0" smtClean="0"/>
              <a:t>carências.</a:t>
            </a:r>
            <a:endParaRPr lang="pt-PT" sz="1600" dirty="0"/>
          </a:p>
        </p:txBody>
      </p:sp>
    </p:spTree>
    <p:extLst>
      <p:ext uri="{BB962C8B-B14F-4D97-AF65-F5344CB8AC3E}">
        <p14:creationId xmlns:p14="http://schemas.microsoft.com/office/powerpoint/2010/main" val="246306438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71020" y="3678769"/>
            <a:ext cx="3572980" cy="265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a:bodyPr>
          <a:lstStyle/>
          <a:p>
            <a:pPr algn="ctr"/>
            <a:r>
              <a:rPr lang="pt-PT" sz="4400" dirty="0" smtClean="0"/>
              <a:t>Tipos de Equipas</a:t>
            </a:r>
            <a:endParaRPr lang="pt-PT" sz="4400" dirty="0"/>
          </a:p>
        </p:txBody>
      </p:sp>
      <p:sp>
        <p:nvSpPr>
          <p:cNvPr id="5" name="Marcador de Posição de Conteúdo 4"/>
          <p:cNvSpPr>
            <a:spLocks noGrp="1"/>
          </p:cNvSpPr>
          <p:nvPr>
            <p:ph sz="quarter" idx="1"/>
          </p:nvPr>
        </p:nvSpPr>
        <p:spPr>
          <a:xfrm>
            <a:off x="457200" y="1219200"/>
            <a:ext cx="8229600" cy="5018112"/>
          </a:xfrm>
        </p:spPr>
        <p:txBody>
          <a:bodyPr>
            <a:normAutofit/>
          </a:bodyPr>
          <a:lstStyle/>
          <a:p>
            <a:pPr algn="just"/>
            <a:endParaRPr lang="pt-PT" b="1" dirty="0" smtClean="0"/>
          </a:p>
          <a:p>
            <a:pPr algn="just"/>
            <a:r>
              <a:rPr lang="pt-PT" sz="2000" b="1" dirty="0" smtClean="0"/>
              <a:t>Equipas </a:t>
            </a:r>
            <a:r>
              <a:rPr lang="pt-PT" sz="2000" b="1" dirty="0"/>
              <a:t>Virtuais</a:t>
            </a:r>
            <a:r>
              <a:rPr lang="pt-PT" sz="2000" dirty="0"/>
              <a:t>: são equipas que usam a tecnologia informática para reunir os seus </a:t>
            </a:r>
            <a:r>
              <a:rPr lang="pt-PT" sz="2000" dirty="0" smtClean="0"/>
              <a:t>membros </a:t>
            </a:r>
            <a:r>
              <a:rPr lang="pt-PT" sz="2000" dirty="0"/>
              <a:t>fisicamente dispersos, e </a:t>
            </a:r>
            <a:r>
              <a:rPr lang="pt-PT" sz="2000" dirty="0" smtClean="0"/>
              <a:t>permite </a:t>
            </a:r>
            <a:r>
              <a:rPr lang="pt-PT" sz="2000" dirty="0"/>
              <a:t>que eles atinjam um objetivo comum. </a:t>
            </a:r>
            <a:endParaRPr lang="pt-PT" sz="2000" dirty="0" smtClean="0"/>
          </a:p>
          <a:p>
            <a:pPr algn="just"/>
            <a:endParaRPr lang="pt-PT" sz="2000" dirty="0" smtClean="0"/>
          </a:p>
          <a:p>
            <a:pPr algn="just"/>
            <a:r>
              <a:rPr lang="pt-PT" sz="2000" dirty="0" smtClean="0"/>
              <a:t>Algumas características:</a:t>
            </a:r>
          </a:p>
          <a:p>
            <a:pPr algn="just"/>
            <a:endParaRPr lang="pt-PT" sz="2000" dirty="0" smtClean="0"/>
          </a:p>
          <a:p>
            <a:pPr lvl="2" algn="just"/>
            <a:r>
              <a:rPr lang="pt-PT" sz="1800" dirty="0"/>
              <a:t>Os membros da equipa podem </a:t>
            </a:r>
            <a:r>
              <a:rPr lang="pt-PT" sz="1800" dirty="0" smtClean="0"/>
              <a:t>estar </a:t>
            </a:r>
            <a:r>
              <a:rPr lang="pt-PT" sz="1800" dirty="0"/>
              <a:t>ligados a diferentes </a:t>
            </a:r>
            <a:r>
              <a:rPr lang="pt-PT" sz="1800" dirty="0" smtClean="0"/>
              <a:t>organizações;</a:t>
            </a:r>
          </a:p>
          <a:p>
            <a:pPr lvl="2" algn="just"/>
            <a:r>
              <a:rPr lang="pt-PT" sz="1800" dirty="0"/>
              <a:t>Constante </a:t>
            </a:r>
            <a:r>
              <a:rPr lang="pt-PT" sz="1800" dirty="0" smtClean="0"/>
              <a:t>evolução/transformação;</a:t>
            </a:r>
          </a:p>
          <a:p>
            <a:pPr lvl="2" algn="just"/>
            <a:r>
              <a:rPr lang="pt-PT" sz="1800" dirty="0"/>
              <a:t>Comunicação à </a:t>
            </a:r>
            <a:r>
              <a:rPr lang="pt-PT" sz="1800" dirty="0" smtClean="0"/>
              <a:t>distância;</a:t>
            </a:r>
          </a:p>
          <a:p>
            <a:pPr lvl="2" algn="just"/>
            <a:r>
              <a:rPr lang="pt-PT" sz="1800" dirty="0" smtClean="0"/>
              <a:t>Podem inserir-se pessoas com dificuldades motoras;</a:t>
            </a:r>
          </a:p>
          <a:p>
            <a:pPr lvl="2" algn="just"/>
            <a:r>
              <a:rPr lang="pt-PT" sz="1800" dirty="0" smtClean="0"/>
              <a:t>Liberdade e flexibilidade de horários;</a:t>
            </a:r>
          </a:p>
          <a:p>
            <a:pPr lvl="2" algn="just"/>
            <a:r>
              <a:rPr lang="pt-PT" sz="1800" dirty="0" smtClean="0"/>
              <a:t>A organização perde um pouco o controlo sobre a equipa.</a:t>
            </a:r>
            <a:endParaRPr lang="pt-PT" sz="1800" dirty="0"/>
          </a:p>
          <a:p>
            <a:pPr algn="just"/>
            <a:endParaRPr lang="pt-PT" dirty="0" smtClean="0"/>
          </a:p>
        </p:txBody>
      </p:sp>
    </p:spTree>
    <p:extLst>
      <p:ext uri="{BB962C8B-B14F-4D97-AF65-F5344CB8AC3E}">
        <p14:creationId xmlns:p14="http://schemas.microsoft.com/office/powerpoint/2010/main" val="93782092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584" y="3861046"/>
            <a:ext cx="3744416" cy="246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a:bodyPr>
          <a:lstStyle/>
          <a:p>
            <a:pPr algn="ctr"/>
            <a:r>
              <a:rPr lang="pt-PT" sz="4400" dirty="0" smtClean="0"/>
              <a:t>Tipos </a:t>
            </a:r>
            <a:r>
              <a:rPr lang="pt-PT" sz="4400" dirty="0"/>
              <a:t>de Equipas</a:t>
            </a:r>
          </a:p>
        </p:txBody>
      </p:sp>
      <p:sp>
        <p:nvSpPr>
          <p:cNvPr id="3" name="Marcador de Posição de Conteúdo 2"/>
          <p:cNvSpPr>
            <a:spLocks noGrp="1"/>
          </p:cNvSpPr>
          <p:nvPr>
            <p:ph sz="quarter" idx="1"/>
          </p:nvPr>
        </p:nvSpPr>
        <p:spPr/>
        <p:txBody>
          <a:bodyPr/>
          <a:lstStyle/>
          <a:p>
            <a:pPr algn="just"/>
            <a:endParaRPr lang="pt-PT" b="1" dirty="0" smtClean="0"/>
          </a:p>
          <a:p>
            <a:pPr algn="just"/>
            <a:r>
              <a:rPr lang="pt-PT" sz="2000" b="1" dirty="0" smtClean="0"/>
              <a:t>Equipas </a:t>
            </a:r>
            <a:r>
              <a:rPr lang="pt-PT" sz="2000" b="1" dirty="0"/>
              <a:t>de soluções de problemas: </a:t>
            </a:r>
            <a:r>
              <a:rPr lang="pt-PT" sz="2000" dirty="0"/>
              <a:t>Os membros trocam ideias ou oferecem sugestões sobre os processos e métodos de trabalho que podem ser melhorados, sem autoridade unilateral para implementar as sugestões</a:t>
            </a:r>
            <a:r>
              <a:rPr lang="pt-PT" sz="2000" dirty="0" smtClean="0"/>
              <a:t>.</a:t>
            </a:r>
          </a:p>
          <a:p>
            <a:pPr algn="just"/>
            <a:endParaRPr lang="pt-PT" sz="2000" dirty="0" smtClean="0"/>
          </a:p>
          <a:p>
            <a:pPr algn="just"/>
            <a:r>
              <a:rPr lang="pt-PT" sz="2000" dirty="0" smtClean="0"/>
              <a:t>Algumas características deste tipo de equipas :</a:t>
            </a:r>
          </a:p>
          <a:p>
            <a:pPr algn="just"/>
            <a:endParaRPr lang="pt-PT" sz="2000" dirty="0" smtClean="0"/>
          </a:p>
          <a:p>
            <a:pPr lvl="2" algn="just"/>
            <a:r>
              <a:rPr lang="pt-PT" sz="1800" dirty="0" smtClean="0"/>
              <a:t>Compostas por 5 a 12 elementos do mesmo departamento;</a:t>
            </a:r>
          </a:p>
          <a:p>
            <a:pPr lvl="2" algn="just"/>
            <a:r>
              <a:rPr lang="pt-PT" sz="1800" dirty="0" smtClean="0"/>
              <a:t>Os membros partilham ideias;</a:t>
            </a:r>
          </a:p>
          <a:p>
            <a:pPr lvl="2" algn="just"/>
            <a:r>
              <a:rPr lang="pt-PT" sz="1800" dirty="0" smtClean="0"/>
              <a:t>A equipa não tem autoridade para implementar as ações sugeridas;</a:t>
            </a:r>
          </a:p>
          <a:p>
            <a:pPr lvl="2" algn="just"/>
            <a:r>
              <a:rPr lang="pt-PT" sz="1800" dirty="0" smtClean="0"/>
              <a:t>Encontram-se algumas horas por semana. </a:t>
            </a:r>
          </a:p>
          <a:p>
            <a:pPr algn="just"/>
            <a:endParaRPr lang="pt-PT" dirty="0" smtClean="0"/>
          </a:p>
          <a:p>
            <a:pPr algn="just"/>
            <a:endParaRPr lang="pt-PT" dirty="0"/>
          </a:p>
          <a:p>
            <a:endParaRPr lang="pt-PT" dirty="0"/>
          </a:p>
        </p:txBody>
      </p:sp>
    </p:spTree>
    <p:extLst>
      <p:ext uri="{BB962C8B-B14F-4D97-AF65-F5344CB8AC3E}">
        <p14:creationId xmlns:p14="http://schemas.microsoft.com/office/powerpoint/2010/main" val="157229064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2400"/>
            <a:ext cx="8435280" cy="990600"/>
          </a:xfrm>
        </p:spPr>
        <p:txBody>
          <a:bodyPr>
            <a:noAutofit/>
          </a:bodyPr>
          <a:lstStyle/>
          <a:p>
            <a:pPr algn="ctr"/>
            <a:r>
              <a:rPr lang="pt-PT" sz="3600" dirty="0" smtClean="0"/>
              <a:t>Fases de formação de uma equipa</a:t>
            </a:r>
            <a:endParaRPr lang="pt-PT" sz="3600" dirty="0"/>
          </a:p>
        </p:txBody>
      </p:sp>
      <p:sp>
        <p:nvSpPr>
          <p:cNvPr id="3" name="Marcador de Posição de Conteúdo 2"/>
          <p:cNvSpPr>
            <a:spLocks noGrp="1"/>
          </p:cNvSpPr>
          <p:nvPr>
            <p:ph sz="quarter" idx="1"/>
          </p:nvPr>
        </p:nvSpPr>
        <p:spPr/>
        <p:txBody>
          <a:bodyPr/>
          <a:lstStyle/>
          <a:p>
            <a:r>
              <a:rPr lang="pt-PT" dirty="0" smtClean="0"/>
              <a:t>Fase I: </a:t>
            </a:r>
            <a:r>
              <a:rPr lang="pt-PT" dirty="0" err="1" smtClean="0"/>
              <a:t>Forming</a:t>
            </a:r>
            <a:endParaRPr lang="pt-PT" dirty="0" smtClean="0"/>
          </a:p>
          <a:p>
            <a:pPr marL="0" indent="0" algn="just">
              <a:buNone/>
            </a:pPr>
            <a:endParaRPr lang="pt-PT" dirty="0"/>
          </a:p>
          <a:p>
            <a:pPr marL="0" indent="0" algn="just">
              <a:buNone/>
            </a:pPr>
            <a:r>
              <a:rPr lang="pt-PT" sz="2400" dirty="0" smtClean="0"/>
              <a:t>Fase </a:t>
            </a:r>
            <a:r>
              <a:rPr lang="pt-PT" sz="2400" dirty="0"/>
              <a:t>da </a:t>
            </a:r>
            <a:r>
              <a:rPr lang="pt-PT" sz="2400" dirty="0" smtClean="0"/>
              <a:t>formação da equipa caracterizado </a:t>
            </a:r>
            <a:r>
              <a:rPr lang="pt-PT" sz="2400" dirty="0"/>
              <a:t>por uma grande dose de </a:t>
            </a:r>
            <a:r>
              <a:rPr lang="pt-PT" sz="2400" dirty="0" smtClean="0"/>
              <a:t>incerteza </a:t>
            </a:r>
            <a:r>
              <a:rPr lang="pt-PT" sz="2400" dirty="0"/>
              <a:t>quanto ao propósito, estrutura </a:t>
            </a:r>
            <a:r>
              <a:rPr lang="pt-PT" sz="2400" dirty="0" smtClean="0"/>
              <a:t>e liderança </a:t>
            </a:r>
            <a:r>
              <a:rPr lang="pt-PT" sz="2400" dirty="0"/>
              <a:t>do g</a:t>
            </a:r>
            <a:r>
              <a:rPr lang="pt-PT" sz="2400" dirty="0" smtClean="0"/>
              <a:t>rupo, </a:t>
            </a:r>
            <a:r>
              <a:rPr lang="pt-PT" sz="2400" dirty="0"/>
              <a:t>estágio em que os </a:t>
            </a:r>
            <a:r>
              <a:rPr lang="pt-PT" sz="2400" dirty="0" smtClean="0"/>
              <a:t>membros procuram </a:t>
            </a:r>
            <a:r>
              <a:rPr lang="pt-PT" sz="2400" dirty="0"/>
              <a:t>determinar os tipos de </a:t>
            </a:r>
            <a:r>
              <a:rPr lang="pt-PT" sz="2400" dirty="0" smtClean="0"/>
              <a:t>comportamentos aceitáveis e em saber as funções e responsabilidades dos outros membros da equipa.</a:t>
            </a:r>
            <a:endParaRPr lang="pt-PT" sz="2400" dirty="0"/>
          </a:p>
          <a:p>
            <a:endParaRPr lang="pt-PT" dirty="0"/>
          </a:p>
        </p:txBody>
      </p:sp>
      <p:pic>
        <p:nvPicPr>
          <p:cNvPr id="4" name="Imagem 3"/>
          <p:cNvPicPr/>
          <p:nvPr/>
        </p:nvPicPr>
        <p:blipFill>
          <a:blip r:embed="rId3"/>
          <a:stretch>
            <a:fillRect/>
          </a:stretch>
        </p:blipFill>
        <p:spPr>
          <a:xfrm>
            <a:off x="2626873" y="4293096"/>
            <a:ext cx="4321391" cy="1990725"/>
          </a:xfrm>
          <a:prstGeom prst="rect">
            <a:avLst/>
          </a:prstGeom>
        </p:spPr>
      </p:pic>
    </p:spTree>
    <p:extLst>
      <p:ext uri="{BB962C8B-B14F-4D97-AF65-F5344CB8AC3E}">
        <p14:creationId xmlns:p14="http://schemas.microsoft.com/office/powerpoint/2010/main" val="84195942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m">
  <a:themeElements>
    <a:clrScheme name="Â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rigem">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1058</TotalTime>
  <Words>1583</Words>
  <Application>Microsoft Office PowerPoint</Application>
  <PresentationFormat>Apresentação no Ecrã (4:3)</PresentationFormat>
  <Paragraphs>151</Paragraphs>
  <Slides>21</Slides>
  <Notes>13</Notes>
  <HiddenSlides>0</HiddenSlides>
  <MMClips>0</MMClips>
  <ScaleCrop>false</ScaleCrop>
  <HeadingPairs>
    <vt:vector size="6" baseType="variant">
      <vt:variant>
        <vt:lpstr>Tema</vt:lpstr>
      </vt:variant>
      <vt:variant>
        <vt:i4>1</vt:i4>
      </vt:variant>
      <vt:variant>
        <vt:lpstr>Servidores OLE incorporados</vt:lpstr>
      </vt:variant>
      <vt:variant>
        <vt:i4>2</vt:i4>
      </vt:variant>
      <vt:variant>
        <vt:lpstr>Títulos dos diapositivos</vt:lpstr>
      </vt:variant>
      <vt:variant>
        <vt:i4>21</vt:i4>
      </vt:variant>
    </vt:vector>
  </HeadingPairs>
  <TitlesOfParts>
    <vt:vector size="24" baseType="lpstr">
      <vt:lpstr>Origem</vt:lpstr>
      <vt:lpstr>Pacote</vt:lpstr>
      <vt:lpstr>Objecto da Shell do Packager</vt:lpstr>
      <vt:lpstr>Equipas de trabalho</vt:lpstr>
      <vt:lpstr>Grupo</vt:lpstr>
      <vt:lpstr>Equipa</vt:lpstr>
      <vt:lpstr>Equipa vs Grupo</vt:lpstr>
      <vt:lpstr>Tipos de Equipas</vt:lpstr>
      <vt:lpstr>Tipos de Equipas</vt:lpstr>
      <vt:lpstr>Tipos de Equipas</vt:lpstr>
      <vt:lpstr>Tipos de Equipas</vt:lpstr>
      <vt:lpstr>Fases de formação de uma equipa</vt:lpstr>
      <vt:lpstr>Fases de formação de uma equipa</vt:lpstr>
      <vt:lpstr>Fases de formação de uma equipa</vt:lpstr>
      <vt:lpstr>Fases de formação de uma equipa</vt:lpstr>
      <vt:lpstr>Fases de formação de uma equipa</vt:lpstr>
      <vt:lpstr>Chefe</vt:lpstr>
      <vt:lpstr>Líder</vt:lpstr>
      <vt:lpstr>Chefe vs líder</vt:lpstr>
      <vt:lpstr>Adaptação do tipo de liderança a cada fase de formação da equipa</vt:lpstr>
      <vt:lpstr>Comportamento da equipa conforme os diferentes tipos de líder</vt:lpstr>
      <vt:lpstr>Comportamento da equipa conforme os diferentes tipos de líder</vt:lpstr>
      <vt:lpstr>Comportamento da equipa conforme os diferentes tipos de líder</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Equipas de trabalho</dc:title>
  <dc:creator>Nicole</dc:creator>
  <cp:lastModifiedBy>Nicole</cp:lastModifiedBy>
  <cp:revision>76</cp:revision>
  <dcterms:created xsi:type="dcterms:W3CDTF">2013-06-28T10:08:37Z</dcterms:created>
  <dcterms:modified xsi:type="dcterms:W3CDTF">2013-07-11T11:47:06Z</dcterms:modified>
</cp:coreProperties>
</file>