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2"/>
  </p:notesMasterIdLst>
  <p:sldIdLst>
    <p:sldId id="256" r:id="rId2"/>
    <p:sldId id="258" r:id="rId3"/>
    <p:sldId id="259" r:id="rId4"/>
    <p:sldId id="261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E84C5-66D6-4F8F-A236-34583FF1BACC}" type="datetimeFigureOut">
              <a:rPr lang="pt-PT" smtClean="0"/>
              <a:t>20-03-2018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C4A52-9E4F-42BD-9D47-E78688CAF3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61658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BC4A52-9E4F-42BD-9D47-E78688CAF327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43174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A773E-8BC1-47A0-B97C-D1B62443094A}" type="datetimeFigureOut">
              <a:rPr lang="pt-PT" smtClean="0"/>
              <a:t>20-03-2018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498E-5B69-4632-B371-E6BEA5E20DF6}" type="slidenum">
              <a:rPr lang="pt-PT" smtClean="0"/>
              <a:t>‹nº›</a:t>
            </a:fld>
            <a:endParaRPr lang="pt-PT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A773E-8BC1-47A0-B97C-D1B62443094A}" type="datetimeFigureOut">
              <a:rPr lang="pt-PT" smtClean="0"/>
              <a:t>20-03-2018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498E-5B69-4632-B371-E6BEA5E20DF6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A773E-8BC1-47A0-B97C-D1B62443094A}" type="datetimeFigureOut">
              <a:rPr lang="pt-PT" smtClean="0"/>
              <a:t>20-03-2018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498E-5B69-4632-B371-E6BEA5E20DF6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A773E-8BC1-47A0-B97C-D1B62443094A}" type="datetimeFigureOut">
              <a:rPr lang="pt-PT" smtClean="0"/>
              <a:t>20-03-2018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498E-5B69-4632-B371-E6BEA5E20DF6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A773E-8BC1-47A0-B97C-D1B62443094A}" type="datetimeFigureOut">
              <a:rPr lang="pt-PT" smtClean="0"/>
              <a:t>20-03-2018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498E-5B69-4632-B371-E6BEA5E20DF6}" type="slidenum">
              <a:rPr lang="pt-PT" smtClean="0"/>
              <a:t>‹nº›</a:t>
            </a:fld>
            <a:endParaRPr lang="pt-PT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A773E-8BC1-47A0-B97C-D1B62443094A}" type="datetimeFigureOut">
              <a:rPr lang="pt-PT" smtClean="0"/>
              <a:t>20-03-2018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498E-5B69-4632-B371-E6BEA5E20DF6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A773E-8BC1-47A0-B97C-D1B62443094A}" type="datetimeFigureOut">
              <a:rPr lang="pt-PT" smtClean="0"/>
              <a:t>20-03-2018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498E-5B69-4632-B371-E6BEA5E20DF6}" type="slidenum">
              <a:rPr lang="pt-PT" smtClean="0"/>
              <a:t>‹nº›</a:t>
            </a:fld>
            <a:endParaRPr lang="pt-PT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A773E-8BC1-47A0-B97C-D1B62443094A}" type="datetimeFigureOut">
              <a:rPr lang="pt-PT" smtClean="0"/>
              <a:t>20-03-2018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498E-5B69-4632-B371-E6BEA5E20DF6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A773E-8BC1-47A0-B97C-D1B62443094A}" type="datetimeFigureOut">
              <a:rPr lang="pt-PT" smtClean="0"/>
              <a:t>20-03-2018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498E-5B69-4632-B371-E6BEA5E20DF6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A773E-8BC1-47A0-B97C-D1B62443094A}" type="datetimeFigureOut">
              <a:rPr lang="pt-PT" smtClean="0"/>
              <a:t>20-03-2018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498E-5B69-4632-B371-E6BEA5E20DF6}" type="slidenum">
              <a:rPr lang="pt-PT" smtClean="0"/>
              <a:t>‹nº›</a:t>
            </a:fld>
            <a:endParaRPr lang="pt-PT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A773E-8BC1-47A0-B97C-D1B62443094A}" type="datetimeFigureOut">
              <a:rPr lang="pt-PT" smtClean="0"/>
              <a:t>20-03-2018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498E-5B69-4632-B371-E6BEA5E20DF6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77A773E-8BC1-47A0-B97C-D1B62443094A}" type="datetimeFigureOut">
              <a:rPr lang="pt-PT" smtClean="0"/>
              <a:t>20-03-2018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C18B498E-5B69-4632-B371-E6BEA5E20DF6}" type="slidenum">
              <a:rPr lang="pt-PT" smtClean="0"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smtClean="0"/>
              <a:t>Princípios de Nutrição e dietética</a:t>
            </a:r>
            <a:endParaRPr lang="pt-PT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PT" dirty="0" smtClean="0"/>
              <a:t>CEF 8º - Restaurante Bar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63517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Proteínas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dirty="0" smtClean="0"/>
              <a:t>Têm função plástica/estrutural porque são “materiais de construção” do nosso organismo, necessários ao crescimento e à formação e renovação das células e ao desenvolvimento </a:t>
            </a:r>
            <a:r>
              <a:rPr lang="pt-PT" dirty="0" err="1" smtClean="0"/>
              <a:t>inteletual</a:t>
            </a:r>
            <a:r>
              <a:rPr lang="pt-PT" dirty="0" smtClean="0"/>
              <a:t>.</a:t>
            </a:r>
          </a:p>
          <a:p>
            <a:pPr algn="just"/>
            <a:endParaRPr lang="pt-PT" dirty="0"/>
          </a:p>
          <a:p>
            <a:pPr algn="just"/>
            <a:r>
              <a:rPr lang="pt-PT" dirty="0" smtClean="0"/>
              <a:t>A falta de proteínas provoca o </a:t>
            </a:r>
            <a:r>
              <a:rPr lang="pt-PT" dirty="0" smtClean="0">
                <a:solidFill>
                  <a:srgbClr val="FF0000"/>
                </a:solidFill>
              </a:rPr>
              <a:t>atrofiamento dos músculos</a:t>
            </a:r>
            <a:r>
              <a:rPr lang="pt-PT" dirty="0" smtClean="0"/>
              <a:t>, </a:t>
            </a:r>
            <a:r>
              <a:rPr lang="pt-PT" dirty="0" smtClean="0">
                <a:solidFill>
                  <a:srgbClr val="FF0000"/>
                </a:solidFill>
              </a:rPr>
              <a:t>aumento do ventre</a:t>
            </a:r>
            <a:r>
              <a:rPr lang="pt-PT" dirty="0" smtClean="0"/>
              <a:t>, por retenção da água, e </a:t>
            </a:r>
            <a:r>
              <a:rPr lang="pt-PT" dirty="0" smtClean="0">
                <a:solidFill>
                  <a:srgbClr val="FF0000"/>
                </a:solidFill>
              </a:rPr>
              <a:t>atraso </a:t>
            </a:r>
            <a:r>
              <a:rPr lang="pt-PT" dirty="0" err="1" smtClean="0">
                <a:solidFill>
                  <a:srgbClr val="FF0000"/>
                </a:solidFill>
              </a:rPr>
              <a:t>inteletual</a:t>
            </a:r>
            <a:r>
              <a:rPr lang="pt-PT" dirty="0" smtClean="0"/>
              <a:t>. 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8431"/>
            <a:ext cx="4762500" cy="190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68430"/>
            <a:ext cx="3438128" cy="190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234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Gorduras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dirty="0" smtClean="0"/>
              <a:t>Têm a função energética, ajudando o organismo a proteger-se do frio. Tem também função plástica, pois entram na constituição de materiais do organismo, como sejam as membranas celulares. Transportam também </a:t>
            </a:r>
            <a:r>
              <a:rPr lang="pt-PT" dirty="0" smtClean="0">
                <a:solidFill>
                  <a:srgbClr val="00B0F0"/>
                </a:solidFill>
              </a:rPr>
              <a:t>vitaminas</a:t>
            </a:r>
            <a:r>
              <a:rPr lang="pt-PT" dirty="0" smtClean="0"/>
              <a:t>.</a:t>
            </a:r>
          </a:p>
          <a:p>
            <a:endParaRPr lang="pt-PT" dirty="0"/>
          </a:p>
          <a:p>
            <a:r>
              <a:rPr lang="pt-PT" dirty="0" smtClean="0"/>
              <a:t>Podem ser de origem vegetal ou animal.</a:t>
            </a:r>
            <a:endParaRPr lang="pt-PT" dirty="0"/>
          </a:p>
          <a:p>
            <a:r>
              <a:rPr lang="pt-PT" dirty="0" smtClean="0"/>
              <a:t>Tomado em excesso pode levar a </a:t>
            </a:r>
            <a:r>
              <a:rPr lang="pt-PT" dirty="0" smtClean="0">
                <a:solidFill>
                  <a:srgbClr val="FF0000"/>
                </a:solidFill>
              </a:rPr>
              <a:t>obesidade</a:t>
            </a:r>
            <a:r>
              <a:rPr lang="pt-PT" dirty="0" smtClean="0"/>
              <a:t>.</a:t>
            </a:r>
            <a:endParaRPr lang="pt-PT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994060"/>
            <a:ext cx="6408712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092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Vitaminas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dirty="0" smtClean="0"/>
              <a:t>Têm função </a:t>
            </a:r>
            <a:r>
              <a:rPr lang="pt-PT" dirty="0" err="1" smtClean="0"/>
              <a:t>protetora</a:t>
            </a:r>
            <a:r>
              <a:rPr lang="pt-PT" dirty="0" smtClean="0"/>
              <a:t>, pois defendem o organismo de certas doenças e têm também a função reguladora. São substancias orgânicas que à excepção da vitamina D, não são sintetizadas no organismo.</a:t>
            </a:r>
          </a:p>
          <a:p>
            <a:pPr algn="just"/>
            <a:r>
              <a:rPr lang="pt-PT" dirty="0" smtClean="0"/>
              <a:t>São necessárias em quantidades muito pequenas.</a:t>
            </a:r>
          </a:p>
          <a:p>
            <a:pPr algn="just"/>
            <a:r>
              <a:rPr lang="pt-PT" dirty="0" smtClean="0"/>
              <a:t>Podem se classificar de acordo com a sua solubilidade, em hidrossolúveis e lipossolúveis.</a:t>
            </a:r>
          </a:p>
          <a:p>
            <a:pPr algn="just"/>
            <a:r>
              <a:rPr lang="pt-PT" dirty="0" smtClean="0"/>
              <a:t>A falta de vitaminas provoca avitaminoses (várias doenças).  </a:t>
            </a:r>
            <a:endParaRPr lang="pt-PT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994059"/>
            <a:ext cx="5476875" cy="171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6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Vitaminas</a:t>
            </a:r>
            <a:endParaRPr lang="pt-PT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136904" cy="190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79412"/>
            <a:ext cx="8136904" cy="192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3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Vitaminas</a:t>
            </a:r>
            <a:endParaRPr lang="pt-PT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828092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98925"/>
            <a:ext cx="8280920" cy="199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104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Vitaminas</a:t>
            </a:r>
            <a:endParaRPr lang="pt-PT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849694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95750"/>
            <a:ext cx="8496943" cy="1997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2847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Minerais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dirty="0" smtClean="0"/>
              <a:t>Têm função plástica/estrutural na medida em que alguns intervêm na construção do organismo, fazendo parte das células, dos </a:t>
            </a:r>
            <a:r>
              <a:rPr lang="pt-PT" dirty="0" err="1" smtClean="0"/>
              <a:t>liquidos</a:t>
            </a:r>
            <a:r>
              <a:rPr lang="pt-PT" dirty="0" smtClean="0"/>
              <a:t>, , dos dentes e dos ossos. Têm função reguladora porque intervêm nas </a:t>
            </a:r>
            <a:r>
              <a:rPr lang="pt-PT" dirty="0" err="1" smtClean="0"/>
              <a:t>reações</a:t>
            </a:r>
            <a:r>
              <a:rPr lang="pt-PT" dirty="0" smtClean="0"/>
              <a:t> que ocorrem </a:t>
            </a:r>
            <a:r>
              <a:rPr lang="pt-PT" dirty="0"/>
              <a:t>n</a:t>
            </a:r>
            <a:r>
              <a:rPr lang="pt-PT" dirty="0" smtClean="0"/>
              <a:t>o organismo.</a:t>
            </a:r>
          </a:p>
          <a:p>
            <a:pPr algn="just"/>
            <a:r>
              <a:rPr lang="pt-PT" dirty="0" smtClean="0"/>
              <a:t>O ferro, o cálcio, o fósforo, o flúor, o sódio e o iodo são alguns dos principais minerais.</a:t>
            </a:r>
          </a:p>
          <a:p>
            <a:endParaRPr lang="pt-PT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05064"/>
            <a:ext cx="2444502" cy="259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936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Fibras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dirty="0" smtClean="0"/>
              <a:t>Não são absorvidas pelo organismo, mas têm um papel muito importante no nosso organismo, porque regulam:</a:t>
            </a:r>
          </a:p>
          <a:p>
            <a:endParaRPr lang="pt-PT" dirty="0" smtClean="0"/>
          </a:p>
          <a:p>
            <a:pPr marL="0" indent="0">
              <a:buNone/>
            </a:pPr>
            <a:r>
              <a:rPr lang="pt-PT" dirty="0" smtClean="0"/>
              <a:t>1. Bom funcionamento do intestino</a:t>
            </a:r>
          </a:p>
          <a:p>
            <a:pPr marL="0" indent="0">
              <a:buNone/>
            </a:pPr>
            <a:r>
              <a:rPr lang="pt-PT" dirty="0" smtClean="0"/>
              <a:t>2. Esvaziamento da vesicula biliar (criação de bílis)</a:t>
            </a:r>
          </a:p>
          <a:p>
            <a:pPr marL="0" indent="0">
              <a:buNone/>
            </a:pPr>
            <a:r>
              <a:rPr lang="pt-PT" dirty="0" smtClean="0"/>
              <a:t>3. Absorção da água e colesterol</a:t>
            </a:r>
            <a:endParaRPr lang="pt-PT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515" y="4005064"/>
            <a:ext cx="3692475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114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Água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dirty="0" smtClean="0"/>
              <a:t>Tem função plástica/estrutural, pois é o componente mais abundante na constituição dos seres vivos (cerca de 65% do nosso corpo é água) e também reguladora das </a:t>
            </a:r>
            <a:r>
              <a:rPr lang="pt-PT" dirty="0" err="1" smtClean="0"/>
              <a:t>reações</a:t>
            </a:r>
            <a:r>
              <a:rPr lang="pt-PT" dirty="0" smtClean="0"/>
              <a:t> que ocorram no organismo.</a:t>
            </a:r>
          </a:p>
          <a:p>
            <a:pPr algn="just"/>
            <a:r>
              <a:rPr lang="pt-PT" dirty="0" smtClean="0"/>
              <a:t>Dá forma e volume ao organismo, contribui para a eliminação dos seus resíduos, transporta alguns nutrientes, faz parte de todos os líquidos orgânicos e regula a temperatura do corpo.</a:t>
            </a:r>
          </a:p>
          <a:p>
            <a:endParaRPr lang="pt-PT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25144"/>
            <a:ext cx="7920880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200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Aparelho Digestivo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dirty="0"/>
              <a:t>O Sistema Digestivo é composto por boca, faringe, esófago, estômago, intestinos (grosso e delgado), </a:t>
            </a:r>
            <a:r>
              <a:rPr lang="pt-PT" dirty="0" err="1"/>
              <a:t>reto</a:t>
            </a:r>
            <a:r>
              <a:rPr lang="pt-PT" dirty="0"/>
              <a:t> e ânus. Há também os órgãos digestivos acessórios: dentes, língua, glândulas salivares, fígado, vesícula biliar e pâncreas.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01008"/>
            <a:ext cx="3223245" cy="322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686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 smtClean="0"/>
              <a:t>Alimentos e Nutrientes</a:t>
            </a:r>
            <a:endParaRPr lang="pt-PT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02116"/>
            <a:ext cx="5616624" cy="436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000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Principais funções do Sistema Digestivo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PT" dirty="0" smtClean="0"/>
          </a:p>
          <a:p>
            <a:pPr algn="just"/>
            <a:r>
              <a:rPr lang="pt-PT" dirty="0" smtClean="0"/>
              <a:t>Captação </a:t>
            </a:r>
            <a:r>
              <a:rPr lang="pt-PT" dirty="0"/>
              <a:t>dos alimentos através da boca (ingestão</a:t>
            </a:r>
            <a:r>
              <a:rPr lang="pt-PT" dirty="0" smtClean="0"/>
              <a:t>);</a:t>
            </a:r>
          </a:p>
          <a:p>
            <a:pPr algn="just"/>
            <a:endParaRPr lang="pt-PT" dirty="0"/>
          </a:p>
          <a:p>
            <a:pPr algn="just"/>
            <a:r>
              <a:rPr lang="pt-PT" dirty="0" smtClean="0"/>
              <a:t>Liberação </a:t>
            </a:r>
            <a:r>
              <a:rPr lang="pt-PT" dirty="0"/>
              <a:t>de enzimas, ácidos e água no lúmen do trato gastrointestinal</a:t>
            </a:r>
            <a:r>
              <a:rPr lang="pt-PT" dirty="0" smtClean="0"/>
              <a:t>.</a:t>
            </a:r>
          </a:p>
          <a:p>
            <a:pPr algn="just"/>
            <a:endParaRPr lang="pt-PT" dirty="0"/>
          </a:p>
          <a:p>
            <a:pPr algn="just"/>
            <a:r>
              <a:rPr lang="pt-PT" dirty="0" smtClean="0"/>
              <a:t>Triturar</a:t>
            </a:r>
            <a:r>
              <a:rPr lang="pt-PT" dirty="0"/>
              <a:t>, dissolver e misturar os alimentos, impulsionando-os pelo trato gastrointestinal; </a:t>
            </a:r>
            <a:endParaRPr lang="pt-PT" dirty="0" smtClean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77286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Principais funções do Sistema Digestivo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dirty="0" smtClean="0"/>
              <a:t>Digerir </a:t>
            </a:r>
            <a:r>
              <a:rPr lang="pt-PT" dirty="0"/>
              <a:t>os alimentos através do processo de degradação química (moléculas grandes são transformadas em menores) e mecânica (moídos na boca e triturados nos músculos do estômago e intestinos); </a:t>
            </a:r>
            <a:endParaRPr lang="pt-PT" dirty="0" smtClean="0"/>
          </a:p>
          <a:p>
            <a:pPr algn="just"/>
            <a:endParaRPr lang="pt-PT" dirty="0"/>
          </a:p>
          <a:p>
            <a:pPr algn="just"/>
            <a:r>
              <a:rPr lang="pt-PT" dirty="0" smtClean="0"/>
              <a:t>Absorção </a:t>
            </a:r>
            <a:r>
              <a:rPr lang="pt-PT" dirty="0"/>
              <a:t>de nutrientes e outras substâncias que passam dos alimentos para o sangue e para a </a:t>
            </a:r>
            <a:r>
              <a:rPr lang="pt-PT" dirty="0" smtClean="0"/>
              <a:t>linfa</a:t>
            </a:r>
            <a:r>
              <a:rPr lang="pt-PT" dirty="0"/>
              <a:t>;</a:t>
            </a:r>
            <a:endParaRPr lang="pt-PT" dirty="0" smtClean="0"/>
          </a:p>
          <a:p>
            <a:pPr algn="just"/>
            <a:endParaRPr lang="pt-PT" dirty="0"/>
          </a:p>
          <a:p>
            <a:pPr algn="just"/>
            <a:r>
              <a:rPr lang="pt-PT" dirty="0" smtClean="0"/>
              <a:t>Eliminação </a:t>
            </a:r>
            <a:r>
              <a:rPr lang="pt-PT" dirty="0"/>
              <a:t>das fezes do trato gastrointestinal (processo de defecação). São eliminados revestimentos do trato gastrointestinal, células não utilizadas pelo organismo, bactérias e matérias orgânicos não absorvidos.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74694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Sistema Digestivo</a:t>
            </a:r>
            <a:endParaRPr lang="pt-PT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98" y="1628800"/>
            <a:ext cx="7113894" cy="478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238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/>
              <a:t>A</a:t>
            </a:r>
            <a:r>
              <a:rPr lang="pt-PT" dirty="0" smtClean="0"/>
              <a:t>limentação Saudável</a:t>
            </a:r>
            <a:endParaRPr lang="pt-PT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35292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754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Dicas </a:t>
            </a:r>
            <a:r>
              <a:rPr lang="pt-PT" dirty="0"/>
              <a:t>e </a:t>
            </a:r>
            <a:r>
              <a:rPr lang="pt-PT" dirty="0" smtClean="0"/>
              <a:t>Regras - alimentação </a:t>
            </a:r>
            <a:r>
              <a:rPr lang="pt-PT" dirty="0"/>
              <a:t>saudável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PT" dirty="0">
                <a:solidFill>
                  <a:srgbClr val="00B0F0"/>
                </a:solidFill>
              </a:rPr>
              <a:t>1. Tome o pequeno-almoço</a:t>
            </a:r>
          </a:p>
          <a:p>
            <a:pPr algn="just"/>
            <a:r>
              <a:rPr lang="pt-PT" dirty="0"/>
              <a:t>Uma alimentação saudável começa sempre por um pequeno saudável e equilibrado. A primeira refeição do dia é essencial para carregar energias e deve fornecer uma boa parte de nutrientes para o organismo</a:t>
            </a:r>
            <a:r>
              <a:rPr lang="pt-PT" dirty="0" smtClean="0"/>
              <a:t>.</a:t>
            </a:r>
          </a:p>
          <a:p>
            <a:pPr algn="just"/>
            <a:endParaRPr lang="pt-PT" dirty="0"/>
          </a:p>
          <a:p>
            <a:pPr algn="just"/>
            <a:r>
              <a:rPr lang="pt-PT" dirty="0"/>
              <a:t>Um pequeno-almoço saudável deve incluir cereais, leite meio gordo ou magro e fruta. Estes alimentos proporcionam nutrientes valiosos, ajudando a prevenir a vontade de ingerir snacks pouco saudáveis a meio da manhã.</a:t>
            </a:r>
          </a:p>
          <a:p>
            <a:endParaRPr lang="pt-PT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589240"/>
            <a:ext cx="5823173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179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Dicas e Regras - alimentação saudável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>
                <a:solidFill>
                  <a:srgbClr val="00B0F0"/>
                </a:solidFill>
              </a:rPr>
              <a:t>2. Faça 4 a 5 refeições por dia</a:t>
            </a:r>
          </a:p>
          <a:p>
            <a:pPr algn="just"/>
            <a:r>
              <a:rPr lang="pt-PT" dirty="0"/>
              <a:t>É muito importante fazer refeições ligeiras ao longo do dia, não passando longos períodos de tempo sem comer. Não ficar mais do que 3h/3h30 sem comer durante o dia é uma das principais regras para uma alimentação saudável</a:t>
            </a:r>
            <a:r>
              <a:rPr lang="pt-PT" dirty="0" smtClean="0"/>
              <a:t>.</a:t>
            </a:r>
          </a:p>
          <a:p>
            <a:pPr algn="just"/>
            <a:endParaRPr lang="pt-PT" dirty="0"/>
          </a:p>
          <a:p>
            <a:pPr algn="just"/>
            <a:r>
              <a:rPr lang="pt-PT" dirty="0"/>
              <a:t>Fazer pequenos lanches com fruta, iogurte, batidos com leite meio gordo, algumas nozes ou sementes de girassol, podem ser valiosos contributos para o aporte de nutrientes, energia e fibra. Para além disso, é ainda uma forma de evitar comer demais à hora das refeições. </a:t>
            </a:r>
          </a:p>
          <a:p>
            <a:endParaRPr lang="pt-PT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8760"/>
            <a:ext cx="3298773" cy="83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985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Dicas e Regras - alimentação saudável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>
                <a:solidFill>
                  <a:srgbClr val="00B0F0"/>
                </a:solidFill>
              </a:rPr>
              <a:t>3. Consuma 5 porções de fruta e hortícolas por dia</a:t>
            </a:r>
          </a:p>
          <a:p>
            <a:pPr algn="just"/>
            <a:r>
              <a:rPr lang="pt-PT" dirty="0"/>
              <a:t>Estabeleça o </a:t>
            </a:r>
            <a:r>
              <a:rPr lang="pt-PT" dirty="0" err="1"/>
              <a:t>objetivo</a:t>
            </a:r>
            <a:r>
              <a:rPr lang="pt-PT" dirty="0"/>
              <a:t> de ingerir pelo menos 5 porções de fruta e vegetais todos os dias. Coma, por exemplo, 3 peças de fruta por dia, mais 2 porções de hortícolas, que podem estar incluídas na sopa ou como acompanhamento da refeição. </a:t>
            </a:r>
            <a:endParaRPr lang="pt-PT" dirty="0" smtClean="0"/>
          </a:p>
          <a:p>
            <a:pPr algn="just"/>
            <a:r>
              <a:rPr lang="pt-PT" dirty="0" smtClean="0"/>
              <a:t>Facilite </a:t>
            </a:r>
            <a:r>
              <a:rPr lang="pt-PT" dirty="0"/>
              <a:t>preparando batidos de fruta, sopas de hortaliça e/ou escolhendo fruta como lanche.</a:t>
            </a:r>
          </a:p>
          <a:p>
            <a:endParaRPr lang="pt-PT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09120"/>
            <a:ext cx="2533650" cy="215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820631"/>
            <a:ext cx="4392488" cy="186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3380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Dicas e Regras - alimentação saudável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>
                <a:solidFill>
                  <a:srgbClr val="00B0F0"/>
                </a:solidFill>
              </a:rPr>
              <a:t>4. Inclua sopa no início das refeições</a:t>
            </a:r>
          </a:p>
          <a:p>
            <a:pPr algn="just"/>
            <a:r>
              <a:rPr lang="pt-PT" dirty="0"/>
              <a:t>Devido ao alto teor de vegetais, a sopa fornece uma grande quantidade de vitaminas e minerais. O consumo de sopa não só tem efeitos benéficos nos níveis sanguíneos de colesterol e na glicémia, como ajuda a regular o trânsito intestinal.</a:t>
            </a:r>
          </a:p>
          <a:p>
            <a:pPr marL="0" indent="0" algn="just">
              <a:buNone/>
            </a:pPr>
            <a:endParaRPr lang="pt-PT" dirty="0"/>
          </a:p>
          <a:p>
            <a:endParaRPr lang="pt-PT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365104"/>
            <a:ext cx="4701055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6954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Dicas e Regras - alimentação saudável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PT" dirty="0">
                <a:solidFill>
                  <a:srgbClr val="00B0F0"/>
                </a:solidFill>
              </a:rPr>
              <a:t>5. Hidrate-se</a:t>
            </a:r>
          </a:p>
          <a:p>
            <a:pPr algn="just"/>
            <a:r>
              <a:rPr lang="pt-PT" dirty="0"/>
              <a:t>A ingestão de líquidos, na quantidade adequada, é uma das mais importantes regras para uma alimentação saudável. Os líquidos, e em especial a água, devem ser consumidos ao longo do dia, de forma a hidratar o organismo</a:t>
            </a:r>
            <a:r>
              <a:rPr lang="pt-PT" dirty="0" smtClean="0"/>
              <a:t>.</a:t>
            </a:r>
          </a:p>
          <a:p>
            <a:pPr algn="just"/>
            <a:endParaRPr lang="pt-PT" dirty="0"/>
          </a:p>
          <a:p>
            <a:pPr algn="just"/>
            <a:r>
              <a:rPr lang="pt-PT" dirty="0" smtClean="0"/>
              <a:t>A </a:t>
            </a:r>
            <a:r>
              <a:rPr lang="pt-PT" dirty="0"/>
              <a:t>quantidade recomendada de água por dia é de 1,5 a 3 litros</a:t>
            </a:r>
            <a:r>
              <a:rPr lang="pt-PT" dirty="0" smtClean="0"/>
              <a:t>.</a:t>
            </a:r>
          </a:p>
          <a:p>
            <a:pPr algn="just"/>
            <a:endParaRPr lang="pt-PT" dirty="0"/>
          </a:p>
          <a:p>
            <a:pPr algn="just"/>
            <a:r>
              <a:rPr lang="pt-PT" dirty="0"/>
              <a:t>Uma boa hidratação previne o cansaço e a fadiga, ajuda a eliminar toxinas, mantém as células saudáveis e melhora a aparência e a textura da pele. 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79332"/>
            <a:ext cx="3828653" cy="84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064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Dicas e Regras - alimentação saudável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>
                <a:solidFill>
                  <a:srgbClr val="00B0F0"/>
                </a:solidFill>
              </a:rPr>
              <a:t>6. Consuma peixe e carnes brancas</a:t>
            </a:r>
          </a:p>
          <a:p>
            <a:pPr algn="just"/>
            <a:r>
              <a:rPr lang="pt-PT" dirty="0"/>
              <a:t>O peixe e a carne são importantes fontes de proteínas, devendo ser incluídos na sua alimentação diária</a:t>
            </a:r>
            <a:r>
              <a:rPr lang="pt-PT" dirty="0" smtClean="0"/>
              <a:t>.</a:t>
            </a:r>
          </a:p>
          <a:p>
            <a:pPr algn="just"/>
            <a:endParaRPr lang="pt-PT" dirty="0"/>
          </a:p>
          <a:p>
            <a:pPr algn="just"/>
            <a:r>
              <a:rPr lang="pt-PT" dirty="0"/>
              <a:t>O peixe é rico em ácidos gordos ómega 3, importantes para a manutenção dos níveis de colesterol no sangue e para o normal funcionamento do coração</a:t>
            </a:r>
            <a:r>
              <a:rPr lang="pt-PT" dirty="0" smtClean="0"/>
              <a:t>.</a:t>
            </a:r>
          </a:p>
          <a:p>
            <a:pPr algn="just"/>
            <a:endParaRPr lang="pt-PT" dirty="0"/>
          </a:p>
          <a:p>
            <a:pPr algn="just"/>
            <a:r>
              <a:rPr lang="pt-PT" dirty="0"/>
              <a:t>A carne, por sua vez, é uma boa fonte de proteínas, ferro e outros </a:t>
            </a:r>
            <a:r>
              <a:rPr lang="pt-PT" dirty="0" smtClean="0"/>
              <a:t>nutrientes. </a:t>
            </a:r>
            <a:r>
              <a:rPr lang="pt-PT" dirty="0"/>
              <a:t>Opte antes por carnes brancas, tais como peru, frango e coelho. </a:t>
            </a:r>
          </a:p>
          <a:p>
            <a:endParaRPr lang="pt-PT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733256"/>
            <a:ext cx="3771503" cy="9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980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Princípios de Nutrição e </a:t>
            </a:r>
            <a:r>
              <a:rPr lang="pt-PT" dirty="0" smtClean="0"/>
              <a:t>Dietética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Alimentos – são os produtos que ingerimos.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r>
              <a:rPr lang="pt-PT" dirty="0" smtClean="0"/>
              <a:t>Nutrientes – são as substancias que os alimentos contém.</a:t>
            </a:r>
          </a:p>
          <a:p>
            <a:endParaRPr lang="pt-PT" dirty="0"/>
          </a:p>
          <a:p>
            <a:endParaRPr lang="pt-P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623079"/>
            <a:ext cx="6048672" cy="2117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50689"/>
            <a:ext cx="6000750" cy="183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7743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Dicas e Regras - alimentação saudável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>
                <a:solidFill>
                  <a:srgbClr val="00B0F0"/>
                </a:solidFill>
              </a:rPr>
              <a:t>7. Reduza o açúcar</a:t>
            </a:r>
          </a:p>
          <a:p>
            <a:pPr algn="just"/>
            <a:r>
              <a:rPr lang="pt-PT" dirty="0"/>
              <a:t>Os alimentos com uma grande quantidade de açúcar refinado resultam de processos químicos na sua produção e possuem altíssimo índice de glicose, o que aumenta os índices de glicemia do corpo.</a:t>
            </a:r>
          </a:p>
          <a:p>
            <a:endParaRPr lang="pt-PT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861048"/>
            <a:ext cx="3258362" cy="260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670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Dicas e Regras - alimentação saudável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>
                <a:solidFill>
                  <a:srgbClr val="00B0F0"/>
                </a:solidFill>
              </a:rPr>
              <a:t>8. Prefira alimentos com pouca gordura e reduza a gordura na preparação dos alimentos</a:t>
            </a:r>
          </a:p>
          <a:p>
            <a:pPr algn="just"/>
            <a:r>
              <a:rPr lang="pt-PT" dirty="0"/>
              <a:t>Reduza a quantidade de gordura na sua dieta. Escolha alternativas com menos gordura e sempre que possível prefira grelhados em vez de fritos</a:t>
            </a:r>
            <a:r>
              <a:rPr lang="pt-PT" dirty="0" smtClean="0"/>
              <a:t>.</a:t>
            </a:r>
          </a:p>
          <a:p>
            <a:pPr algn="just"/>
            <a:endParaRPr lang="pt-PT" dirty="0"/>
          </a:p>
          <a:p>
            <a:pPr algn="just"/>
            <a:r>
              <a:rPr lang="pt-PT" dirty="0"/>
              <a:t>Na </a:t>
            </a:r>
            <a:r>
              <a:rPr lang="pt-PT" dirty="0" err="1"/>
              <a:t>confeção</a:t>
            </a:r>
            <a:r>
              <a:rPr lang="pt-PT" dirty="0"/>
              <a:t> dos alimentos, dê sempre preferência ao </a:t>
            </a:r>
            <a:r>
              <a:rPr lang="pt-PT" dirty="0" smtClean="0">
                <a:solidFill>
                  <a:srgbClr val="FFC000"/>
                </a:solidFill>
              </a:rPr>
              <a:t>azeite</a:t>
            </a:r>
            <a:r>
              <a:rPr lang="pt-PT" dirty="0" smtClean="0"/>
              <a:t>. </a:t>
            </a:r>
            <a:endParaRPr lang="pt-PT" dirty="0"/>
          </a:p>
          <a:p>
            <a:endParaRPr lang="pt-PT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653136"/>
            <a:ext cx="410790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4129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Dicas e Regras - alimentação saudável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>
                <a:solidFill>
                  <a:srgbClr val="00B0F0"/>
                </a:solidFill>
              </a:rPr>
              <a:t>9. Reduza o sal</a:t>
            </a:r>
          </a:p>
          <a:p>
            <a:pPr algn="just"/>
            <a:r>
              <a:rPr lang="pt-PT" dirty="0"/>
              <a:t>Limite o sal na sua dieta para menos de 6g por </a:t>
            </a:r>
            <a:r>
              <a:rPr lang="pt-PT" dirty="0" smtClean="0"/>
              <a:t>dia. </a:t>
            </a:r>
            <a:r>
              <a:rPr lang="pt-PT" dirty="0"/>
              <a:t>Reduza a quantidade de sal usada nos cozinhados, substituindo-o por ervas aromáticas</a:t>
            </a:r>
            <a:r>
              <a:rPr lang="pt-PT" dirty="0" smtClean="0"/>
              <a:t>.</a:t>
            </a:r>
          </a:p>
          <a:p>
            <a:pPr algn="just"/>
            <a:endParaRPr lang="pt-PT" dirty="0"/>
          </a:p>
          <a:p>
            <a:pPr algn="just"/>
            <a:r>
              <a:rPr lang="pt-PT" dirty="0"/>
              <a:t>Diminua também o consumo de snacks salgados e verifique a quantidade de sal em alimentos </a:t>
            </a:r>
            <a:r>
              <a:rPr lang="pt-PT" dirty="0" smtClean="0"/>
              <a:t>pré-confeccionados.</a:t>
            </a:r>
            <a:endParaRPr lang="pt-PT" dirty="0"/>
          </a:p>
          <a:p>
            <a:endParaRPr lang="pt-PT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581128"/>
            <a:ext cx="446449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9250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Dicas e Regras - alimentação saudável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>
                <a:solidFill>
                  <a:srgbClr val="00B0F0"/>
                </a:solidFill>
              </a:rPr>
              <a:t>10. Escolha alimentos ricos em fibra</a:t>
            </a:r>
          </a:p>
          <a:p>
            <a:pPr algn="just"/>
            <a:r>
              <a:rPr lang="pt-PT" dirty="0"/>
              <a:t>Os alimentos integrais proporcionam maior saciedade e contêm mais vitaminas, sais minerais e fibra, que as variedades refinadas</a:t>
            </a:r>
            <a:r>
              <a:rPr lang="pt-PT" dirty="0" smtClean="0"/>
              <a:t>.</a:t>
            </a:r>
          </a:p>
          <a:p>
            <a:pPr algn="just"/>
            <a:endParaRPr lang="pt-PT" dirty="0"/>
          </a:p>
          <a:p>
            <a:pPr algn="just"/>
            <a:r>
              <a:rPr lang="pt-PT" dirty="0"/>
              <a:t>Os cereais, o pão, a massa e o arroz integrais, bem como as leguminosas e os produtos hortícolas são importantes fontes de fibra e devem ser incluídos na alimentação diária. </a:t>
            </a:r>
          </a:p>
          <a:p>
            <a:endParaRPr lang="pt-PT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797152"/>
            <a:ext cx="605864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4338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Dicas e Regras - alimentação saudável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>
                <a:solidFill>
                  <a:srgbClr val="00B0F0"/>
                </a:solidFill>
              </a:rPr>
              <a:t>11. Procure alimentos naturais</a:t>
            </a:r>
          </a:p>
          <a:p>
            <a:pPr algn="just"/>
            <a:r>
              <a:rPr lang="pt-PT" dirty="0"/>
              <a:t>Siga uma alimentação o mais natural possível e tente evitar refeições com produtos industrializados, que possuem altas quantidades de sódio e podem, a longo prazo, comprometer a manutenção da qualidade de vida. </a:t>
            </a:r>
          </a:p>
          <a:p>
            <a:endParaRPr lang="pt-PT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478" y="3789040"/>
            <a:ext cx="3967129" cy="263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7271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Dicas e Regras - alimentação saudável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>
                <a:solidFill>
                  <a:srgbClr val="00B0F0"/>
                </a:solidFill>
              </a:rPr>
              <a:t>12. Tenha atenção ao tamanho das porções</a:t>
            </a:r>
          </a:p>
          <a:p>
            <a:pPr algn="just"/>
            <a:r>
              <a:rPr lang="pt-PT" dirty="0"/>
              <a:t>As porções maiores encorajam-nos a comer mais, quando geralmente não precisamos do excesso de calorias. Tenha particular atenção a este facto quando come fora, evitando sempre comer mais do que o necessário. </a:t>
            </a:r>
          </a:p>
          <a:p>
            <a:endParaRPr lang="pt-PT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861048"/>
            <a:ext cx="3888432" cy="278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2718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Dicas e Regras - alimentação saudável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>
                <a:solidFill>
                  <a:srgbClr val="00B0F0"/>
                </a:solidFill>
              </a:rPr>
              <a:t>13. Saboreie o que come</a:t>
            </a:r>
          </a:p>
          <a:p>
            <a:pPr algn="just"/>
            <a:r>
              <a:rPr lang="pt-PT" dirty="0"/>
              <a:t>Experimente a velha máxima: ‘saboreie o que come e coma o que lhe dá prazer, e quando parar de sentir prazer, pare de comer</a:t>
            </a:r>
            <a:r>
              <a:rPr lang="pt-PT" dirty="0" smtClean="0"/>
              <a:t>’. </a:t>
            </a:r>
          </a:p>
          <a:p>
            <a:pPr algn="just"/>
            <a:r>
              <a:rPr lang="pt-PT" dirty="0" smtClean="0"/>
              <a:t>Saborear </a:t>
            </a:r>
            <a:r>
              <a:rPr lang="pt-PT" dirty="0"/>
              <a:t>realmente a comida que ingerimos torna mais fácil preferir alimentos apropriados e quantidades adequadas, e abandonar os alimentos desadequados ou não aconselháveis.</a:t>
            </a:r>
          </a:p>
          <a:p>
            <a:endParaRPr lang="pt-PT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509120"/>
            <a:ext cx="2936842" cy="220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1237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/>
              <a:t>Necessidades diárias de nutrientes</a:t>
            </a:r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523946"/>
            <a:ext cx="7057739" cy="492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2521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Principais erros alimentares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dirty="0"/>
              <a:t>A alimentação inadequada é um dos </a:t>
            </a:r>
            <a:r>
              <a:rPr lang="pt-PT" dirty="0" err="1"/>
              <a:t>fatores</a:t>
            </a:r>
            <a:r>
              <a:rPr lang="pt-PT" dirty="0"/>
              <a:t> de risco que maior impacto exerce sobre a saúde. </a:t>
            </a:r>
            <a:endParaRPr lang="pt-PT" dirty="0" smtClean="0"/>
          </a:p>
          <a:p>
            <a:pPr algn="just"/>
            <a:endParaRPr lang="pt-PT" dirty="0"/>
          </a:p>
          <a:p>
            <a:pPr algn="just"/>
            <a:endParaRPr lang="pt-PT" dirty="0" smtClean="0"/>
          </a:p>
          <a:p>
            <a:pPr algn="just"/>
            <a:endParaRPr lang="pt-PT" dirty="0"/>
          </a:p>
          <a:p>
            <a:pPr algn="just"/>
            <a:endParaRPr lang="pt-PT" dirty="0" smtClean="0"/>
          </a:p>
          <a:p>
            <a:pPr algn="just"/>
            <a:endParaRPr lang="pt-PT" dirty="0"/>
          </a:p>
          <a:p>
            <a:pPr algn="just"/>
            <a:endParaRPr lang="pt-PT" dirty="0" smtClean="0"/>
          </a:p>
          <a:p>
            <a:pPr algn="just"/>
            <a:endParaRPr lang="pt-PT" dirty="0"/>
          </a:p>
          <a:p>
            <a:pPr algn="just"/>
            <a:r>
              <a:rPr lang="pt-PT" dirty="0" smtClean="0"/>
              <a:t>Apesar </a:t>
            </a:r>
            <a:r>
              <a:rPr lang="pt-PT" dirty="0"/>
              <a:t>da nossa tradição da dieta mediterrânea, muitas vezes nem damos pelas asneiras que cometemos. 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36912"/>
            <a:ext cx="4267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1020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Principais erros alimentares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/>
              <a:t>Como principais erros alimentares dos portugueses destacam-se:</a:t>
            </a:r>
          </a:p>
          <a:p>
            <a:endParaRPr lang="pt-PT" dirty="0"/>
          </a:p>
          <a:p>
            <a:r>
              <a:rPr lang="pt-PT" dirty="0"/>
              <a:t>Alimentação pouco </a:t>
            </a:r>
            <a:r>
              <a:rPr lang="pt-PT" dirty="0" smtClean="0"/>
              <a:t>variada</a:t>
            </a:r>
            <a:r>
              <a:rPr lang="pt-PT" dirty="0"/>
              <a:t>;</a:t>
            </a:r>
            <a:endParaRPr lang="pt-PT" dirty="0" smtClean="0"/>
          </a:p>
          <a:p>
            <a:r>
              <a:rPr lang="pt-PT" dirty="0" smtClean="0"/>
              <a:t>Excesso calórico</a:t>
            </a:r>
            <a:r>
              <a:rPr lang="pt-PT" dirty="0"/>
              <a:t>;</a:t>
            </a:r>
            <a:endParaRPr lang="pt-PT" dirty="0" smtClean="0"/>
          </a:p>
          <a:p>
            <a:r>
              <a:rPr lang="pt-PT" dirty="0" smtClean="0"/>
              <a:t>Omissão </a:t>
            </a:r>
            <a:r>
              <a:rPr lang="pt-PT" dirty="0"/>
              <a:t>das refeições </a:t>
            </a:r>
            <a:r>
              <a:rPr lang="pt-PT" dirty="0" smtClean="0"/>
              <a:t>intermédias</a:t>
            </a:r>
            <a:r>
              <a:rPr lang="pt-PT" dirty="0"/>
              <a:t>;</a:t>
            </a:r>
            <a:endParaRPr lang="pt-PT" dirty="0" smtClean="0"/>
          </a:p>
          <a:p>
            <a:r>
              <a:rPr lang="pt-PT" dirty="0" smtClean="0"/>
              <a:t>Excessivo </a:t>
            </a:r>
            <a:r>
              <a:rPr lang="pt-PT" dirty="0"/>
              <a:t>consumo de bebidas </a:t>
            </a:r>
            <a:r>
              <a:rPr lang="pt-PT" dirty="0" smtClean="0"/>
              <a:t>alcoólicas;</a:t>
            </a:r>
          </a:p>
          <a:p>
            <a:r>
              <a:rPr lang="pt-PT" dirty="0" smtClean="0"/>
              <a:t>Consumo </a:t>
            </a:r>
            <a:r>
              <a:rPr lang="pt-PT" dirty="0"/>
              <a:t>excessivo de </a:t>
            </a:r>
            <a:r>
              <a:rPr lang="pt-PT" dirty="0" smtClean="0"/>
              <a:t>gorduras</a:t>
            </a:r>
            <a:r>
              <a:rPr lang="pt-PT" dirty="0"/>
              <a:t>;</a:t>
            </a:r>
            <a:endParaRPr lang="pt-PT" dirty="0" smtClean="0"/>
          </a:p>
          <a:p>
            <a:r>
              <a:rPr lang="pt-PT" dirty="0" smtClean="0"/>
              <a:t>Baixo </a:t>
            </a:r>
            <a:r>
              <a:rPr lang="pt-PT" dirty="0"/>
              <a:t>consumo de leite e seus </a:t>
            </a:r>
            <a:r>
              <a:rPr lang="pt-PT" dirty="0" smtClean="0"/>
              <a:t>derivados;</a:t>
            </a:r>
            <a:endParaRPr lang="pt-PT" dirty="0"/>
          </a:p>
          <a:p>
            <a:r>
              <a:rPr lang="pt-PT" dirty="0"/>
              <a:t>Baixo consumo de frutas e </a:t>
            </a:r>
            <a:r>
              <a:rPr lang="pt-PT" dirty="0" smtClean="0"/>
              <a:t>legumes</a:t>
            </a:r>
            <a:r>
              <a:rPr lang="pt-PT" dirty="0"/>
              <a:t>;</a:t>
            </a:r>
            <a:endParaRPr lang="pt-PT" dirty="0" smtClean="0"/>
          </a:p>
          <a:p>
            <a:r>
              <a:rPr lang="pt-PT" dirty="0" smtClean="0"/>
              <a:t>Baixo </a:t>
            </a:r>
            <a:r>
              <a:rPr lang="pt-PT" dirty="0"/>
              <a:t>consumo de peixe e excessivo consumo de </a:t>
            </a:r>
            <a:r>
              <a:rPr lang="pt-PT" dirty="0" smtClean="0"/>
              <a:t>carne.</a:t>
            </a:r>
            <a:endParaRPr lang="pt-PT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974" y="4600933"/>
            <a:ext cx="2195736" cy="122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04863"/>
            <a:ext cx="2576314" cy="191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727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Alimentos                Nutrientes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PT" dirty="0"/>
              <a:t>Leite</a:t>
            </a:r>
          </a:p>
          <a:p>
            <a:r>
              <a:rPr lang="pt-PT" dirty="0"/>
              <a:t>Fiambre</a:t>
            </a:r>
          </a:p>
          <a:p>
            <a:r>
              <a:rPr lang="pt-PT" dirty="0"/>
              <a:t>Bacalhau</a:t>
            </a:r>
          </a:p>
          <a:p>
            <a:r>
              <a:rPr lang="pt-PT" dirty="0"/>
              <a:t>Ovo</a:t>
            </a:r>
          </a:p>
          <a:p>
            <a:r>
              <a:rPr lang="pt-PT" dirty="0"/>
              <a:t>Manteiga</a:t>
            </a:r>
          </a:p>
          <a:p>
            <a:r>
              <a:rPr lang="pt-PT" dirty="0"/>
              <a:t>Arroz</a:t>
            </a:r>
          </a:p>
          <a:p>
            <a:r>
              <a:rPr lang="pt-PT" dirty="0"/>
              <a:t>Chocolate</a:t>
            </a:r>
          </a:p>
          <a:p>
            <a:r>
              <a:rPr lang="pt-PT" dirty="0"/>
              <a:t>Ervilhas</a:t>
            </a:r>
          </a:p>
          <a:p>
            <a:r>
              <a:rPr lang="pt-PT" dirty="0"/>
              <a:t>Maçã</a:t>
            </a:r>
          </a:p>
          <a:p>
            <a:r>
              <a:rPr lang="pt-PT" dirty="0"/>
              <a:t>Água</a:t>
            </a:r>
          </a:p>
          <a:p>
            <a:r>
              <a:rPr lang="pt-PT" dirty="0"/>
              <a:t>Entre tantos outros</a:t>
            </a:r>
            <a:r>
              <a:rPr lang="pt-PT" dirty="0" smtClean="0"/>
              <a:t>….</a:t>
            </a:r>
            <a:endParaRPr lang="pt-PT" dirty="0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PT" dirty="0" smtClean="0"/>
              <a:t>Proteínas</a:t>
            </a:r>
            <a:endParaRPr lang="pt-PT" dirty="0"/>
          </a:p>
          <a:p>
            <a:r>
              <a:rPr lang="pt-PT" dirty="0" smtClean="0"/>
              <a:t>Hidratos de Carbono</a:t>
            </a:r>
          </a:p>
          <a:p>
            <a:r>
              <a:rPr lang="pt-PT" dirty="0" smtClean="0"/>
              <a:t>Gorduras</a:t>
            </a:r>
          </a:p>
          <a:p>
            <a:r>
              <a:rPr lang="pt-PT" dirty="0" smtClean="0"/>
              <a:t>Minerais</a:t>
            </a:r>
          </a:p>
          <a:p>
            <a:r>
              <a:rPr lang="pt-PT" dirty="0" smtClean="0"/>
              <a:t>Água</a:t>
            </a:r>
          </a:p>
          <a:p>
            <a:r>
              <a:rPr lang="pt-PT" dirty="0" smtClean="0"/>
              <a:t>Vitaminas</a:t>
            </a:r>
          </a:p>
          <a:p>
            <a:r>
              <a:rPr lang="pt-PT" dirty="0" smtClean="0"/>
              <a:t>Fibras</a:t>
            </a:r>
            <a:endParaRPr lang="pt-P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653136"/>
            <a:ext cx="3857316" cy="194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4746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 smtClean="0"/>
              <a:t>Sê - Saudável</a:t>
            </a:r>
            <a:endParaRPr lang="pt-PT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47862"/>
            <a:ext cx="762000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496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Água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dirty="0" smtClean="0"/>
              <a:t>A água é simultaneamente um alimento e um nutriente.</a:t>
            </a:r>
          </a:p>
          <a:p>
            <a:pPr algn="just"/>
            <a:endParaRPr lang="pt-PT" dirty="0"/>
          </a:p>
          <a:p>
            <a:pPr algn="just"/>
            <a:r>
              <a:rPr lang="pt-PT" dirty="0" smtClean="0"/>
              <a:t>É um alimento que devemos ingerir regularmente e é também um nutriente porque é dos principais </a:t>
            </a:r>
            <a:r>
              <a:rPr lang="pt-PT" dirty="0" err="1" smtClean="0"/>
              <a:t>constituentes</a:t>
            </a:r>
            <a:r>
              <a:rPr lang="pt-PT" dirty="0" smtClean="0"/>
              <a:t> de quase todos os outros alimentos.</a:t>
            </a:r>
          </a:p>
          <a:p>
            <a:pPr algn="just"/>
            <a:endParaRPr lang="pt-PT" dirty="0"/>
          </a:p>
          <a:p>
            <a:pPr algn="just"/>
            <a:endParaRPr lang="pt-P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3267075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11870"/>
            <a:ext cx="3444230" cy="254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739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PT" dirty="0" smtClean="0"/>
              <a:t>Quais são as funções dos Nutrientes?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dirty="0" smtClean="0"/>
              <a:t>Cada nutriente desempenha funções especificas no nosso organismo, por isso, é necessária a presença de todos os nutrientes para que o nosso organismo possa funcionar correctamente.</a:t>
            </a:r>
          </a:p>
          <a:p>
            <a:endParaRPr lang="pt-PT" dirty="0" smtClean="0"/>
          </a:p>
          <a:p>
            <a:endParaRPr lang="pt-PT" dirty="0"/>
          </a:p>
          <a:p>
            <a:pPr marL="0" indent="0">
              <a:buNone/>
            </a:pPr>
            <a:r>
              <a:rPr lang="pt-PT" b="1" dirty="0"/>
              <a:t>F</a:t>
            </a:r>
            <a:r>
              <a:rPr lang="pt-PT" b="1" dirty="0" smtClean="0"/>
              <a:t>unções fundamentais:</a:t>
            </a:r>
          </a:p>
          <a:p>
            <a:pPr algn="just"/>
            <a:r>
              <a:rPr lang="pt-PT" dirty="0" smtClean="0"/>
              <a:t>Função energética</a:t>
            </a:r>
          </a:p>
          <a:p>
            <a:pPr algn="just"/>
            <a:r>
              <a:rPr lang="pt-PT" dirty="0" smtClean="0"/>
              <a:t>Função plástica ou estrutural e construtora ou reparadora</a:t>
            </a:r>
          </a:p>
          <a:p>
            <a:pPr algn="just"/>
            <a:r>
              <a:rPr lang="pt-PT" dirty="0" smtClean="0"/>
              <a:t>Função reguladora ou </a:t>
            </a:r>
            <a:r>
              <a:rPr lang="pt-PT" dirty="0" err="1" smtClean="0"/>
              <a:t>protetora</a:t>
            </a:r>
            <a:r>
              <a:rPr lang="pt-PT" dirty="0" smtClean="0"/>
              <a:t> </a:t>
            </a:r>
          </a:p>
          <a:p>
            <a:endParaRPr lang="pt-PT" dirty="0" smtClean="0"/>
          </a:p>
        </p:txBody>
      </p:sp>
    </p:spTree>
    <p:extLst>
      <p:ext uri="{BB962C8B-B14F-4D97-AF65-F5344CB8AC3E}">
        <p14:creationId xmlns:p14="http://schemas.microsoft.com/office/powerpoint/2010/main" val="4282073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Funções dos Nutrientes</a:t>
            </a:r>
            <a:endParaRPr lang="pt-PT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48" y="2132855"/>
            <a:ext cx="6968136" cy="38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46871"/>
            <a:ext cx="1840900" cy="174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020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Funções dos Nutrientes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 smtClean="0"/>
          </a:p>
          <a:p>
            <a:pPr algn="just"/>
            <a:r>
              <a:rPr lang="pt-PT" dirty="0" smtClean="0">
                <a:solidFill>
                  <a:srgbClr val="00B0F0"/>
                </a:solidFill>
              </a:rPr>
              <a:t>Nutrientes energéticos </a:t>
            </a:r>
            <a:r>
              <a:rPr lang="pt-PT" dirty="0" smtClean="0"/>
              <a:t>– fornecem energia para as diversas funções do organismo.</a:t>
            </a:r>
          </a:p>
          <a:p>
            <a:pPr algn="just"/>
            <a:endParaRPr lang="pt-PT" dirty="0"/>
          </a:p>
          <a:p>
            <a:pPr algn="just"/>
            <a:r>
              <a:rPr lang="pt-PT" dirty="0" smtClean="0">
                <a:solidFill>
                  <a:srgbClr val="00B0F0"/>
                </a:solidFill>
              </a:rPr>
              <a:t>Nutrientes plásticos/estrutural </a:t>
            </a:r>
            <a:r>
              <a:rPr lang="pt-PT" dirty="0" smtClean="0"/>
              <a:t>– fornecem ao nosso organismo materiais para a construção e reparação das células.</a:t>
            </a:r>
          </a:p>
          <a:p>
            <a:pPr algn="just"/>
            <a:endParaRPr lang="pt-PT" dirty="0"/>
          </a:p>
          <a:p>
            <a:pPr algn="just"/>
            <a:r>
              <a:rPr lang="pt-PT" dirty="0" smtClean="0">
                <a:solidFill>
                  <a:srgbClr val="00B0F0"/>
                </a:solidFill>
              </a:rPr>
              <a:t>Nutrientes reguladores </a:t>
            </a:r>
            <a:r>
              <a:rPr lang="pt-PT" dirty="0" smtClean="0"/>
              <a:t>– contribuem para o bom funcionamento do organismo e protegem contra certas doenças.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17817"/>
            <a:ext cx="2378968" cy="152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682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Hidratos de Carbono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dirty="0" smtClean="0"/>
              <a:t>Têm função energética – Fornecem cerca de 60% da energia necessária ao funcionamento do organismo, essencialmente para nos movimentarmos e trabalharmos.</a:t>
            </a:r>
          </a:p>
          <a:p>
            <a:pPr marL="0" indent="0" algn="just">
              <a:buNone/>
            </a:pPr>
            <a:endParaRPr lang="pt-PT" dirty="0"/>
          </a:p>
          <a:p>
            <a:pPr algn="just"/>
            <a:r>
              <a:rPr lang="pt-PT" dirty="0" smtClean="0"/>
              <a:t>O excesso de Hidratos de Carbono pode provocar </a:t>
            </a:r>
            <a:r>
              <a:rPr lang="pt-PT" dirty="0" smtClean="0">
                <a:solidFill>
                  <a:srgbClr val="FF0000"/>
                </a:solidFill>
              </a:rPr>
              <a:t>obesidade</a:t>
            </a:r>
            <a:r>
              <a:rPr lang="pt-PT" dirty="0" smtClean="0"/>
              <a:t>.</a:t>
            </a:r>
            <a:endParaRPr lang="pt-PT" dirty="0"/>
          </a:p>
          <a:p>
            <a:pPr algn="just"/>
            <a:r>
              <a:rPr lang="pt-PT" dirty="0" smtClean="0"/>
              <a:t>Por sua vez a falta dos mesmos provoca </a:t>
            </a:r>
            <a:r>
              <a:rPr lang="pt-PT" dirty="0" smtClean="0">
                <a:solidFill>
                  <a:srgbClr val="FF0000"/>
                </a:solidFill>
              </a:rPr>
              <a:t>fraqueza</a:t>
            </a:r>
            <a:r>
              <a:rPr lang="pt-PT" dirty="0" smtClean="0"/>
              <a:t>, </a:t>
            </a:r>
            <a:r>
              <a:rPr lang="pt-PT" dirty="0" smtClean="0">
                <a:solidFill>
                  <a:srgbClr val="FF0000"/>
                </a:solidFill>
              </a:rPr>
              <a:t>fadiga muscular </a:t>
            </a:r>
            <a:r>
              <a:rPr lang="pt-PT" dirty="0" smtClean="0"/>
              <a:t>e </a:t>
            </a:r>
            <a:r>
              <a:rPr lang="pt-PT" dirty="0" smtClean="0">
                <a:solidFill>
                  <a:srgbClr val="FF0000"/>
                </a:solidFill>
              </a:rPr>
              <a:t>diminuição da capacidade </a:t>
            </a:r>
            <a:r>
              <a:rPr lang="pt-PT" dirty="0" err="1" smtClean="0">
                <a:solidFill>
                  <a:srgbClr val="FF0000"/>
                </a:solidFill>
              </a:rPr>
              <a:t>inteletual</a:t>
            </a:r>
            <a:r>
              <a:rPr lang="pt-PT" dirty="0" smtClean="0"/>
              <a:t>.</a:t>
            </a:r>
            <a:endParaRPr lang="pt-P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69160"/>
            <a:ext cx="4572000" cy="188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869160"/>
            <a:ext cx="3672408" cy="188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3551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dade">
  <a:themeElements>
    <a:clrScheme name="Claridade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ássico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dad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171</TotalTime>
  <Words>1793</Words>
  <Application>Microsoft Office PowerPoint</Application>
  <PresentationFormat>Apresentação no Ecrã (4:3)</PresentationFormat>
  <Paragraphs>183</Paragraphs>
  <Slides>40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40</vt:i4>
      </vt:variant>
    </vt:vector>
  </HeadingPairs>
  <TitlesOfParts>
    <vt:vector size="41" baseType="lpstr">
      <vt:lpstr>Claridade</vt:lpstr>
      <vt:lpstr>Princípios de Nutrição e dietética</vt:lpstr>
      <vt:lpstr>Alimentos e Nutrientes</vt:lpstr>
      <vt:lpstr>Princípios de Nutrição e Dietética</vt:lpstr>
      <vt:lpstr>Alimentos                Nutrientes</vt:lpstr>
      <vt:lpstr>Água</vt:lpstr>
      <vt:lpstr>Quais são as funções dos Nutrientes?</vt:lpstr>
      <vt:lpstr>Funções dos Nutrientes</vt:lpstr>
      <vt:lpstr>Funções dos Nutrientes</vt:lpstr>
      <vt:lpstr>Hidratos de Carbono</vt:lpstr>
      <vt:lpstr>Proteínas</vt:lpstr>
      <vt:lpstr>Gorduras</vt:lpstr>
      <vt:lpstr>Vitaminas</vt:lpstr>
      <vt:lpstr>Vitaminas</vt:lpstr>
      <vt:lpstr>Vitaminas</vt:lpstr>
      <vt:lpstr>Vitaminas</vt:lpstr>
      <vt:lpstr>Minerais</vt:lpstr>
      <vt:lpstr>Fibras</vt:lpstr>
      <vt:lpstr>Água</vt:lpstr>
      <vt:lpstr>Aparelho Digestivo</vt:lpstr>
      <vt:lpstr>Principais funções do Sistema Digestivo</vt:lpstr>
      <vt:lpstr>Principais funções do Sistema Digestivo</vt:lpstr>
      <vt:lpstr>Sistema Digestivo</vt:lpstr>
      <vt:lpstr>Alimentação Saudável</vt:lpstr>
      <vt:lpstr>Dicas e Regras - alimentação saudável</vt:lpstr>
      <vt:lpstr>Dicas e Regras - alimentação saudável</vt:lpstr>
      <vt:lpstr>Dicas e Regras - alimentação saudável</vt:lpstr>
      <vt:lpstr>Dicas e Regras - alimentação saudável</vt:lpstr>
      <vt:lpstr>Dicas e Regras - alimentação saudável</vt:lpstr>
      <vt:lpstr>Dicas e Regras - alimentação saudável</vt:lpstr>
      <vt:lpstr>Dicas e Regras - alimentação saudável</vt:lpstr>
      <vt:lpstr>Dicas e Regras - alimentação saudável</vt:lpstr>
      <vt:lpstr>Dicas e Regras - alimentação saudável</vt:lpstr>
      <vt:lpstr>Dicas e Regras - alimentação saudável</vt:lpstr>
      <vt:lpstr>Dicas e Regras - alimentação saudável</vt:lpstr>
      <vt:lpstr>Dicas e Regras - alimentação saudável</vt:lpstr>
      <vt:lpstr>Dicas e Regras - alimentação saudável</vt:lpstr>
      <vt:lpstr>Necessidades diárias de nutrientes</vt:lpstr>
      <vt:lpstr>Principais erros alimentares</vt:lpstr>
      <vt:lpstr>Principais erros alimentares</vt:lpstr>
      <vt:lpstr>Sê - Saudável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Princípios de Nutrição e dietética</dc:title>
  <dc:creator>Diogo Matos Brito Sousa Caeiros</dc:creator>
  <cp:lastModifiedBy>Diogo Matos Brito Sousa Caeiros</cp:lastModifiedBy>
  <cp:revision>11</cp:revision>
  <dcterms:created xsi:type="dcterms:W3CDTF">2018-03-20T09:49:24Z</dcterms:created>
  <dcterms:modified xsi:type="dcterms:W3CDTF">2018-03-20T12:41:17Z</dcterms:modified>
</cp:coreProperties>
</file>