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7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_rels/presentation.xml.rels" ContentType="application/vnd.openxmlformats-package.relationships+xml"/>
  <Override PartName="/ppt/media/image16.jpeg" ContentType="image/jpeg"/>
  <Override PartName="/ppt/media/image15.jpeg" ContentType="image/jpeg"/>
  <Override PartName="/ppt/media/image14.jpeg" ContentType="image/jpeg"/>
  <Override PartName="/ppt/media/image13.jpeg" ContentType="image/jpeg"/>
  <Override PartName="/ppt/media/image12.jpeg" ContentType="image/jpeg"/>
  <Override PartName="/ppt/media/image11.jpeg" ContentType="image/jpeg"/>
  <Override PartName="/ppt/media/image8.jpeg" ContentType="image/jpeg"/>
  <Override PartName="/ppt/media/image1.png" ContentType="image/png"/>
  <Override PartName="/ppt/media/image2.jpeg" ContentType="image/jpeg"/>
  <Override PartName="/ppt/media/image3.jpeg" ContentType="image/jpeg"/>
  <Override PartName="/ppt/media/image4.jpeg" ContentType="image/jpeg"/>
  <Override PartName="/ppt/media/image10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9.jpeg" ContentType="image/jpeg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8280400"/>
  <p:notesSz cx="68580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PT" sz="1800" spc="-1" strike="noStrike">
                <a:solidFill>
                  <a:srgbClr val="000000"/>
                </a:solidFill>
                <a:latin typeface="Constantia"/>
              </a:rPr>
              <a:t>Clique para mover o diapositivo</a:t>
            </a:r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pt-PT" sz="2000" spc="-1" strike="noStrike">
                <a:latin typeface="Arial"/>
              </a:rPr>
              <a:t>Clique para editar o formato das notas</a:t>
            </a:r>
            <a:endParaRPr b="0" lang="pt-PT" sz="20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pt-PT" sz="1400" spc="-1" strike="noStrike">
                <a:latin typeface="Times New Roman"/>
              </a:rPr>
              <a:t>&lt;cabeçalho&gt;</a:t>
            </a:r>
            <a:endParaRPr b="0" lang="pt-PT" sz="1400" spc="-1" strike="noStrike"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pt-PT" sz="1400" spc="-1" strike="noStrike">
                <a:latin typeface="Times New Roman"/>
              </a:rPr>
              <a:t>&lt;data/hora&gt;</a:t>
            </a:r>
            <a:endParaRPr b="0" lang="pt-PT" sz="1400" spc="-1" strike="noStrike"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pt-PT" sz="1400" spc="-1" strike="noStrike">
                <a:latin typeface="Times New Roman"/>
              </a:rPr>
              <a:t>&lt;rodapé&gt;</a:t>
            </a:r>
            <a:endParaRPr b="0" lang="pt-PT" sz="1400" spc="-1" strike="noStrike"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C35CBA81-1D1D-4453-8D9C-9290D899C782}" type="slidenum">
              <a:rPr b="0" lang="pt-PT" sz="1400" spc="-1" strike="noStrike">
                <a:latin typeface="Times New Roman"/>
              </a:rPr>
              <a:t>&lt;número&gt;</a:t>
            </a:fld>
            <a:endParaRPr b="0" lang="pt-P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ldImg"/>
          </p:nvPr>
        </p:nvSpPr>
        <p:spPr>
          <a:xfrm>
            <a:off x="1347840" y="754200"/>
            <a:ext cx="4161960" cy="3771720"/>
          </a:xfrm>
          <a:prstGeom prst="rect">
            <a:avLst/>
          </a:prstGeom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85800" y="4777920"/>
            <a:ext cx="5486040" cy="4525920"/>
          </a:xfrm>
          <a:prstGeom prst="rect">
            <a:avLst/>
          </a:prstGeom>
        </p:spPr>
        <p:txBody>
          <a:bodyPr>
            <a:normAutofit/>
          </a:bodyPr>
          <a:p>
            <a:endParaRPr b="0" lang="pt-PT" sz="2000" spc="-1" strike="noStrike">
              <a:latin typeface="Arial"/>
            </a:endParaRPr>
          </a:p>
        </p:txBody>
      </p:sp>
      <p:sp>
        <p:nvSpPr>
          <p:cNvPr id="89" name="TextShape 3"/>
          <p:cNvSpPr txBox="1"/>
          <p:nvPr/>
        </p:nvSpPr>
        <p:spPr>
          <a:xfrm>
            <a:off x="3884760" y="9553680"/>
            <a:ext cx="2971440" cy="502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08BCEE40-8158-401C-931C-819373DDC40B}" type="slidenum">
              <a:rPr b="0" lang="pt-PT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ldImg"/>
          </p:nvPr>
        </p:nvSpPr>
        <p:spPr>
          <a:xfrm>
            <a:off x="1347840" y="754200"/>
            <a:ext cx="4161960" cy="3771720"/>
          </a:xfrm>
          <a:prstGeom prst="rect">
            <a:avLst/>
          </a:prstGeom>
        </p:spPr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85800" y="4777920"/>
            <a:ext cx="5486040" cy="4525920"/>
          </a:xfrm>
          <a:prstGeom prst="rect">
            <a:avLst/>
          </a:prstGeom>
        </p:spPr>
        <p:txBody>
          <a:bodyPr>
            <a:normAutofit/>
          </a:bodyPr>
          <a:p>
            <a:endParaRPr b="0" lang="pt-PT" sz="2000" spc="-1" strike="noStrike">
              <a:latin typeface="Arial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3884760" y="9553680"/>
            <a:ext cx="2971440" cy="502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A1DBEC4B-D1CC-4149-938C-30930E050F00}" type="slidenum">
              <a:rPr b="0" lang="pt-PT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ldImg"/>
          </p:nvPr>
        </p:nvSpPr>
        <p:spPr>
          <a:xfrm>
            <a:off x="1347840" y="754200"/>
            <a:ext cx="4161960" cy="3771720"/>
          </a:xfrm>
          <a:prstGeom prst="rect">
            <a:avLst/>
          </a:prstGeom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85800" y="4777920"/>
            <a:ext cx="5486040" cy="4525920"/>
          </a:xfrm>
          <a:prstGeom prst="rect">
            <a:avLst/>
          </a:prstGeom>
        </p:spPr>
        <p:txBody>
          <a:bodyPr>
            <a:normAutofit/>
          </a:bodyPr>
          <a:p>
            <a:endParaRPr b="0" lang="pt-PT" sz="2000" spc="-1" strike="noStrike">
              <a:latin typeface="Arial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3884760" y="9553680"/>
            <a:ext cx="2971440" cy="502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A1782FC7-6A10-40B7-B2EE-7DC47D4BA82A}" type="slidenum">
              <a:rPr b="0" lang="pt-PT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822924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4445640"/>
            <a:ext cx="822924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444564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444564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93752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93752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444564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444564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4445640"/>
            <a:ext cx="26496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937520"/>
            <a:ext cx="8229240" cy="48020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822924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401580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937520"/>
            <a:ext cx="401580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330120"/>
            <a:ext cx="8229240" cy="640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937520"/>
            <a:ext cx="401580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444564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401580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444564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937520"/>
            <a:ext cx="401580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4445640"/>
            <a:ext cx="8229240" cy="2290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9360" y="-8640"/>
            <a:ext cx="9162720" cy="1257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4381560" y="-8640"/>
            <a:ext cx="4762080" cy="7700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20160"/>
            <a:ext cx="9221040" cy="1310040"/>
            <a:chOff x="-29160" y="-20160"/>
            <a:chExt cx="9221040" cy="1310040"/>
          </a:xfrm>
        </p:grpSpPr>
        <p:sp>
          <p:nvSpPr>
            <p:cNvPr id="3" name="CustomShape 4"/>
            <p:cNvSpPr/>
            <p:nvPr/>
          </p:nvSpPr>
          <p:spPr>
            <a:xfrm rot="21401400">
              <a:off x="-14040" y="243720"/>
              <a:ext cx="9167400" cy="78300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 rot="21401400">
              <a:off x="-10440" y="332280"/>
              <a:ext cx="9180360" cy="63972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457200" y="7674840"/>
            <a:ext cx="2133360" cy="44064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fld id="{F505078B-59F0-4206-9D7B-888AF7D8EE08}" type="datetime">
              <a:rPr b="0" lang="pt-PT" sz="1200" spc="-1" strike="noStrike">
                <a:solidFill>
                  <a:srgbClr val="035c75"/>
                </a:solidFill>
                <a:latin typeface="Constantia"/>
              </a:rPr>
              <a:t>01-10-2018</a:t>
            </a:fld>
            <a:endParaRPr b="0" lang="pt-PT" sz="12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2666880" y="7674840"/>
            <a:ext cx="3352320" cy="440640"/>
          </a:xfrm>
          <a:prstGeom prst="rect">
            <a:avLst/>
          </a:prstGeom>
        </p:spPr>
        <p:txBody>
          <a:bodyPr lIns="0" rIns="0" tIns="0" bIns="0" anchor="b"/>
          <a:p>
            <a:endParaRPr b="0" lang="pt-PT" sz="24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7924680" y="7674840"/>
            <a:ext cx="761760" cy="44064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8CAD5AC2-0D06-490F-A81B-6449388F0787}" type="slidenum">
              <a:rPr b="0" lang="pt-PT" sz="1200" spc="-1" strike="noStrike">
                <a:solidFill>
                  <a:srgbClr val="035c75"/>
                </a:solidFill>
                <a:latin typeface="Constantia"/>
              </a:rPr>
              <a:t>&lt;número&gt;</a:t>
            </a:fld>
            <a:endParaRPr b="0" lang="pt-PT" sz="12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title"/>
          </p:nvPr>
        </p:nvSpPr>
        <p:spPr>
          <a:xfrm>
            <a:off x="457200" y="330120"/>
            <a:ext cx="8229240" cy="13824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PT" sz="1800" spc="-1" strike="noStrike">
                <a:solidFill>
                  <a:srgbClr val="000000"/>
                </a:solidFill>
                <a:latin typeface="Constantia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937520"/>
            <a:ext cx="8229240" cy="480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2600" spc="-1" strike="noStrike">
                <a:solidFill>
                  <a:srgbClr val="000000"/>
                </a:solidFill>
                <a:latin typeface="Constantia"/>
              </a:rPr>
              <a:t>Clique para editar o formato de texto dos tópicos</a:t>
            </a:r>
            <a:endParaRPr b="0" lang="pt-PT" sz="2600" spc="-1" strike="noStrike">
              <a:solidFill>
                <a:srgbClr val="000000"/>
              </a:solidFill>
              <a:latin typeface="Constant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2100" spc="-1" strike="noStrike">
                <a:solidFill>
                  <a:srgbClr val="000000"/>
                </a:solidFill>
                <a:latin typeface="Constantia"/>
              </a:rPr>
              <a:t>Segundo nível de tópicos</a:t>
            </a:r>
            <a:endParaRPr b="0" lang="pt-PT" sz="2100" spc="-1" strike="noStrike">
              <a:solidFill>
                <a:srgbClr val="000000"/>
              </a:solidFill>
              <a:latin typeface="Constant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2000" spc="-1" strike="noStrike">
                <a:solidFill>
                  <a:srgbClr val="000000"/>
                </a:solidFill>
                <a:latin typeface="Constantia"/>
              </a:rPr>
              <a:t>Terceiro nível de tópicos</a:t>
            </a:r>
            <a:endParaRPr b="0" lang="pt-PT" sz="2000" spc="-1" strike="noStrike">
              <a:solidFill>
                <a:srgbClr val="000000"/>
              </a:solidFill>
              <a:latin typeface="Constant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2000" spc="-1" strike="noStrike">
                <a:solidFill>
                  <a:srgbClr val="000000"/>
                </a:solidFill>
                <a:latin typeface="Constantia"/>
              </a:rPr>
              <a:t>Quarto nível de tópicos</a:t>
            </a:r>
            <a:endParaRPr b="0" lang="pt-PT" sz="2000" spc="-1" strike="noStrike">
              <a:solidFill>
                <a:srgbClr val="000000"/>
              </a:solidFill>
              <a:latin typeface="Constant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2000" spc="-1" strike="noStrike">
                <a:solidFill>
                  <a:srgbClr val="000000"/>
                </a:solidFill>
                <a:latin typeface="Constantia"/>
              </a:rPr>
              <a:t>Quinto nível de tópicos</a:t>
            </a:r>
            <a:endParaRPr b="0" lang="pt-PT" sz="2000" spc="-1" strike="noStrike">
              <a:solidFill>
                <a:srgbClr val="000000"/>
              </a:solidFill>
              <a:latin typeface="Constant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2000" spc="-1" strike="noStrike">
                <a:solidFill>
                  <a:srgbClr val="000000"/>
                </a:solidFill>
                <a:latin typeface="Constantia"/>
              </a:rPr>
              <a:t>Sexto nível de tópicos</a:t>
            </a:r>
            <a:endParaRPr b="0" lang="pt-PT" sz="2000" spc="-1" strike="noStrike">
              <a:solidFill>
                <a:srgbClr val="000000"/>
              </a:solidFill>
              <a:latin typeface="Constant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2000" spc="-1" strike="noStrike">
                <a:solidFill>
                  <a:srgbClr val="000000"/>
                </a:solidFill>
                <a:latin typeface="Constantia"/>
              </a:rPr>
              <a:t>Sétimo nível de tópicos</a:t>
            </a:r>
            <a:endParaRPr b="0" lang="pt-PT" sz="20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467640" y="1836000"/>
            <a:ext cx="7772040" cy="17744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 algn="ctr">
              <a:lnSpc>
                <a:spcPct val="100000"/>
              </a:lnSpc>
            </a:pPr>
            <a:r>
              <a:rPr b="0" lang="pt-PT" sz="4400" spc="-1" strike="noStrike">
                <a:solidFill>
                  <a:srgbClr val="000000"/>
                </a:solidFill>
                <a:latin typeface="Arial Black"/>
              </a:rPr>
              <a:t>Métodos de Execução dos Serviços de Mesa</a:t>
            </a:r>
            <a:endParaRPr b="0" lang="pt-PT" sz="4400" spc="-1" strike="noStrike">
              <a:solidFill>
                <a:srgbClr val="000000"/>
              </a:solidFill>
              <a:latin typeface="Constantia"/>
            </a:endParaRPr>
          </a:p>
        </p:txBody>
      </p:sp>
      <p:pic>
        <p:nvPicPr>
          <p:cNvPr id="53" name="Picture 2" descr=""/>
          <p:cNvPicPr/>
          <p:nvPr/>
        </p:nvPicPr>
        <p:blipFill>
          <a:blip r:embed="rId1"/>
          <a:stretch/>
        </p:blipFill>
        <p:spPr>
          <a:xfrm>
            <a:off x="4212000" y="4922640"/>
            <a:ext cx="1095120" cy="1149840"/>
          </a:xfrm>
          <a:prstGeom prst="rect">
            <a:avLst/>
          </a:prstGeom>
          <a:ln>
            <a:noFill/>
          </a:ln>
        </p:spPr>
      </p:pic>
      <p:pic>
        <p:nvPicPr>
          <p:cNvPr id="54" name="Picture 2" descr=""/>
          <p:cNvPicPr/>
          <p:nvPr/>
        </p:nvPicPr>
        <p:blipFill>
          <a:blip r:embed="rId2"/>
          <a:stretch/>
        </p:blipFill>
        <p:spPr>
          <a:xfrm>
            <a:off x="5580000" y="4835880"/>
            <a:ext cx="1095120" cy="1149840"/>
          </a:xfrm>
          <a:prstGeom prst="rect">
            <a:avLst/>
          </a:prstGeom>
          <a:ln>
            <a:noFill/>
          </a:ln>
        </p:spPr>
      </p:pic>
      <p:pic>
        <p:nvPicPr>
          <p:cNvPr id="55" name="Picture 2" descr=""/>
          <p:cNvPicPr/>
          <p:nvPr/>
        </p:nvPicPr>
        <p:blipFill>
          <a:blip r:embed="rId3"/>
          <a:stretch/>
        </p:blipFill>
        <p:spPr>
          <a:xfrm>
            <a:off x="2627640" y="4835880"/>
            <a:ext cx="1095120" cy="1149840"/>
          </a:xfrm>
          <a:prstGeom prst="rect">
            <a:avLst/>
          </a:prstGeom>
          <a:ln>
            <a:noFill/>
          </a:ln>
        </p:spPr>
      </p:pic>
      <p:pic>
        <p:nvPicPr>
          <p:cNvPr id="56" name="Picture 2" descr=""/>
          <p:cNvPicPr/>
          <p:nvPr/>
        </p:nvPicPr>
        <p:blipFill>
          <a:blip r:embed="rId4"/>
          <a:stretch/>
        </p:blipFill>
        <p:spPr>
          <a:xfrm>
            <a:off x="1043640" y="5009760"/>
            <a:ext cx="1095120" cy="1119600"/>
          </a:xfrm>
          <a:prstGeom prst="rect">
            <a:avLst/>
          </a:prstGeom>
          <a:ln>
            <a:noFill/>
          </a:ln>
        </p:spPr>
      </p:pic>
      <p:pic>
        <p:nvPicPr>
          <p:cNvPr id="57" name="Picture 2" descr=""/>
          <p:cNvPicPr/>
          <p:nvPr/>
        </p:nvPicPr>
        <p:blipFill>
          <a:blip r:embed="rId5"/>
          <a:stretch/>
        </p:blipFill>
        <p:spPr>
          <a:xfrm>
            <a:off x="7020360" y="4835880"/>
            <a:ext cx="1095120" cy="1149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m 2" descr=""/>
          <p:cNvPicPr/>
          <p:nvPr/>
        </p:nvPicPr>
        <p:blipFill>
          <a:blip r:embed="rId1"/>
          <a:stretch/>
        </p:blipFill>
        <p:spPr>
          <a:xfrm>
            <a:off x="1691640" y="2268000"/>
            <a:ext cx="5544360" cy="3816000"/>
          </a:xfrm>
          <a:prstGeom prst="rect">
            <a:avLst/>
          </a:prstGeom>
          <a:ln w="936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87640" y="808200"/>
            <a:ext cx="7056360" cy="76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pt-PT" sz="4400" spc="-1" strike="noStrike" u="sng">
                <a:solidFill>
                  <a:srgbClr val="000000"/>
                </a:solidFill>
                <a:uFillTx/>
                <a:latin typeface="Arial"/>
                <a:ea typeface="Calibri"/>
              </a:rPr>
              <a:t>Serviço à Inglesa Indirecto</a:t>
            </a:r>
            <a:endParaRPr b="0" lang="pt-PT" sz="44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39640" y="538920"/>
            <a:ext cx="8064360" cy="6428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Serviço à Francesa: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4000" spc="-1" strike="noStrike"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empregado recolhe o serviço na cozinha, verifica se o mesmo está de acordo com o pedido e transporta-o para a sala.</a:t>
            </a:r>
            <a:endParaRPr b="0" lang="pt-PT" sz="2800" spc="-1" strike="noStrike"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Coloca um talher de serviço na travessa.</a:t>
            </a:r>
            <a:endParaRPr b="0" lang="pt-PT" sz="2800" spc="-1" strike="noStrike"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Apresenta a travessa pelo lado esquerdo e deixa o cliente servir-se à vontade ou deixa a travessa em cima da mesa.</a:t>
            </a:r>
            <a:endParaRPr b="0" lang="pt-PT" sz="28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Imagem 1" descr=""/>
          <p:cNvPicPr/>
          <p:nvPr/>
        </p:nvPicPr>
        <p:blipFill>
          <a:blip r:embed="rId1"/>
          <a:stretch/>
        </p:blipFill>
        <p:spPr>
          <a:xfrm>
            <a:off x="1619640" y="2556000"/>
            <a:ext cx="5904360" cy="3744000"/>
          </a:xfrm>
          <a:prstGeom prst="rect">
            <a:avLst/>
          </a:prstGeom>
          <a:ln w="9360"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1979640" y="934200"/>
            <a:ext cx="5688360" cy="76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pt-PT" sz="4400" spc="-1" strike="noStrike" u="sng">
                <a:solidFill>
                  <a:srgbClr val="000000"/>
                </a:solidFill>
                <a:uFillTx/>
                <a:latin typeface="Arial"/>
                <a:ea typeface="Calibri"/>
              </a:rPr>
              <a:t>Serviço à Francesa</a:t>
            </a:r>
            <a:endParaRPr b="0" lang="pt-PT" sz="4400" spc="-1" strike="noStrike"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755640" y="253800"/>
            <a:ext cx="7560360" cy="6703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Serviço à Americana: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  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empratamento é feito na cozinha.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empregado levanta o serviço na cozinha e verifica se está de acordo com o pedido.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Coloca a iguaria face ao cliente pelo lado direito.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É o tipo de serviço mais utilizado.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2800" spc="-1" strike="noStrike"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m 1" descr=""/>
          <p:cNvPicPr/>
          <p:nvPr/>
        </p:nvPicPr>
        <p:blipFill>
          <a:blip r:embed="rId1"/>
          <a:stretch/>
        </p:blipFill>
        <p:spPr>
          <a:xfrm>
            <a:off x="1331640" y="2556000"/>
            <a:ext cx="6192360" cy="3528000"/>
          </a:xfrm>
          <a:prstGeom prst="rect">
            <a:avLst/>
          </a:prstGeom>
          <a:ln w="9360"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1907640" y="794880"/>
            <a:ext cx="6336360" cy="76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pt-PT" sz="4400" spc="-1" strike="noStrike" u="sng">
                <a:solidFill>
                  <a:srgbClr val="000000"/>
                </a:solidFill>
                <a:uFillTx/>
                <a:latin typeface="Arial"/>
                <a:ea typeface="Calibri"/>
              </a:rPr>
              <a:t>Serviço à Americana</a:t>
            </a:r>
            <a:endParaRPr b="0" lang="pt-PT" sz="4400" spc="-1" strike="noStrike"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539640" y="434880"/>
            <a:ext cx="7776360" cy="70686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Serviço à Russa: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40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empregado recolhe o serviço na cozinha, verifica se o mesmo está de acordo com o pedido e transporta-o para a sala.</a:t>
            </a:r>
            <a:endParaRPr b="0" lang="pt-PT" sz="28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Os peixes e as peças de carne são apresentadas inteiras no carrinho de quentes ao cliente.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Acabada a apresentação, são trinchadas na frente do cliente com o apoio de um carrinho de quentes.</a:t>
            </a:r>
            <a:endParaRPr b="0" lang="pt-PT" sz="2800" spc="-1" strike="noStrike"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Imagem 1" descr=""/>
          <p:cNvPicPr/>
          <p:nvPr/>
        </p:nvPicPr>
        <p:blipFill>
          <a:blip r:embed="rId1"/>
          <a:stretch/>
        </p:blipFill>
        <p:spPr>
          <a:xfrm>
            <a:off x="1043640" y="2124000"/>
            <a:ext cx="6768360" cy="4320000"/>
          </a:xfrm>
          <a:prstGeom prst="rect">
            <a:avLst/>
          </a:prstGeom>
          <a:ln w="9360"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2195640" y="718200"/>
            <a:ext cx="4680000" cy="76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pt-PT" sz="4400" spc="-1" strike="noStrike" u="sng">
                <a:solidFill>
                  <a:srgbClr val="000000"/>
                </a:solidFill>
                <a:uFillTx/>
                <a:latin typeface="Arial"/>
                <a:ea typeface="Calibri"/>
              </a:rPr>
              <a:t>Serviço à Russa</a:t>
            </a:r>
            <a:endParaRPr b="0" lang="pt-PT" sz="44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1078200" y="1620000"/>
            <a:ext cx="6555960" cy="216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</a:rPr>
              <a:t>Público Alvo: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4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Futuros empregados de mesa e público </a:t>
            </a:r>
            <a:endParaRPr b="0" lang="pt-PT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em geral.</a:t>
            </a: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451800" y="1184040"/>
            <a:ext cx="51951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</a:rPr>
              <a:t>Objectivos Gerais</a:t>
            </a:r>
            <a:endParaRPr b="0" lang="pt-PT" sz="4000" spc="-1" strike="noStrike">
              <a:latin typeface="Arial"/>
            </a:endParaRPr>
          </a:p>
        </p:txBody>
      </p:sp>
      <p:sp>
        <p:nvSpPr>
          <p:cNvPr id="60" name="CustomShape 2"/>
          <p:cNvSpPr/>
          <p:nvPr/>
        </p:nvSpPr>
        <p:spPr>
          <a:xfrm>
            <a:off x="467640" y="2844000"/>
            <a:ext cx="7920360" cy="200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50000"/>
              </a:lnSpc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No final da sessão os formandos deverão ser capazes de identificar os 4 tipos de serviços de mesa.</a:t>
            </a: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350640" y="662400"/>
            <a:ext cx="652392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</a:rPr>
              <a:t>Objectivos Específicos</a:t>
            </a:r>
            <a:endParaRPr b="0" lang="pt-PT" sz="4000" spc="-1" strike="noStrike"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611640" y="1548000"/>
            <a:ext cx="8064360" cy="855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50000"/>
              </a:lnSpc>
              <a:spcAft>
                <a:spcPts val="1400"/>
              </a:spcAft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No final da sessão os formandos deverão ser capazes de :</a:t>
            </a:r>
            <a:endParaRPr b="0" lang="pt-PT" sz="2800" spc="-1" strike="noStrike">
              <a:latin typeface="Arial"/>
            </a:endParaRPr>
          </a:p>
          <a:p>
            <a:pPr indent="-216000">
              <a:lnSpc>
                <a:spcPct val="150000"/>
              </a:lnSpc>
              <a:spcAft>
                <a:spcPts val="1400"/>
              </a:spcAft>
              <a:buClr>
                <a:srgbClr val="000000"/>
              </a:buClr>
              <a:buSzPct val="150000"/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Saber a definição de serviços de mesa.</a:t>
            </a:r>
            <a:endParaRPr b="0" lang="pt-PT" sz="2800" spc="-1" strike="noStrike">
              <a:latin typeface="Arial"/>
            </a:endParaRPr>
          </a:p>
          <a:p>
            <a:pPr indent="-216000">
              <a:lnSpc>
                <a:spcPct val="150000"/>
              </a:lnSpc>
              <a:spcAft>
                <a:spcPts val="1400"/>
              </a:spcAft>
              <a:buClr>
                <a:srgbClr val="000000"/>
              </a:buClr>
              <a:buSzPct val="150000"/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Saber identificar correctamente os 4 tipos de serviços usados num restaurante.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spcAft>
                <a:spcPts val="1400"/>
              </a:spcAft>
            </a:pP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611640" y="1644120"/>
            <a:ext cx="8136720" cy="975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O que são serviços de mesa?</a:t>
            </a:r>
            <a:endParaRPr b="0" lang="pt-P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4000" spc="-1" strike="noStrike">
              <a:latin typeface="Arial"/>
            </a:endParaRPr>
          </a:p>
        </p:txBody>
      </p:sp>
      <p:sp>
        <p:nvSpPr>
          <p:cNvPr id="64" name="CustomShape 2"/>
          <p:cNvSpPr/>
          <p:nvPr/>
        </p:nvSpPr>
        <p:spPr>
          <a:xfrm>
            <a:off x="827640" y="3229200"/>
            <a:ext cx="7272360" cy="2009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50000"/>
              </a:lnSpc>
            </a:pPr>
            <a:r>
              <a:rPr b="0" lang="pt-PT" sz="2800" spc="-1" strike="noStrike">
                <a:latin typeface="Arial"/>
                <a:ea typeface="Calibri"/>
              </a:rPr>
              <a:t>É o modo como as iguarias são servidas.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</p:txBody>
      </p:sp>
      <p:pic>
        <p:nvPicPr>
          <p:cNvPr id="65" name="Imagem 5" descr=""/>
          <p:cNvPicPr/>
          <p:nvPr/>
        </p:nvPicPr>
        <p:blipFill>
          <a:blip r:embed="rId1"/>
          <a:stretch/>
        </p:blipFill>
        <p:spPr>
          <a:xfrm>
            <a:off x="971640" y="4500360"/>
            <a:ext cx="1511640" cy="935640"/>
          </a:xfrm>
          <a:prstGeom prst="rect">
            <a:avLst/>
          </a:prstGeom>
          <a:ln w="9360">
            <a:noFill/>
          </a:ln>
        </p:spPr>
      </p:pic>
      <p:pic>
        <p:nvPicPr>
          <p:cNvPr id="66" name="Imagem 6" descr=""/>
          <p:cNvPicPr/>
          <p:nvPr/>
        </p:nvPicPr>
        <p:blipFill>
          <a:blip r:embed="rId2"/>
          <a:stretch/>
        </p:blipFill>
        <p:spPr>
          <a:xfrm>
            <a:off x="3276000" y="4500360"/>
            <a:ext cx="1511640" cy="935640"/>
          </a:xfrm>
          <a:prstGeom prst="rect">
            <a:avLst/>
          </a:prstGeom>
          <a:ln w="9360">
            <a:noFill/>
          </a:ln>
        </p:spPr>
      </p:pic>
      <p:pic>
        <p:nvPicPr>
          <p:cNvPr id="67" name="Imagem 7" descr=""/>
          <p:cNvPicPr/>
          <p:nvPr/>
        </p:nvPicPr>
        <p:blipFill>
          <a:blip r:embed="rId3"/>
          <a:stretch/>
        </p:blipFill>
        <p:spPr>
          <a:xfrm>
            <a:off x="5724000" y="4500360"/>
            <a:ext cx="1656000" cy="935640"/>
          </a:xfrm>
          <a:prstGeom prst="rect">
            <a:avLst/>
          </a:prstGeom>
          <a:ln w="9360">
            <a:noFill/>
          </a:ln>
        </p:spPr>
      </p:pic>
      <p:pic>
        <p:nvPicPr>
          <p:cNvPr id="68" name="Imagem 8" descr=""/>
          <p:cNvPicPr/>
          <p:nvPr/>
        </p:nvPicPr>
        <p:blipFill>
          <a:blip r:embed="rId4"/>
          <a:stretch/>
        </p:blipFill>
        <p:spPr>
          <a:xfrm>
            <a:off x="1907640" y="5652360"/>
            <a:ext cx="1872000" cy="1151640"/>
          </a:xfrm>
          <a:prstGeom prst="rect">
            <a:avLst/>
          </a:prstGeom>
          <a:ln w="9360">
            <a:noFill/>
          </a:ln>
        </p:spPr>
      </p:pic>
      <p:pic>
        <p:nvPicPr>
          <p:cNvPr id="69" name="Imagem 9" descr=""/>
          <p:cNvPicPr/>
          <p:nvPr/>
        </p:nvPicPr>
        <p:blipFill>
          <a:blip r:embed="rId5"/>
          <a:stretch/>
        </p:blipFill>
        <p:spPr>
          <a:xfrm>
            <a:off x="4428000" y="5580360"/>
            <a:ext cx="1728000" cy="129564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899640" y="1186920"/>
            <a:ext cx="7272360" cy="1006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5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Métodos de Serviço:</a:t>
            </a:r>
            <a:endParaRPr b="0" lang="pt-PT" sz="4000" spc="-1" strike="noStrike">
              <a:latin typeface="Arial"/>
            </a:endParaRPr>
          </a:p>
        </p:txBody>
      </p:sp>
      <p:sp>
        <p:nvSpPr>
          <p:cNvPr id="71" name="CustomShape 2"/>
          <p:cNvSpPr/>
          <p:nvPr/>
        </p:nvSpPr>
        <p:spPr>
          <a:xfrm>
            <a:off x="827640" y="2203560"/>
            <a:ext cx="6840360" cy="4570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Serviço à Inglesa</a:t>
            </a:r>
            <a:endParaRPr b="0" lang="pt-PT" sz="2800" spc="-1" strike="noStrike">
              <a:latin typeface="Arial"/>
            </a:endParaRPr>
          </a:p>
          <a:p>
            <a:pPr lvl="1" marL="457200" indent="-2160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Directo</a:t>
            </a:r>
            <a:endParaRPr b="0" lang="pt-PT" sz="2800" spc="-1" strike="noStrike">
              <a:latin typeface="Arial"/>
            </a:endParaRPr>
          </a:p>
          <a:p>
            <a:pPr lvl="1" marL="457200" indent="-2160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Indirecto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Serviço à Francesa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Serviço à Americana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Serviço à Russa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467640" y="795600"/>
            <a:ext cx="8208720" cy="48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50000"/>
              </a:lnSpc>
            </a:pPr>
            <a:r>
              <a:rPr b="1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Serviço à Inglesa Directo:</a:t>
            </a:r>
            <a:endParaRPr b="0" lang="pt-PT" sz="40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empregado recolhe o serviço na cozinha, verifica se o mesmo está de acordo com o pedido e transporta-o para a sala.</a:t>
            </a:r>
            <a:endParaRPr b="0" lang="pt-PT" sz="28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Apresenta-o ao cliente e após aprovação deste começa a servir pelo lado esquerdo, com o talher de serviço [colher e garfo].</a:t>
            </a: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1115640" y="800280"/>
            <a:ext cx="6480360" cy="76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pt-PT" sz="4400" spc="-1" strike="noStrike" u="sng">
                <a:solidFill>
                  <a:srgbClr val="000000"/>
                </a:solidFill>
                <a:uFillTx/>
                <a:latin typeface="Arial"/>
                <a:ea typeface="Calibri"/>
              </a:rPr>
              <a:t>Serviço à Inglesa Directo</a:t>
            </a:r>
            <a:endParaRPr b="0" lang="pt-PT" sz="4400" spc="-1" strike="noStrike">
              <a:latin typeface="Arial"/>
            </a:endParaRPr>
          </a:p>
        </p:txBody>
      </p:sp>
      <p:pic>
        <p:nvPicPr>
          <p:cNvPr id="74" name="Imagem 4" descr=""/>
          <p:cNvPicPr/>
          <p:nvPr/>
        </p:nvPicPr>
        <p:blipFill>
          <a:blip r:embed="rId1"/>
          <a:stretch/>
        </p:blipFill>
        <p:spPr>
          <a:xfrm>
            <a:off x="1547640" y="2484000"/>
            <a:ext cx="5904360" cy="374400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395640" y="-315000"/>
            <a:ext cx="8280720" cy="73731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250000"/>
              </a:lnSpc>
            </a:pPr>
            <a:r>
              <a:rPr b="0" lang="pt-PT" sz="4000" spc="-1" strike="noStrike">
                <a:solidFill>
                  <a:srgbClr val="000000"/>
                </a:solidFill>
                <a:latin typeface="Arial Black"/>
                <a:ea typeface="Calibri"/>
              </a:rPr>
              <a:t>Serviço à Inglesa Indirecto:</a:t>
            </a:r>
            <a:endParaRPr b="0" lang="pt-PT" sz="40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O empregado recolhe o serviço na cozinha, verifica se o mesmo está de acordo com o pedido e transporta-o para a sala.</a:t>
            </a:r>
            <a:endParaRPr b="0" lang="pt-PT" sz="2800" spc="-1" strike="noStrike">
              <a:latin typeface="Arial"/>
            </a:endParaRPr>
          </a:p>
          <a:p>
            <a:pPr indent="-21600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Apresenta-o ao cliente e após aprovação deste coloca o serviço num carrinho de apoio, onde já deverá estar um prato para o devido empratamento.</a:t>
            </a:r>
            <a:endParaRPr b="0" lang="pt-PT" sz="2800" spc="-1" strike="noStrike">
              <a:latin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pt-PT" sz="2800" spc="-1" strike="noStrike">
                <a:solidFill>
                  <a:srgbClr val="000000"/>
                </a:solidFill>
                <a:latin typeface="Arial"/>
                <a:ea typeface="Calibri"/>
              </a:rPr>
              <a:t>Começa a fazer o empratamento com o talher de serviço e é servido pelo lado direito do cliente.</a:t>
            </a:r>
            <a:endParaRPr b="0" lang="pt-PT" sz="2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618</TotalTime>
  <Application>LibreOffice/6.0.5.2$Linux_X86_64 LibreOffice_project/54c8cbb85f300ac59db32fe8a675ff7683cd5a16</Application>
  <Words>428</Words>
  <Paragraphs>57</Paragraphs>
  <Company>-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2010-06-18T11:27:39Z</dcterms:created>
  <dc:creator>Clarisse Lemos</dc:creator>
  <dc:description/>
  <dc:language>pt-PT</dc:language>
  <cp:lastModifiedBy>Moisés</cp:lastModifiedBy>
  <dcterms:modified xsi:type="dcterms:W3CDTF">2010-07-31T02:42:26Z</dcterms:modified>
  <cp:revision>81</cp:revision>
  <dc:subject/>
  <dc:title>Métodos de Execução dos Serviços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-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3</vt:i4>
  </property>
  <property fmtid="{D5CDD505-2E9C-101B-9397-08002B2CF9AE}" pid="9" name="PresentationFormat">
    <vt:lpwstr>Personalizados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16</vt:i4>
  </property>
</Properties>
</file>