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PT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P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499320" y="5945040"/>
            <a:ext cx="4939920" cy="92052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485640" y="5938920"/>
            <a:ext cx="3689640" cy="93276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P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título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texto dos tópicos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nível de tópicos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Terceiro nível de tópicos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nível de tópicos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nível de tópicos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nível de tópicos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Sétimo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642960" y="2858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PT" sz="2700" b="1" u="sng" strike="noStrike" spc="-1" dirty="0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Cafetaria e Serviços Especiais na Restauração e Hotelaria</a:t>
            </a:r>
            <a:endParaRPr lang="pt-P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285840" y="1785960"/>
            <a:ext cx="8357400" cy="775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PT" sz="2200" b="1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Guarnições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P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Grande parte das iguarias são acompanhadas com guarnição. Se há só uma guarnição, o profissional deve colocá-la no prato sobre o lado esquerdo. Se forem duas, de igual modo, pode colocar uma no lado esquerdo e outra no lado direito, ou então na parte superior da peça-base. Em qualquer dos casos de forma a não as misturar.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Contudo, há guarnições que devem ser servidas no prato pequeno separadas da peça-base, como por exemplo: ervilhas à francesa, esparregado, couve-flor gratinada, espinafres com natas, feijão verde picado com hortelã…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	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357120" y="1714320"/>
            <a:ext cx="8228880" cy="49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ctr">
              <a:lnSpc>
                <a:spcPct val="100000"/>
              </a:lnSpc>
            </a:pPr>
            <a:r>
              <a:rPr lang="pt-PT" sz="2000" b="1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Processos de confecção dos produtos alimentares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pt-PT" sz="1800" b="1" u="sng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Hambúrguer</a:t>
            </a:r>
            <a:r>
              <a:rPr lang="pt-PT" sz="1800" b="1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uma espécie de sanduíche de carne picada, quase sempre frita ou grelhada. Por ser geralmente servido entre duas metades de pão,  formando uma sanduíche, é esse, por extensão, o seu significado mais comum. Pode ser acompanhado por condimentos e outros ingredientes também colocados dentro do pão, como cebola, alface, tomate, ketchup, queijo fatiado, bacon...</a:t>
            </a:r>
          </a:p>
        </p:txBody>
      </p:sp>
      <p:sp>
        <p:nvSpPr>
          <p:cNvPr id="70" name="CustomShape 2"/>
          <p:cNvSpPr/>
          <p:nvPr/>
        </p:nvSpPr>
        <p:spPr>
          <a:xfrm>
            <a:off x="457200" y="274680"/>
            <a:ext cx="8228880" cy="122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t-PT" sz="2000" b="1" u="sng" strike="noStrike" spc="-1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700" b="1" u="sng" strike="noStrike" spc="-1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Cafetaria e Serviços Especiais na Restauração e Hotelaria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Imagem 3"/>
          <p:cNvPicPr/>
          <p:nvPr/>
        </p:nvPicPr>
        <p:blipFill>
          <a:blip r:embed="rId2"/>
          <a:stretch/>
        </p:blipFill>
        <p:spPr>
          <a:xfrm>
            <a:off x="285840" y="214200"/>
            <a:ext cx="551880" cy="589680"/>
          </a:xfrm>
          <a:prstGeom prst="rect">
            <a:avLst/>
          </a:prstGeom>
          <a:ln w="9360">
            <a:noFill/>
          </a:ln>
        </p:spPr>
      </p:pic>
      <p:pic>
        <p:nvPicPr>
          <p:cNvPr id="72" name="Marcador de Posição de Conteúdo 4"/>
          <p:cNvPicPr/>
          <p:nvPr/>
        </p:nvPicPr>
        <p:blipFill>
          <a:blip r:embed="rId3"/>
          <a:stretch/>
        </p:blipFill>
        <p:spPr>
          <a:xfrm>
            <a:off x="2786040" y="214200"/>
            <a:ext cx="2116800" cy="361440"/>
          </a:xfrm>
          <a:prstGeom prst="rect">
            <a:avLst/>
          </a:prstGeom>
          <a:ln w="9360">
            <a:noFill/>
          </a:ln>
        </p:spPr>
      </p:pic>
      <p:pic>
        <p:nvPicPr>
          <p:cNvPr id="73" name="Imagem 5"/>
          <p:cNvPicPr/>
          <p:nvPr/>
        </p:nvPicPr>
        <p:blipFill>
          <a:blip r:embed="rId4"/>
          <a:stretch/>
        </p:blipFill>
        <p:spPr>
          <a:xfrm>
            <a:off x="7643880" y="142920"/>
            <a:ext cx="875520" cy="475560"/>
          </a:xfrm>
          <a:prstGeom prst="rect">
            <a:avLst/>
          </a:prstGeom>
          <a:ln w="9360">
            <a:noFill/>
          </a:ln>
        </p:spPr>
      </p:pic>
      <p:pic>
        <p:nvPicPr>
          <p:cNvPr id="74" name="Imagem 6"/>
          <p:cNvPicPr/>
          <p:nvPr/>
        </p:nvPicPr>
        <p:blipFill>
          <a:blip r:embed="rId5"/>
          <a:stretch/>
        </p:blipFill>
        <p:spPr>
          <a:xfrm>
            <a:off x="3714840" y="4857840"/>
            <a:ext cx="1256760" cy="118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14200" y="285840"/>
            <a:ext cx="8228880" cy="57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1" u="sng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Omeletas: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preparam-se com ovo e com as iguarias que o cliente desejar, por exemplo, espinafres, batata, fiambre, bacon, frango, atum….</a:t>
            </a:r>
          </a:p>
          <a:p>
            <a:pPr marL="365760" indent="-255240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1" u="sng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Cachorros: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faz-se um corte longitudinal no pão e no seu interior coloca-se salsicha, batata palha e mostarda</a:t>
            </a:r>
          </a:p>
          <a:p>
            <a:pPr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Imagem 3"/>
          <p:cNvPicPr/>
          <p:nvPr/>
        </p:nvPicPr>
        <p:blipFill>
          <a:blip r:embed="rId2"/>
          <a:stretch/>
        </p:blipFill>
        <p:spPr>
          <a:xfrm>
            <a:off x="3143160" y="4714920"/>
            <a:ext cx="1499400" cy="1058400"/>
          </a:xfrm>
          <a:prstGeom prst="rect">
            <a:avLst/>
          </a:prstGeom>
          <a:ln>
            <a:noFill/>
          </a:ln>
        </p:spPr>
      </p:pic>
      <p:pic>
        <p:nvPicPr>
          <p:cNvPr id="77" name="Imagem 5"/>
          <p:cNvPicPr/>
          <p:nvPr/>
        </p:nvPicPr>
        <p:blipFill>
          <a:blip r:embed="rId3"/>
          <a:stretch/>
        </p:blipFill>
        <p:spPr>
          <a:xfrm>
            <a:off x="5000760" y="2143080"/>
            <a:ext cx="1332720" cy="99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85840" y="2500200"/>
            <a:ext cx="8429040" cy="40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ctr">
              <a:lnSpc>
                <a:spcPct val="150000"/>
              </a:lnSpc>
            </a:pPr>
            <a:r>
              <a:rPr lang="pt-PT" sz="2400" b="1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Aromas</a:t>
            </a:r>
            <a:r>
              <a:rPr lang="pt-PT" sz="2400" b="0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sentido do olfacto:</a:t>
            </a:r>
          </a:p>
          <a:p>
            <a:pPr marL="859680" lvl="2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Amargo</a:t>
            </a:r>
          </a:p>
          <a:p>
            <a:pPr marL="859680" lvl="2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Salgado</a:t>
            </a:r>
          </a:p>
          <a:p>
            <a:pPr marL="859680" lvl="2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Doce</a:t>
            </a:r>
          </a:p>
          <a:p>
            <a:pPr marL="859680" lvl="2" indent="-227880" algn="just">
              <a:lnSpc>
                <a:spcPct val="150000"/>
              </a:lnSpc>
              <a:buClr>
                <a:srgbClr val="DA1F28"/>
              </a:buClr>
              <a:buFont typeface="Wingdings" charset="2"/>
              <a:buChar char="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Azedo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285840" y="142920"/>
            <a:ext cx="8214480" cy="235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200" b="1" u="sng" strike="noStrike" spc="-1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400" b="1" u="sng" strike="noStrike" spc="-1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Cafetaria e Serviços Especiais na Restauração e Hotelaria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400" b="1" u="sng" strike="noStrike" spc="-1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Cocktails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pt-PT" sz="2400" b="1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Aromas e tipos de paladares nos cocktails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0" name="Imagem 5"/>
          <p:cNvPicPr/>
          <p:nvPr/>
        </p:nvPicPr>
        <p:blipFill>
          <a:blip r:embed="rId2"/>
          <a:stretch/>
        </p:blipFill>
        <p:spPr>
          <a:xfrm>
            <a:off x="7643880" y="142920"/>
            <a:ext cx="875520" cy="475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214200" y="214200"/>
            <a:ext cx="8643240" cy="635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ctr">
              <a:lnSpc>
                <a:spcPct val="150000"/>
              </a:lnSpc>
            </a:pPr>
            <a:r>
              <a:rPr lang="pt-PT" sz="2400" b="1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Paladar: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a) Sabor Azedo:   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Ácido cítrico: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encontra-se nos limões, laranjas, toranjas, lima…</a:t>
            </a:r>
          </a:p>
          <a:p>
            <a:pPr marL="452520" indent="-342360" algn="just">
              <a:lnSpc>
                <a:spcPct val="15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Ácido málico: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encontra-se nas maçãs, peras…</a:t>
            </a:r>
          </a:p>
          <a:p>
            <a:pPr marL="452520" indent="-342360" algn="just">
              <a:lnSpc>
                <a:spcPct val="15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Ácido láctico: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encontra-se no leite e derivados/ lacticínios…</a:t>
            </a:r>
          </a:p>
          <a:p>
            <a:pPr marL="452520" indent="-34236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60000"/>
              </a:lnSpc>
            </a:pPr>
            <a:r>
              <a:rPr lang="pt-PT" sz="1800" b="0" strike="noStrike" spc="-1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b) Sabor Doce: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proveniente do açúcar, tais como: </a:t>
            </a:r>
          </a:p>
          <a:p>
            <a:pPr marL="365760" indent="-255240">
              <a:lnSpc>
                <a:spcPct val="16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Sacarose: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açúcar de mesa…</a:t>
            </a:r>
          </a:p>
          <a:p>
            <a:pPr marL="365760" indent="-255240">
              <a:lnSpc>
                <a:spcPct val="16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Frutose: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açúcar proveniente de frutos…</a:t>
            </a:r>
          </a:p>
          <a:p>
            <a:pPr marL="365760" indent="-255240">
              <a:lnSpc>
                <a:spcPct val="16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Glucose: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mel, uvas e néctar…</a:t>
            </a:r>
          </a:p>
          <a:p>
            <a:pPr marL="452520" indent="-34236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14200" y="214200"/>
            <a:ext cx="8643240" cy="642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r>
              <a:rPr lang="pt-PT" sz="1800" b="0" strike="noStrike" spc="-1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c) Sabor Amargo: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Alcalóides: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água tónica</a:t>
            </a:r>
          </a:p>
          <a:p>
            <a:pPr marL="365760" indent="-255240" algn="just">
              <a:lnSpc>
                <a:spcPct val="160000"/>
              </a:lnSpc>
            </a:pPr>
            <a:r>
              <a:rPr lang="pt-PT" sz="1800" b="0" i="1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Bitters: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bebidas brancas aromatizadas com ervas, especiarias, cascas de árvores e plantas….</a:t>
            </a:r>
          </a:p>
          <a:p>
            <a:pPr marL="365760" indent="-255240" algn="just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r>
              <a:rPr lang="pt-PT" sz="1800" b="0" strike="noStrike" spc="-1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d) Sabor Salgado: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cloreto de sódio: sal de mesa</a:t>
            </a:r>
          </a:p>
          <a:p>
            <a:pPr marL="365760" indent="-255240" algn="just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3" name="Imagem 2"/>
          <p:cNvPicPr/>
          <p:nvPr/>
        </p:nvPicPr>
        <p:blipFill>
          <a:blip r:embed="rId2"/>
          <a:stretch/>
        </p:blipFill>
        <p:spPr>
          <a:xfrm>
            <a:off x="3000240" y="4357800"/>
            <a:ext cx="1213560" cy="1213560"/>
          </a:xfrm>
          <a:prstGeom prst="rect">
            <a:avLst/>
          </a:prstGeom>
          <a:ln>
            <a:noFill/>
          </a:ln>
        </p:spPr>
      </p:pic>
      <p:pic>
        <p:nvPicPr>
          <p:cNvPr id="84" name="Imagem 3"/>
          <p:cNvPicPr/>
          <p:nvPr/>
        </p:nvPicPr>
        <p:blipFill>
          <a:blip r:embed="rId3"/>
          <a:stretch/>
        </p:blipFill>
        <p:spPr>
          <a:xfrm>
            <a:off x="5000760" y="3714840"/>
            <a:ext cx="1285200" cy="128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457200" y="214200"/>
            <a:ext cx="8257320" cy="614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ctr">
              <a:lnSpc>
                <a:spcPct val="160000"/>
              </a:lnSpc>
            </a:pPr>
            <a:r>
              <a:rPr lang="pt-PT" sz="2200" b="1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adoçar cocktails: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60000"/>
              </a:lnSpc>
              <a:buClr>
                <a:srgbClr val="000000"/>
              </a:buClr>
              <a:buSzPct val="68000"/>
              <a:buFont typeface="Wingdings" charset="2"/>
              <a:buChar char="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mais correcto é utilizar xaropes de açúcares</a:t>
            </a:r>
          </a:p>
          <a:p>
            <a:pPr marL="365760" indent="-255240" algn="just">
              <a:lnSpc>
                <a:spcPct val="160000"/>
              </a:lnSpc>
              <a:buClr>
                <a:srgbClr val="000000"/>
              </a:buClr>
              <a:buSzPct val="68000"/>
              <a:buFont typeface="Wingdings" charset="2"/>
              <a:buChar char="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Pode ser também xaropes de frutas, que não só adoçam os cocktails como servem de elementos decorativos, criando cores muito exóticas</a:t>
            </a:r>
          </a:p>
          <a:p>
            <a:pPr marL="365760" indent="-255240" algn="just">
              <a:lnSpc>
                <a:spcPct val="16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r>
              <a:rPr lang="pt-PT" sz="2200" b="1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cocktail deve conter 4 elementos essenciais: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lang="pt-PT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Uma base</a:t>
            </a:r>
          </a:p>
          <a:p>
            <a:pPr marL="365760" indent="-255240" algn="just">
              <a:lnSpc>
                <a:spcPct val="150000"/>
              </a:lnSpc>
            </a:pPr>
            <a:r>
              <a:rPr lang="pt-PT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licor</a:t>
            </a:r>
          </a:p>
          <a:p>
            <a:pPr marL="365760" indent="-255240" algn="just">
              <a:lnSpc>
                <a:spcPct val="150000"/>
              </a:lnSpc>
            </a:pPr>
            <a:r>
              <a:rPr lang="pt-PT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Um sumo de fruta, natas, águas gaseificadas</a:t>
            </a:r>
          </a:p>
          <a:p>
            <a:pPr marL="365760" indent="-255240" algn="just">
              <a:lnSpc>
                <a:spcPct val="150000"/>
              </a:lnSpc>
            </a:pPr>
            <a:r>
              <a:rPr lang="pt-PT" sz="1800" b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Xaropes para colorir e adoçar</a:t>
            </a: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14200" y="214200"/>
            <a:ext cx="8228880" cy="635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ctr">
              <a:lnSpc>
                <a:spcPct val="150000"/>
              </a:lnSpc>
            </a:pPr>
            <a:r>
              <a:rPr lang="pt-PT" sz="2400" b="1" u="sng" strike="noStrike" spc="-1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Classificação dos cocktails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Estimulantes de apetite ou aperitivos: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cocktails com sabor seco, amargo ou ácido, devendo ser servido antes das refeições. Normalmente são preparados com bebidas destiladas: Bitters, sumos de frutas ácidas…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Digestivos</a:t>
            </a:r>
            <a:r>
              <a:rPr lang="pt-PT" sz="1800" b="0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cocktails preparados com ingredientes que ajudam na digestão dos alimentos. Entram na sua composição, açúcares, licores, cremes…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Refrescantes: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cocktails preparados com bebidas destiladas, sumos de frutas, licores, refrigerantes, águas gaseificadas e muito gelo. São ideais para dias muito quentes. </a:t>
            </a: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14200" y="214200"/>
            <a:ext cx="8571960" cy="642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Nutritivos: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aqueles em que cuja composição se usam ingredientes com alto teor calórico, tais como: ovos, cremes, açúcar, mel, leite, chocolate, xaropes, vinhos fortificados…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Estimulantes físicos: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preparados com ingredientes que têm por finalidade aquecer o corpo. São compostos por chá, café, chocolate, mel, leite quente, canela, noz-moscada, cravo-da-índia…</a:t>
            </a:r>
          </a:p>
        </p:txBody>
      </p:sp>
      <p:pic>
        <p:nvPicPr>
          <p:cNvPr id="88" name="Imagem 3"/>
          <p:cNvPicPr/>
          <p:nvPr/>
        </p:nvPicPr>
        <p:blipFill>
          <a:blip r:embed="rId2"/>
          <a:stretch/>
        </p:blipFill>
        <p:spPr>
          <a:xfrm>
            <a:off x="3000240" y="4214880"/>
            <a:ext cx="1428120" cy="1904400"/>
          </a:xfrm>
          <a:prstGeom prst="rect">
            <a:avLst/>
          </a:prstGeom>
          <a:ln>
            <a:noFill/>
          </a:ln>
        </p:spPr>
      </p:pic>
      <p:pic>
        <p:nvPicPr>
          <p:cNvPr id="89" name="Imagem 4"/>
          <p:cNvPicPr/>
          <p:nvPr/>
        </p:nvPicPr>
        <p:blipFill>
          <a:blip r:embed="rId3"/>
          <a:stretch/>
        </p:blipFill>
        <p:spPr>
          <a:xfrm>
            <a:off x="5357880" y="3714840"/>
            <a:ext cx="1486800" cy="171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285840" y="1214280"/>
            <a:ext cx="8228880" cy="528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Batidos</a:t>
            </a:r>
            <a:r>
              <a:rPr lang="pt-PT" sz="1800" b="0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cocktails cujos componentes têm diferentes densidades entre si, por isso é necessário batê-los. Deve-se utilizar um shaker para se obter uma mistura mais homogénea. 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Mexidos</a:t>
            </a:r>
            <a:r>
              <a:rPr lang="pt-PT" sz="1800" b="0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aqueles cujos componentes têm densidades muito semelhantes entre si, bastando para isso mexê-los para os misturar. Para a mistura utiliza-se normalmente uma colher de barman (bailarina) num mixing glass. 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Montados: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são aqueles cuja composição contem ingredientes de densidades diferentes. Estes cocktails são preparados nos próprios copos onde serão servidos. Estes nunca devem ser batidos.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500120" y="285840"/>
            <a:ext cx="5900040" cy="5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2400" b="1" u="sng" strike="noStrike" spc="-1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Modalidades dos Cocktails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57120" y="2286000"/>
            <a:ext cx="8429040" cy="42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pt-PT" sz="19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Relacionamento entre cliente e empregado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r>
              <a:rPr lang="pt-PT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Saber influenciar o cliente na escolha do que melhor convenha ao vendedor e sirva o comprador, neste caso, a pessoa que vai comer ou beber. O empregado deve preparar ou servir as iguarias ordenadas pelo cliente, bem como as bebidas que as acompanhem, com amplo domínio técnico, arte e elegância, fazendo que o cliente se aperceba dos aspectos mais positivos da nossa profissão.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457200" y="274680"/>
            <a:ext cx="8228880" cy="179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pt-PT" sz="2400" b="1" u="sng" strike="noStrike" spc="-1">
                <a:solidFill>
                  <a:srgbClr val="B54A1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Cafetaria e Serviços Especiais na Restauração e Hotelaria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PT" sz="2200" b="1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Executar o serviço de mesa em bar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Imagem 5"/>
          <p:cNvPicPr/>
          <p:nvPr/>
        </p:nvPicPr>
        <p:blipFill>
          <a:blip r:embed="rId2"/>
          <a:stretch/>
        </p:blipFill>
        <p:spPr>
          <a:xfrm>
            <a:off x="357120" y="214200"/>
            <a:ext cx="551880" cy="589680"/>
          </a:xfrm>
          <a:prstGeom prst="rect">
            <a:avLst/>
          </a:prstGeom>
          <a:ln w="9360">
            <a:noFill/>
          </a:ln>
        </p:spPr>
      </p:pic>
      <p:pic>
        <p:nvPicPr>
          <p:cNvPr id="95" name="Marcador de Posição de Conteúdo 4"/>
          <p:cNvPicPr/>
          <p:nvPr/>
        </p:nvPicPr>
        <p:blipFill>
          <a:blip r:embed="rId3"/>
          <a:stretch/>
        </p:blipFill>
        <p:spPr>
          <a:xfrm>
            <a:off x="2928960" y="285840"/>
            <a:ext cx="2116800" cy="361440"/>
          </a:xfrm>
          <a:prstGeom prst="rect">
            <a:avLst/>
          </a:prstGeom>
          <a:ln w="9360">
            <a:noFill/>
          </a:ln>
        </p:spPr>
      </p:pic>
      <p:pic>
        <p:nvPicPr>
          <p:cNvPr id="96" name="Imagem 7"/>
          <p:cNvPicPr/>
          <p:nvPr/>
        </p:nvPicPr>
        <p:blipFill>
          <a:blip r:embed="rId4"/>
          <a:stretch/>
        </p:blipFill>
        <p:spPr>
          <a:xfrm>
            <a:off x="7572240" y="285840"/>
            <a:ext cx="875520" cy="475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285840" y="214200"/>
            <a:ext cx="8228880" cy="635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ctr">
              <a:lnSpc>
                <a:spcPct val="100000"/>
              </a:lnSpc>
            </a:pPr>
            <a:r>
              <a:rPr lang="pt-PT" sz="2800" b="1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Exemplos de algumas guarnições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29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Sopas</a:t>
            </a:r>
            <a:r>
              <a:rPr lang="pt-PT" sz="2900" b="1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 tudo em que na sua base estejam legumes, carnes ou peixes. Geralmente estes são estufados, adicionando-se-lhes fundo ou caldo de carne.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29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Cremes:</a:t>
            </a:r>
            <a:r>
              <a:rPr lang="pt-PT" sz="2900" b="1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pt-PT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sopas passadas, normalmente ligadas com gemas de ovos e natas. Existem também os cremes aveludados, tais como os de aves, de peixe ou de marisco.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29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Caldos: </a:t>
            </a:r>
            <a:r>
              <a:rPr lang="pt-PT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são caldos fortes, clarificados, que podem ser servidos em geleia, frios, mornos ou quentes.  Os caldos em geleia ou frios, podem ser servidos simples ou aromatizados, os caldos quentes podem-no ser com guarnição, aromatizados ou simples.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</a:t>
            </a:r>
          </a:p>
          <a:p>
            <a:pPr marL="365760" indent="-255240"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1285920" y="714240"/>
            <a:ext cx="570960" cy="4993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PT" sz="1800" b="1" strike="noStrike" spc="-1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14200" y="285840"/>
            <a:ext cx="8714880" cy="607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pt-PT" sz="19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Tipo de clientes: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lang="pt-PT" sz="1800" b="0" i="1" strike="noStrike" spc="-1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Cliente optimista: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fácil de atender. Por natureza é bem disposto e optimista. Quando surge uma contrariedade, normalmente aceita-a com conformismo.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lang="pt-PT" sz="1800" b="0" i="1" strike="noStrike" spc="-1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Cliente bilioso: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vive insatisfeita com tudo e com todos, tornando-se de difícil contacto. É raro estar contente com o que se lhe serve, tem sempre que pôr defeitos, inclusive com a maneira como está a ser atendido.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lang="pt-PT" sz="1800" b="0" i="1" strike="noStrike" spc="-1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Cliente colérico: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este cliente há que o deixar expandir, depois disso, pode fazer-se-lhe uma observação. Regra geral, acaba por julgar injustificada a sua atitude. 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14200" y="214200"/>
            <a:ext cx="8228880" cy="642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Acolhimento</a:t>
            </a:r>
            <a:r>
              <a:rPr lang="pt-PT" sz="1800" b="0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 acolhimento pessoal que se deve prestar ao cliente quando este chega à cafetaria ou ao bar, faz parte o sorriso franco, aberto e as boas maneiras. Tudo isto se deve manter durante a estada e até à saída do cliente do estabelecimento. 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"/>
            </a:pPr>
            <a:r>
              <a:rPr lang="pt-PT" sz="1800" b="0" u="sng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Reclamação: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é sempre um acto e um momento critico para quem a faz e para quem a recebe. Há pelo menos duas atitudes a considerar da pessoa que a faz: uma é a que é feita com ar impulsivo, a outra, a do tom correcto. Na primeira, o cliente está a pretender afectar o ambiente a ao mesmo tempo  chamar as atenções sobre si. Na segunda, normalmente não há inconveniente, na maioria das vezes, a reclamação é feita com sentido construtivo e deve saber-se tirar proveito dela.</a:t>
            </a:r>
          </a:p>
          <a:p>
            <a:pPr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57120" y="1143000"/>
            <a:ext cx="8571960" cy="53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Á elaboração da carta de bar ou lista de bebidas, como também é designada, deve ser dispensada maior atenção, pois destina-se a ser consultada pelos clientes.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 carta deve ser um instrumento de fácil consulta e com completa informação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 elaboração da carta de bar, o barman deve colocar as bebidas divididas por grupos consoante o seu tipo, respectivo preço e quantidade a servir.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Numa carta de bar deve constar para além de bebidas simples, bebidas compostas (cocktails) com a respectiva receita.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Outras informações podem ser colocadas na carta de bar, tais como, o endereço do estabelecimento, dias de folga…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57200" y="274680"/>
            <a:ext cx="7971840" cy="79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2400" b="1" u="sng" strike="noStrike" spc="-1">
                <a:solidFill>
                  <a:srgbClr val="EC767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Apresentação da Carta de Bar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428760" y="128592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além da carta de bar, deve existir também uma carta de sugestões.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além de servir para apresentar alternativas aos clientes, este tipo de carta serve para que o barman proporcione qualquer coisa de novidade aos clientes, bem como promover a venda de produtos que são de baixa rotação ou que sejam do interesse da empresa promover.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Este tipo de carta deve ser renovada sistematicamente, devendo ainda conter fotografias convidativas das bebidas e os preços serem mais atractivos.</a:t>
            </a:r>
          </a:p>
        </p:txBody>
      </p:sp>
      <p:sp>
        <p:nvSpPr>
          <p:cNvPr id="102" name="CustomShape 2"/>
          <p:cNvSpPr/>
          <p:nvPr/>
        </p:nvSpPr>
        <p:spPr>
          <a:xfrm>
            <a:off x="642960" y="214200"/>
            <a:ext cx="7543080" cy="93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2400" b="1" u="sng" strike="noStrike" spc="-1">
                <a:solidFill>
                  <a:srgbClr val="227A8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Carta de sugestões 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57120" y="1214280"/>
            <a:ext cx="8571960" cy="528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 da máxima importância que o barman tire o máximo rendimento dos produtos ao seu dispor, principalmente quando se trata de confeccionar Cocktails.</a:t>
            </a: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o barman deve estar atento de modo a que nada se deteriore, uma vez que nalgumas bebidas são usadas parte de bebidas ou de outros produtos.</a:t>
            </a: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Assim, ao aconselhar por exemplo um Golden Fizz quando acabou de fazer um Silver Fizz.</a:t>
            </a: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 outro aspecto a ter em conta é com os frutos usados nas decorações ou para a obtenção de sumos naturais.</a:t>
            </a:r>
          </a:p>
          <a:p>
            <a:pPr marL="365760" indent="-255240" algn="just">
              <a:lnSpc>
                <a:spcPct val="150000"/>
              </a:lnSpc>
              <a:buClr>
                <a:srgbClr val="CC6600"/>
              </a:buClr>
              <a:buSzPct val="68000"/>
              <a:buFont typeface="Wingdings 3" charset="2"/>
              <a:buChar char="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 exemplo, se é necessário fazer sumo de limão e cortar algumas casquinhas, estas devem ser retiradas antes de espremer o limão, de modo a aproveitar os dois produtos do mesmo fruto. </a:t>
            </a:r>
          </a:p>
        </p:txBody>
      </p:sp>
      <p:sp>
        <p:nvSpPr>
          <p:cNvPr id="104" name="CustomShape 2"/>
          <p:cNvSpPr/>
          <p:nvPr/>
        </p:nvSpPr>
        <p:spPr>
          <a:xfrm>
            <a:off x="457200" y="274680"/>
            <a:ext cx="7757280" cy="7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PT" sz="2400" b="1" u="sng" strike="noStrike" spc="-1">
                <a:solidFill>
                  <a:srgbClr val="CC66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aproveitamento dos produtos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4200" y="285840"/>
            <a:ext cx="8228880" cy="635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</a:pPr>
            <a:r>
              <a:rPr lang="pt-PT" sz="1800" b="1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</a:t>
            </a:r>
            <a:r>
              <a:rPr lang="pt-PT" sz="1800" b="1" u="sng" strike="noStrike" spc="-1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Divisão de sopas e cremes: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Sopas ligeiras</a:t>
            </a: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entendem-se pelo seu conteúdo e caldo, como por exemplo, sopa juliana, governanta, gaspacho alentejano, canja, sopa de cebola gratinada, caldo verde, sopa alentejana…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Sopas espessas:</a:t>
            </a: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entendem-se pelo seu conteúdo e muito pouco caldo, tais como, sopa beirã, sopa de feijão manteiga ou branco à portuguesa, de feijão encarnado à transmontana…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Imagem 4"/>
          <p:cNvPicPr/>
          <p:nvPr/>
        </p:nvPicPr>
        <p:blipFill>
          <a:blip r:embed="rId2"/>
          <a:stretch/>
        </p:blipFill>
        <p:spPr>
          <a:xfrm>
            <a:off x="2143080" y="4857840"/>
            <a:ext cx="1975680" cy="1481760"/>
          </a:xfrm>
          <a:prstGeom prst="rect">
            <a:avLst/>
          </a:prstGeom>
          <a:ln>
            <a:noFill/>
          </a:ln>
        </p:spPr>
      </p:pic>
      <p:pic>
        <p:nvPicPr>
          <p:cNvPr id="51" name="Imagem 5"/>
          <p:cNvPicPr/>
          <p:nvPr/>
        </p:nvPicPr>
        <p:blipFill>
          <a:blip r:embed="rId3"/>
          <a:stretch/>
        </p:blipFill>
        <p:spPr>
          <a:xfrm>
            <a:off x="4786200" y="4286160"/>
            <a:ext cx="1991520" cy="149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14200" y="357120"/>
            <a:ext cx="8228880" cy="56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Cremes ligeiros:</a:t>
            </a: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agriões, espinafres, de legumes, parisiense…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"/>
            </a:pP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Cremes espessos: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marisco, dama branca, carolina, embaixador, cenoura, ovo…</a:t>
            </a:r>
          </a:p>
          <a:p>
            <a:pPr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Imagem 3"/>
          <p:cNvPicPr/>
          <p:nvPr/>
        </p:nvPicPr>
        <p:blipFill>
          <a:blip r:embed="rId2"/>
          <a:stretch/>
        </p:blipFill>
        <p:spPr>
          <a:xfrm>
            <a:off x="2000160" y="2500200"/>
            <a:ext cx="2113920" cy="1981800"/>
          </a:xfrm>
          <a:prstGeom prst="rect">
            <a:avLst/>
          </a:prstGeom>
          <a:ln>
            <a:noFill/>
          </a:ln>
        </p:spPr>
      </p:pic>
      <p:pic>
        <p:nvPicPr>
          <p:cNvPr id="54" name="Imagem 4"/>
          <p:cNvPicPr/>
          <p:nvPr/>
        </p:nvPicPr>
        <p:blipFill>
          <a:blip r:embed="rId3"/>
          <a:stretch/>
        </p:blipFill>
        <p:spPr>
          <a:xfrm>
            <a:off x="5429160" y="3429000"/>
            <a:ext cx="2285280" cy="1713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85840" y="214200"/>
            <a:ext cx="8228880" cy="621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Ovos</a:t>
            </a:r>
            <a:r>
              <a:rPr lang="pt-PT" sz="1800" b="1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podem ter vários modos de preparação: omeletas, cozidos, mexidos, estrelados, tortilhas, escalfados, fritos, quentes, tigelinha.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Massas alimentícias: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como por exemplo, esparguete, canelonis, lazagnes, raviolis….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Arroz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785880" y="285840"/>
            <a:ext cx="570960" cy="5709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PT" sz="1800" b="1" strike="noStrike" spc="-1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Imagem 6"/>
          <p:cNvPicPr/>
          <p:nvPr/>
        </p:nvPicPr>
        <p:blipFill>
          <a:blip r:embed="rId2"/>
          <a:stretch/>
        </p:blipFill>
        <p:spPr>
          <a:xfrm>
            <a:off x="1571760" y="4857840"/>
            <a:ext cx="1290240" cy="1374480"/>
          </a:xfrm>
          <a:prstGeom prst="rect">
            <a:avLst/>
          </a:prstGeom>
          <a:ln>
            <a:noFill/>
          </a:ln>
        </p:spPr>
      </p:pic>
      <p:pic>
        <p:nvPicPr>
          <p:cNvPr id="58" name="Imagem 7"/>
          <p:cNvPicPr/>
          <p:nvPr/>
        </p:nvPicPr>
        <p:blipFill>
          <a:blip r:embed="rId3"/>
          <a:stretch/>
        </p:blipFill>
        <p:spPr>
          <a:xfrm>
            <a:off x="3429000" y="4214880"/>
            <a:ext cx="1477440" cy="1176120"/>
          </a:xfrm>
          <a:prstGeom prst="rect">
            <a:avLst/>
          </a:prstGeom>
          <a:ln>
            <a:noFill/>
          </a:ln>
        </p:spPr>
      </p:pic>
      <p:pic>
        <p:nvPicPr>
          <p:cNvPr id="59" name="Imagem 8"/>
          <p:cNvPicPr/>
          <p:nvPr/>
        </p:nvPicPr>
        <p:blipFill>
          <a:blip r:embed="rId4"/>
          <a:stretch/>
        </p:blipFill>
        <p:spPr>
          <a:xfrm>
            <a:off x="5143680" y="5072040"/>
            <a:ext cx="1739880" cy="120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42920" y="285840"/>
            <a:ext cx="8571960" cy="628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Peixe</a:t>
            </a:r>
            <a:r>
              <a:rPr lang="pt-PT" sz="1800" b="1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grande valor nutritivo, tem o seu alto componente na gastronomia. Podem ser confeccionados de quatro formas: frito, cozido, grelhado e assado. Como exemplo de alguns tipos de peixes, salientam-se: pescada, cherne, robalo, sardinha, truta, salmão, carapau, carpa, atum…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Carnes:</a:t>
            </a:r>
            <a:r>
              <a:rPr lang="pt-PT" sz="1800" b="0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podem classificar-se de acordo com: 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espécie: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bovina, caça de pêlo, de penas, caprina, criação, equídea, suína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cor 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branca, escura, vermelha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consistência: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fibrosa, gorda, magra</a:t>
            </a: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 peças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2520" indent="-34236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500040" y="428760"/>
            <a:ext cx="570960" cy="4993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99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PT" sz="1800" b="1" strike="noStrike" spc="-1">
                <a:solidFill>
                  <a:srgbClr val="1057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214200" y="214200"/>
            <a:ext cx="8714880" cy="642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Marisco: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subdividem-se em quatro grupos:</a:t>
            </a:r>
          </a:p>
          <a:p>
            <a:pPr marL="452520" indent="-342360"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</a:t>
            </a: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Crustáceos</a:t>
            </a: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lagosta, lagostim, camarão, sapateira, santola, caranguejo</a:t>
            </a:r>
          </a:p>
          <a:p>
            <a:pPr marL="452520" indent="-342360"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Moluscos bivalves (concha dupla)</a:t>
            </a: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amêijoa, ostra, navalha, conquilha, mexilhão, berbigão</a:t>
            </a:r>
          </a:p>
          <a:p>
            <a:pPr marL="452520" indent="-342360"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</a:t>
            </a: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Moluscos univalves: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caracol, búzio, lapa, percebe</a:t>
            </a:r>
          </a:p>
          <a:p>
            <a:pPr marL="452520" indent="-342360"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</a:t>
            </a:r>
            <a:r>
              <a:rPr lang="pt-PT" sz="1800" b="0" u="sng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Moluscos cefalópodes: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corpo envolto por uma espécie de saco, pele nua, com tentáculos e ventosas. Como exemplo: choco, lula, polvo, pota</a:t>
            </a:r>
          </a:p>
          <a:p>
            <a:pPr marL="452520" indent="-34236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pt-PT" sz="1800" b="1" u="sng" strike="noStrike" spc="-1">
                <a:solidFill>
                  <a:srgbClr val="FF99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Saladas: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simples e compostas</a:t>
            </a:r>
          </a:p>
        </p:txBody>
      </p:sp>
      <p:pic>
        <p:nvPicPr>
          <p:cNvPr id="63" name="Imagem 3"/>
          <p:cNvPicPr/>
          <p:nvPr/>
        </p:nvPicPr>
        <p:blipFill>
          <a:blip r:embed="rId2"/>
          <a:stretch/>
        </p:blipFill>
        <p:spPr>
          <a:xfrm rot="277200">
            <a:off x="5994720" y="4059720"/>
            <a:ext cx="1535400" cy="168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357120" y="928800"/>
            <a:ext cx="8228880" cy="50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1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Batata</a:t>
            </a:r>
            <a:r>
              <a:rPr lang="pt-PT" sz="1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 a base da nossa alimentação. Classifica-se consoante a polpa: amarela e branca. A primeira é boa para confeccionar cozida e para purés, a segunda para confeccionar assada e frita. </a:t>
            </a:r>
          </a:p>
          <a:p>
            <a:pPr marL="365760" indent="-255240" algn="just">
              <a:lnSpc>
                <a:spcPct val="150000"/>
              </a:lnSpc>
            </a:pPr>
            <a:r>
              <a:rPr lang="pt-PT" sz="1800" b="0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Alguns cortes: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Arial"/>
              <a:buChar char="•"/>
            </a:pP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palha, palito, frisada, chips, carpinteiro….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1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Batata doce</a:t>
            </a:r>
            <a:r>
              <a:rPr lang="pt-PT" sz="1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utilizada como doçaria, em certas regiões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1" u="sng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Trufa</a:t>
            </a:r>
            <a:r>
              <a:rPr lang="pt-PT" sz="18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cor preta e com o tamanho de uma azeitona. Utiliza-se na confecção e decoração de várias iguarias.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357120" y="142920"/>
            <a:ext cx="8228880" cy="6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t-PT" sz="2700" b="1" u="sng" strike="noStrike" spc="-1">
                <a:solidFill>
                  <a:srgbClr val="A4171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Tubérculos</a:t>
            </a: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ustomShape 1"/>
          <p:cNvSpPr/>
          <p:nvPr/>
        </p:nvSpPr>
        <p:spPr>
          <a:xfrm>
            <a:off x="285840" y="428760"/>
            <a:ext cx="8228880" cy="600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1" u="sng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Baguetes</a:t>
            </a:r>
            <a:r>
              <a:rPr lang="pt-PT" sz="1800" b="1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cortar o pão na diagonal e rechear com as iguarias que o cliente desejar. Por exemplo, ovo cozido, delicias do mar, milho, alface, tomate, frango, cenoura ralada….</a:t>
            </a: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just">
              <a:lnSpc>
                <a:spcPct val="15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pt-PT" sz="1800" b="1" u="sng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Bifanas no pão</a:t>
            </a:r>
            <a:r>
              <a:rPr lang="pt-PT" sz="1800" b="1" strike="noStrike" spc="-1">
                <a:solidFill>
                  <a:srgbClr val="878BB8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pt-P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normalmente são de carne de porco. Devem ser bem finas para ficarem bem saborosas. Fritam-se num pouco de azeite e em seguida colocam-se no meio do pão.</a:t>
            </a:r>
          </a:p>
          <a:p>
            <a:pPr marL="365760" indent="-255240" algn="just">
              <a:lnSpc>
                <a:spcPct val="15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endParaRPr lang="pt-P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Imagem 3"/>
          <p:cNvPicPr/>
          <p:nvPr/>
        </p:nvPicPr>
        <p:blipFill>
          <a:blip r:embed="rId2"/>
          <a:stretch/>
        </p:blipFill>
        <p:spPr>
          <a:xfrm>
            <a:off x="3286080" y="2071800"/>
            <a:ext cx="1829880" cy="1104120"/>
          </a:xfrm>
          <a:prstGeom prst="rect">
            <a:avLst/>
          </a:prstGeom>
          <a:ln>
            <a:noFill/>
          </a:ln>
        </p:spPr>
      </p:pic>
      <p:pic>
        <p:nvPicPr>
          <p:cNvPr id="68" name="Imagem 4"/>
          <p:cNvPicPr/>
          <p:nvPr/>
        </p:nvPicPr>
        <p:blipFill>
          <a:blip r:embed="rId3"/>
          <a:stretch/>
        </p:blipFill>
        <p:spPr>
          <a:xfrm>
            <a:off x="5786280" y="4929120"/>
            <a:ext cx="1451880" cy="86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796</TotalTime>
  <Words>1842</Words>
  <Application>Microsoft Office PowerPoint</Application>
  <PresentationFormat>Apresentação no Ecrã (4:3)</PresentationFormat>
  <Paragraphs>214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Cafetaria e Serviços Especiais na Restauração e Hotelaria</dc:title>
  <dc:subject/>
  <dc:creator/>
  <dc:description/>
  <cp:lastModifiedBy>Antonio Ausgusto Silva. Silva Barreto</cp:lastModifiedBy>
  <cp:revision>83</cp:revision>
  <dcterms:created xsi:type="dcterms:W3CDTF">2017-02-20T21:51:26Z</dcterms:created>
  <dcterms:modified xsi:type="dcterms:W3CDTF">2018-10-01T14:48:44Z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Apresentação no Ecrã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