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1" r:id="rId2"/>
    <p:sldId id="282" r:id="rId3"/>
    <p:sldId id="283" r:id="rId4"/>
    <p:sldId id="284" r:id="rId5"/>
    <p:sldId id="287" r:id="rId6"/>
    <p:sldId id="288" r:id="rId7"/>
    <p:sldId id="289" r:id="rId8"/>
    <p:sldId id="285" r:id="rId9"/>
    <p:sldId id="28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 autoAdjust="0"/>
  </p:normalViewPr>
  <p:slideViewPr>
    <p:cSldViewPr snapToGrid="0">
      <p:cViewPr varScale="1">
        <p:scale>
          <a:sx n="66" d="100"/>
          <a:sy n="66" d="100"/>
        </p:scale>
        <p:origin x="6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2" y="28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842E2-1094-43DA-8159-3DD6C281CE36}" type="datetimeFigureOut">
              <a:rPr lang="pt-PT" smtClean="0"/>
              <a:t>29/01/2016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89A1C-6CDC-43A1-9146-C450C41F55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2671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02DB6-F670-4604-A3C8-D4745B58DF5C}" type="datetimeFigureOut">
              <a:rPr lang="pt-PT" smtClean="0"/>
              <a:t>29/01/2016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71ED4-2FCB-468F-8D1A-15C9E326F2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535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0531-F211-4267-B7F3-CE6F25ECD8AD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EBE7D-49F4-407C-AA9C-162D7DAE75CB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AC5E9-79AC-48AF-A778-768C79F2CA2D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DC2E-FCF3-4FAC-98F9-EDD513885789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0F3F0-DAE6-4A56-AAB7-464D4DA718E4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3C1FE-FEE1-4AA1-9895-4C1206BD0818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70C7-DE08-460C-BDDD-324405FFBFB0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06B8-F401-40FF-8080-CECFD0F93C04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A8BE-548E-4FDB-9061-99B9FDEBFD07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CF76D93-3D3C-47DC-8667-D8AD9DB8CB96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46642-925A-4A40-925B-D28CFA93C9A4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AF4C4D-53A7-43C5-A7A6-178B42923173}" type="datetime1">
              <a:rPr lang="en-US" smtClean="0"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NOÇÕES BÁSICAS DE PROTOCOLO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sz="4000" b="1" dirty="0" smtClean="0"/>
              <a:t>Protocolo</a:t>
            </a:r>
          </a:p>
          <a:p>
            <a:r>
              <a:rPr lang="pt-PT" sz="2800" dirty="0" smtClean="0"/>
              <a:t>Conjunto </a:t>
            </a:r>
            <a:r>
              <a:rPr lang="pt-PT" sz="2800" dirty="0"/>
              <a:t>de regras que disciplinam sob o aspecto social e cerimonial determinados actos.</a:t>
            </a:r>
            <a:br>
              <a:rPr lang="pt-PT" sz="2800" dirty="0"/>
            </a:br>
            <a:endParaRPr lang="pt-PT" sz="2800" dirty="0" smtClean="0"/>
          </a:p>
          <a:p>
            <a:r>
              <a:rPr lang="pt-PT" sz="2800" dirty="0" smtClean="0"/>
              <a:t/>
            </a:r>
            <a:br>
              <a:rPr lang="pt-PT" sz="2800" dirty="0" smtClean="0"/>
            </a:br>
            <a:r>
              <a:rPr lang="pt-PT" sz="2800" dirty="0" smtClean="0"/>
              <a:t>Atribuir </a:t>
            </a:r>
            <a:r>
              <a:rPr lang="pt-PT" sz="2800" dirty="0"/>
              <a:t>honras por direito</a:t>
            </a:r>
          </a:p>
          <a:p>
            <a:r>
              <a:rPr lang="pt-PT" sz="2800" dirty="0"/>
              <a:t>Experiência do empregado de mesa</a:t>
            </a:r>
          </a:p>
          <a:p>
            <a:r>
              <a:rPr lang="pt-PT" sz="2800" dirty="0"/>
              <a:t>Questionar o </a:t>
            </a:r>
            <a:r>
              <a:rPr lang="pt-PT" sz="2800" dirty="0" smtClean="0"/>
              <a:t>organizador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1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Como servir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pt-PT" sz="9600" dirty="0"/>
              <a:t>Servir as senhoras antes dos </a:t>
            </a:r>
            <a:r>
              <a:rPr lang="pt-PT" sz="9600" dirty="0" smtClean="0"/>
              <a:t>cavalheiros</a:t>
            </a:r>
            <a:endParaRPr lang="pt-PT" sz="9600" dirty="0"/>
          </a:p>
          <a:p>
            <a:r>
              <a:rPr lang="pt-PT" sz="9600" dirty="0"/>
              <a:t>As mais idosas antes das mais </a:t>
            </a:r>
            <a:r>
              <a:rPr lang="pt-PT" sz="9600" dirty="0" smtClean="0"/>
              <a:t>jovens</a:t>
            </a:r>
            <a:endParaRPr lang="pt-PT" sz="9600" dirty="0"/>
          </a:p>
          <a:p>
            <a:r>
              <a:rPr lang="pt-PT" sz="9600" dirty="0"/>
              <a:t>Servir as pessoas a quem se quer honrar em primeiro lugar </a:t>
            </a:r>
          </a:p>
          <a:p>
            <a:r>
              <a:rPr lang="pt-PT" sz="9600" dirty="0"/>
              <a:t>O cavalheiro que convida é o último a ser </a:t>
            </a:r>
            <a:r>
              <a:rPr lang="pt-PT" sz="9600" dirty="0" smtClean="0"/>
              <a:t>servido</a:t>
            </a:r>
            <a:endParaRPr lang="pt-PT" sz="9600" dirty="0"/>
          </a:p>
          <a:p>
            <a:r>
              <a:rPr lang="pt-PT" sz="9600" dirty="0"/>
              <a:t>Caso seja um casal a convidar, a senhora é a última das senhoras a ser servida e o marido o último dos cavalheiros</a:t>
            </a:r>
            <a:r>
              <a:rPr lang="pt-PT" sz="9600" dirty="0" smtClean="0"/>
              <a:t>.</a:t>
            </a:r>
            <a:endParaRPr lang="pt-PT" sz="9600" dirty="0"/>
          </a:p>
          <a:p>
            <a:r>
              <a:rPr lang="pt-PT" sz="9600" dirty="0"/>
              <a:t>Mais do que um cliente a honrar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5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-290913"/>
            <a:ext cx="10058400" cy="1450757"/>
          </a:xfrm>
        </p:spPr>
        <p:txBody>
          <a:bodyPr/>
          <a:lstStyle/>
          <a:p>
            <a:r>
              <a:rPr lang="pt-PT" dirty="0" smtClean="0"/>
              <a:t>Exercício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97280" y="962526"/>
            <a:ext cx="10058400" cy="4906568"/>
          </a:xfrm>
        </p:spPr>
        <p:txBody>
          <a:bodyPr>
            <a:normAutofit lnSpcReduction="10000"/>
          </a:bodyPr>
          <a:lstStyle/>
          <a:p>
            <a:r>
              <a:rPr lang="pt-PT" sz="2600" dirty="0"/>
              <a:t>Pergunta: Consideremos que recebemos um casal com um filho de 5 anos, e um casal convidado.</a:t>
            </a:r>
            <a:br>
              <a:rPr lang="pt-PT" sz="2600" dirty="0"/>
            </a:br>
            <a:r>
              <a:rPr lang="pt-PT" sz="2600" dirty="0"/>
              <a:t>Quem é servido primeiro?</a:t>
            </a:r>
          </a:p>
          <a:p>
            <a:endParaRPr lang="pt-PT" sz="2600" dirty="0"/>
          </a:p>
          <a:p>
            <a:r>
              <a:rPr lang="pt-PT" sz="2600" dirty="0"/>
              <a:t>Resposta:</a:t>
            </a:r>
          </a:p>
          <a:p>
            <a:r>
              <a:rPr lang="pt-PT" sz="2600" dirty="0"/>
              <a:t>1º Filho de 5 anos</a:t>
            </a:r>
          </a:p>
          <a:p>
            <a:r>
              <a:rPr lang="pt-PT" sz="2600" dirty="0"/>
              <a:t>2º Senhora convidada</a:t>
            </a:r>
          </a:p>
          <a:p>
            <a:r>
              <a:rPr lang="pt-PT" sz="2600" dirty="0"/>
              <a:t>3º Senhora anfitriã</a:t>
            </a:r>
          </a:p>
          <a:p>
            <a:r>
              <a:rPr lang="pt-PT" sz="2600" dirty="0"/>
              <a:t>4º Senhor convidado</a:t>
            </a:r>
          </a:p>
          <a:p>
            <a:r>
              <a:rPr lang="pt-PT" sz="2600" dirty="0"/>
              <a:t>5º Senhor anfitrião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5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-625747"/>
            <a:ext cx="10058400" cy="1450757"/>
          </a:xfrm>
        </p:spPr>
        <p:txBody>
          <a:bodyPr/>
          <a:lstStyle/>
          <a:p>
            <a:r>
              <a:rPr lang="pt-PT" dirty="0" smtClean="0"/>
              <a:t>Exercício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68387" y="1777911"/>
            <a:ext cx="10058400" cy="4023360"/>
          </a:xfrm>
        </p:spPr>
        <p:txBody>
          <a:bodyPr/>
          <a:lstStyle/>
          <a:p>
            <a:r>
              <a:rPr lang="pt-PT" sz="2800" dirty="0"/>
              <a:t>Pergunta - Caso recebamos um alto membro da Igreja (por exemplo Bispo), juntamente com um indivíduo com um elevado cargo político (Presidente da República), quem deverá ser servido primeiro?</a:t>
            </a:r>
          </a:p>
          <a:p>
            <a:endParaRPr lang="pt-PT" sz="2800" dirty="0"/>
          </a:p>
          <a:p>
            <a:r>
              <a:rPr lang="pt-PT" sz="2800" dirty="0"/>
              <a:t>Resposta - Ambos deverão ser servidos ao mesmo tempo. 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6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Welcome</a:t>
            </a:r>
            <a:r>
              <a:rPr lang="pt-PT" dirty="0" smtClean="0"/>
              <a:t> Drink</a:t>
            </a:r>
            <a:endParaRPr lang="pt-PT" dirty="0"/>
          </a:p>
        </p:txBody>
      </p:sp>
      <p:sp>
        <p:nvSpPr>
          <p:cNvPr id="6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800" dirty="0" smtClean="0"/>
              <a:t>Recepcionar clientes</a:t>
            </a:r>
          </a:p>
          <a:p>
            <a:r>
              <a:rPr lang="pt-PT" sz="2800" dirty="0" smtClean="0"/>
              <a:t>Eventos com hora marcada</a:t>
            </a:r>
          </a:p>
          <a:p>
            <a:r>
              <a:rPr lang="pt-PT" sz="2800" dirty="0" err="1" smtClean="0"/>
              <a:t>Check</a:t>
            </a:r>
            <a:r>
              <a:rPr lang="pt-PT" sz="2800" dirty="0" smtClean="0"/>
              <a:t> In</a:t>
            </a:r>
          </a:p>
          <a:p>
            <a:r>
              <a:rPr lang="pt-PT" sz="2800" dirty="0" smtClean="0"/>
              <a:t>Cocktails, espumante.</a:t>
            </a:r>
          </a:p>
          <a:p>
            <a:r>
              <a:rPr lang="pt-PT" sz="2800" dirty="0" smtClean="0"/>
              <a:t>Canapés</a:t>
            </a:r>
          </a:p>
          <a:p>
            <a:r>
              <a:rPr lang="pt-PT" sz="2800" dirty="0" smtClean="0"/>
              <a:t>Serviço volante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119747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Banquete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800" dirty="0" smtClean="0"/>
              <a:t>Grande serviço</a:t>
            </a:r>
            <a:endParaRPr lang="pt-PT" sz="2800" dirty="0"/>
          </a:p>
          <a:p>
            <a:r>
              <a:rPr lang="pt-PT" sz="2800" dirty="0" smtClean="0"/>
              <a:t>Diversas entradas e pratos</a:t>
            </a:r>
            <a:endParaRPr lang="pt-PT" sz="2800" dirty="0"/>
          </a:p>
          <a:p>
            <a:r>
              <a:rPr lang="pt-PT" sz="2800" dirty="0" smtClean="0"/>
              <a:t>Buffet ou Americano</a:t>
            </a:r>
          </a:p>
          <a:p>
            <a:r>
              <a:rPr lang="pt-PT" sz="2800" dirty="0" smtClean="0"/>
              <a:t>Conservar temperatura</a:t>
            </a:r>
            <a:endParaRPr lang="pt-PT" sz="2800" dirty="0"/>
          </a:p>
          <a:p>
            <a:r>
              <a:rPr lang="pt-PT" sz="2800" dirty="0" smtClean="0"/>
              <a:t>Opção de bar</a:t>
            </a:r>
          </a:p>
          <a:p>
            <a:r>
              <a:rPr lang="pt-PT" sz="2800" dirty="0" smtClean="0"/>
              <a:t>Garantir a constante retirada dos pratos</a:t>
            </a:r>
            <a:endParaRPr lang="pt-PT" sz="2800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8915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3600" dirty="0"/>
              <a:t>Prático</a:t>
            </a:r>
          </a:p>
          <a:p>
            <a:r>
              <a:rPr lang="pt-PT" sz="3600" dirty="0"/>
              <a:t>Economia de espaço</a:t>
            </a:r>
          </a:p>
          <a:p>
            <a:r>
              <a:rPr lang="pt-PT" sz="3600" dirty="0"/>
              <a:t>De pé ou sentado</a:t>
            </a:r>
          </a:p>
          <a:p>
            <a:r>
              <a:rPr lang="pt-PT" sz="3600" dirty="0"/>
              <a:t>Buffet prato principal</a:t>
            </a:r>
          </a:p>
          <a:p>
            <a:r>
              <a:rPr lang="pt-PT" sz="3600" dirty="0"/>
              <a:t>Circulação com bebidas e canapés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Serviço volante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2235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SIM e NÃO no restaurante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Ser cortês ao anotar os pedidos dos clientes; </a:t>
            </a:r>
          </a:p>
          <a:p>
            <a:r>
              <a:rPr lang="pt-PT" dirty="0"/>
              <a:t>Correr no salão; </a:t>
            </a:r>
            <a:endParaRPr lang="pt-PT" sz="2400" dirty="0"/>
          </a:p>
          <a:p>
            <a:r>
              <a:rPr lang="pt-PT" dirty="0"/>
              <a:t>Entregar a conta sem esta ter sido solicitada; </a:t>
            </a:r>
            <a:endParaRPr lang="pt-PT" sz="2400" dirty="0"/>
          </a:p>
          <a:p>
            <a:r>
              <a:rPr lang="pt-PT" dirty="0"/>
              <a:t>Sorrir e mostrar interesse ao falar com o cliente; </a:t>
            </a:r>
            <a:endParaRPr lang="pt-PT" sz="2400" dirty="0"/>
          </a:p>
          <a:p>
            <a:r>
              <a:rPr lang="pt-PT" dirty="0"/>
              <a:t>Fazer gestos e responder à distância; </a:t>
            </a:r>
            <a:endParaRPr lang="pt-PT" sz="2400" dirty="0"/>
          </a:p>
          <a:p>
            <a:r>
              <a:rPr lang="pt-PT" dirty="0"/>
              <a:t>Tratar o cliente pelo nome; </a:t>
            </a:r>
            <a:endParaRPr lang="pt-PT" sz="2400" dirty="0"/>
          </a:p>
          <a:p>
            <a:r>
              <a:rPr lang="pt-PT" dirty="0"/>
              <a:t>Dar informações sempre que solicitadas; </a:t>
            </a:r>
          </a:p>
          <a:p>
            <a:r>
              <a:rPr lang="pt-PT" dirty="0"/>
              <a:t>Entrar na conversa do cliente sem ser solicitado, mesmo que tenha a resposta para uma dúvida do mesmo; </a:t>
            </a:r>
            <a:endParaRPr lang="pt-PT" sz="2400" dirty="0"/>
          </a:p>
          <a:p>
            <a:r>
              <a:rPr lang="pt-PT" dirty="0"/>
              <a:t>Sentar o cliente numa mesa que não esteja bem limpa e arrumada </a:t>
            </a:r>
            <a:endParaRPr lang="pt-PT" sz="2400" dirty="0"/>
          </a:p>
          <a:p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5865104" y="170120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6250786" y="293259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4024112" y="3798224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5479421" y="421275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2865250" y="2093350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5831440" y="2507878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5028052" y="3301190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2340994" y="4954796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8046850" y="5324230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162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uiExpand="1" build="p"/>
      <p:bldP spid="7" grpId="0" uiExpand="1"/>
      <p:bldP spid="8" grpId="0" uiExpand="1"/>
      <p:bldP spid="9" grpId="0" uiExpand="1"/>
      <p:bldP spid="10" grpId="0" uiExpand="1"/>
      <p:bldP spid="12" grpId="0" uiExpand="1"/>
      <p:bldP spid="13" grpId="0" uiExpand="1"/>
      <p:bldP spid="14" grpId="0" uiExpand="1"/>
      <p:bldP spid="15" grpId="0" uiExpand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SIM e NÃO no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Rir de atitudes, palavras ou vestuário do cliente; </a:t>
            </a:r>
          </a:p>
          <a:p>
            <a:r>
              <a:rPr lang="pt-PT" dirty="0" smtClean="0"/>
              <a:t>Antecipar-se  aos clientes antes de ser solicitado; </a:t>
            </a:r>
          </a:p>
          <a:p>
            <a:r>
              <a:rPr lang="pt-PT" dirty="0" smtClean="0"/>
              <a:t>Dar </a:t>
            </a:r>
            <a:r>
              <a:rPr lang="pt-PT" dirty="0"/>
              <a:t>sugestões, se achar que serão bem recebidas;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dirty="0"/>
          </a:p>
          <a:p>
            <a:r>
              <a:rPr lang="pt-PT" dirty="0"/>
              <a:t>Manter contacto visual com o cliente;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sz="2400" dirty="0"/>
          </a:p>
          <a:p>
            <a:r>
              <a:rPr lang="pt-PT" dirty="0"/>
              <a:t>Desculpar-se por qualquer engano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sz="2400" dirty="0"/>
          </a:p>
          <a:p>
            <a:r>
              <a:rPr lang="pt-PT" dirty="0"/>
              <a:t>Reconhecer a chegada do cliente</a:t>
            </a:r>
            <a:r>
              <a:rPr lang="pt-PT" dirty="0">
                <a:solidFill>
                  <a:srgbClr val="00B050"/>
                </a:solidFill>
              </a:rPr>
              <a:t> </a:t>
            </a:r>
            <a:endParaRPr lang="pt-PT" sz="2400" dirty="0"/>
          </a:p>
          <a:p>
            <a:r>
              <a:rPr lang="pt-PT" dirty="0"/>
              <a:t>Assoar o nariz ou pentear-se no salão</a:t>
            </a:r>
            <a:r>
              <a:rPr lang="pt-PT" dirty="0">
                <a:solidFill>
                  <a:srgbClr val="FF0000"/>
                </a:solidFill>
              </a:rPr>
              <a:t> </a:t>
            </a:r>
          </a:p>
          <a:p>
            <a:r>
              <a:rPr lang="pt-PT" dirty="0"/>
              <a:t>Demonstrar aborrecimento;</a:t>
            </a:r>
            <a:r>
              <a:rPr lang="pt-PT" dirty="0">
                <a:solidFill>
                  <a:srgbClr val="FF0000"/>
                </a:solidFill>
              </a:rPr>
              <a:t> </a:t>
            </a:r>
            <a:endParaRPr lang="pt-PT" dirty="0"/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Serviço de pequenos-almoços - Formadora: Daniela Magalhães</a:t>
            </a:r>
            <a:endParaRPr lang="en-US" dirty="0"/>
          </a:p>
        </p:txBody>
      </p:sp>
      <p:sp>
        <p:nvSpPr>
          <p:cNvPr id="5" name="Rectângulo 4"/>
          <p:cNvSpPr/>
          <p:nvPr/>
        </p:nvSpPr>
        <p:spPr>
          <a:xfrm>
            <a:off x="6250786" y="222442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6377168" y="261560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5093739" y="304232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4708056" y="356554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4708055" y="396891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6250786" y="1709718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5091220" y="4492132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4118152" y="4873126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255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444</Words>
  <Application>Microsoft Office PowerPoint</Application>
  <PresentationFormat>Ecrã Panorâmico</PresentationFormat>
  <Paragraphs>91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NOÇÕES BÁSICAS DE PROTOCOLO</vt:lpstr>
      <vt:lpstr>Como servir</vt:lpstr>
      <vt:lpstr>Exercício</vt:lpstr>
      <vt:lpstr>Exercício</vt:lpstr>
      <vt:lpstr>Welcome Drink</vt:lpstr>
      <vt:lpstr>Banquete</vt:lpstr>
      <vt:lpstr>Serviço volante</vt:lpstr>
      <vt:lpstr>SIM e NÃO no restaurante</vt:lpstr>
      <vt:lpstr>SIM e NÃO no bar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pequeno -almoço</dc:title>
  <dc:creator>Daniela Magalhães</dc:creator>
  <cp:lastModifiedBy>Daniela Magalhães</cp:lastModifiedBy>
  <cp:revision>27</cp:revision>
  <dcterms:created xsi:type="dcterms:W3CDTF">2015-09-05T17:06:46Z</dcterms:created>
  <dcterms:modified xsi:type="dcterms:W3CDTF">2016-01-29T12:19:39Z</dcterms:modified>
</cp:coreProperties>
</file>