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5" r:id="rId20"/>
    <p:sldId id="273" r:id="rId21"/>
    <p:sldId id="274"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9" r:id="rId41"/>
    <p:sldId id="300" r:id="rId42"/>
    <p:sldId id="301" r:id="rId43"/>
    <p:sldId id="294" r:id="rId44"/>
    <p:sldId id="295" r:id="rId45"/>
    <p:sldId id="296" r:id="rId46"/>
    <p:sldId id="297" r:id="rId47"/>
    <p:sldId id="298" r:id="rId48"/>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pt-PT" smtClean="0"/>
              <a:t>Clique para editar o estilo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US" dirty="0"/>
          </a:p>
        </p:txBody>
      </p:sp>
      <p:sp>
        <p:nvSpPr>
          <p:cNvPr id="4" name="Date Placeholder 3"/>
          <p:cNvSpPr>
            <a:spLocks noGrp="1"/>
          </p:cNvSpPr>
          <p:nvPr>
            <p:ph type="dt" sz="half" idx="10"/>
          </p:nvPr>
        </p:nvSpPr>
        <p:spPr/>
        <p:txBody>
          <a:bodyPr/>
          <a:lstStyle/>
          <a:p>
            <a:fld id="{025042A7-5992-45DB-BC7C-AB001C64AF0A}" type="datetimeFigureOut">
              <a:rPr lang="pt-PT" smtClean="0"/>
              <a:t>17-10-2012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352A92-544B-4BE1-85F8-A55D21F5F0B6}" type="slidenum">
              <a:rPr lang="pt-PT" smtClean="0"/>
              <a:t>‹nº›</a:t>
            </a:fld>
            <a:endParaRPr lang="pt-PT"/>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025042A7-5992-45DB-BC7C-AB001C64AF0A}" type="datetimeFigureOut">
              <a:rPr lang="pt-PT" smtClean="0"/>
              <a:t>17-10-2012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352A92-544B-4BE1-85F8-A55D21F5F0B6}" type="slidenum">
              <a:rPr lang="pt-PT" smtClean="0"/>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pt-PT" smtClean="0"/>
              <a:t>Clique para editar o estilo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025042A7-5992-45DB-BC7C-AB001C64AF0A}" type="datetimeFigureOut">
              <a:rPr lang="pt-PT" smtClean="0"/>
              <a:t>17-10-2012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352A92-544B-4BE1-85F8-A55D21F5F0B6}" type="slidenum">
              <a:rPr lang="pt-PT" smtClean="0"/>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025042A7-5992-45DB-BC7C-AB001C64AF0A}" type="datetimeFigureOut">
              <a:rPr lang="pt-PT" smtClean="0"/>
              <a:t>17-10-2012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352A92-544B-4BE1-85F8-A55D21F5F0B6}" type="slidenum">
              <a:rPr lang="pt-PT" smtClean="0"/>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pt-PT" smtClean="0"/>
              <a:t>Clique para editar o estilo</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025042A7-5992-45DB-BC7C-AB001C64AF0A}" type="datetimeFigureOut">
              <a:rPr lang="pt-PT" smtClean="0"/>
              <a:t>17-10-2012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352A92-544B-4BE1-85F8-A55D21F5F0B6}" type="slidenum">
              <a:rPr lang="pt-PT" smtClean="0"/>
              <a:t>‹nº›</a:t>
            </a:fld>
            <a:endParaRPr lang="pt-PT"/>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fld id="{025042A7-5992-45DB-BC7C-AB001C64AF0A}" type="datetimeFigureOut">
              <a:rPr lang="pt-PT" smtClean="0"/>
              <a:t>17-10-2012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A352A92-544B-4BE1-85F8-A55D21F5F0B6}" type="slidenum">
              <a:rPr lang="pt-PT" smtClean="0"/>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6"/>
          <p:cNvSpPr>
            <a:spLocks noGrp="1"/>
          </p:cNvSpPr>
          <p:nvPr>
            <p:ph type="dt" sz="half" idx="10"/>
          </p:nvPr>
        </p:nvSpPr>
        <p:spPr/>
        <p:txBody>
          <a:bodyPr/>
          <a:lstStyle/>
          <a:p>
            <a:fld id="{025042A7-5992-45DB-BC7C-AB001C64AF0A}" type="datetimeFigureOut">
              <a:rPr lang="pt-PT" smtClean="0"/>
              <a:t>17-10-2012</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A352A92-544B-4BE1-85F8-A55D21F5F0B6}" type="slidenum">
              <a:rPr lang="pt-PT" smtClean="0"/>
              <a:t>‹nº›</a:t>
            </a:fld>
            <a:endParaRPr lang="pt-PT"/>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Date Placeholder 2"/>
          <p:cNvSpPr>
            <a:spLocks noGrp="1"/>
          </p:cNvSpPr>
          <p:nvPr>
            <p:ph type="dt" sz="half" idx="10"/>
          </p:nvPr>
        </p:nvSpPr>
        <p:spPr/>
        <p:txBody>
          <a:bodyPr/>
          <a:lstStyle/>
          <a:p>
            <a:fld id="{025042A7-5992-45DB-BC7C-AB001C64AF0A}" type="datetimeFigureOut">
              <a:rPr lang="pt-PT" smtClean="0"/>
              <a:t>17-10-2012</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A352A92-544B-4BE1-85F8-A55D21F5F0B6}" type="slidenum">
              <a:rPr lang="pt-PT" smtClean="0"/>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042A7-5992-45DB-BC7C-AB001C64AF0A}" type="datetimeFigureOut">
              <a:rPr lang="pt-PT" smtClean="0"/>
              <a:t>17-10-2012</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A352A92-544B-4BE1-85F8-A55D21F5F0B6}" type="slidenum">
              <a:rPr lang="pt-PT" smtClean="0"/>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pt-PT" smtClean="0"/>
              <a:t>Clique para editar o estilo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025042A7-5992-45DB-BC7C-AB001C64AF0A}" type="datetimeFigureOut">
              <a:rPr lang="pt-PT" smtClean="0"/>
              <a:t>17-10-2012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A352A92-544B-4BE1-85F8-A55D21F5F0B6}" type="slidenum">
              <a:rPr lang="pt-PT" smtClean="0"/>
              <a:t>‹nº›</a:t>
            </a:fld>
            <a:endParaRPr lang="pt-PT"/>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pt-PT" smtClean="0"/>
              <a:t>Clique para editar o estilo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025042A7-5992-45DB-BC7C-AB001C64AF0A}" type="datetimeFigureOut">
              <a:rPr lang="pt-PT" smtClean="0"/>
              <a:t>17-10-2012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A352A92-544B-4BE1-85F8-A55D21F5F0B6}" type="slidenum">
              <a:rPr lang="pt-PT" smtClean="0"/>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pt-PT" smtClean="0"/>
              <a:t>Clique para editar o estilo</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25042A7-5992-45DB-BC7C-AB001C64AF0A}" type="datetimeFigureOut">
              <a:rPr lang="pt-PT" smtClean="0"/>
              <a:t>17-10-2012</a:t>
            </a:fld>
            <a:endParaRPr lang="pt-PT"/>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pt-PT"/>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A352A92-544B-4BE1-85F8-A55D21F5F0B6}" type="slidenum">
              <a:rPr lang="pt-PT" smtClean="0"/>
              <a:t>‹nº›</a:t>
            </a:fld>
            <a:endParaRPr lang="pt-P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heikograbolle.wordpress.com/2010/03/25/curso-de-gastronomia-na-unival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b="1" dirty="0"/>
              <a:t>Módulo </a:t>
            </a:r>
            <a:r>
              <a:rPr lang="pt-PT" b="1" dirty="0" smtClean="0"/>
              <a:t>1</a:t>
            </a:r>
            <a:endParaRPr lang="pt-PT" dirty="0"/>
          </a:p>
        </p:txBody>
      </p:sp>
      <p:sp>
        <p:nvSpPr>
          <p:cNvPr id="3" name="Subtítulo 2"/>
          <p:cNvSpPr>
            <a:spLocks noGrp="1"/>
          </p:cNvSpPr>
          <p:nvPr>
            <p:ph type="subTitle" idx="1"/>
          </p:nvPr>
        </p:nvSpPr>
        <p:spPr/>
        <p:txBody>
          <a:bodyPr/>
          <a:lstStyle/>
          <a:p>
            <a:r>
              <a:rPr lang="pt-PT" i="1" dirty="0"/>
              <a:t>Introdução à Cozinha</a:t>
            </a:r>
            <a:endParaRPr lang="pt-PT" dirty="0"/>
          </a:p>
        </p:txBody>
      </p:sp>
      <p:pic>
        <p:nvPicPr>
          <p:cNvPr id="2050" name="Picture 2" descr="Curso de cozinheir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573016"/>
            <a:ext cx="476250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049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A Cozinha na antiga Grécia (</a:t>
            </a:r>
            <a:r>
              <a:rPr lang="pt-PT" b="1" dirty="0" err="1"/>
              <a:t>cont</a:t>
            </a:r>
            <a:r>
              <a:rPr lang="pt-PT" b="1" dirty="0"/>
              <a:t>.)</a:t>
            </a:r>
            <a:endParaRPr lang="pt-PT" dirty="0"/>
          </a:p>
        </p:txBody>
      </p:sp>
      <p:sp>
        <p:nvSpPr>
          <p:cNvPr id="3" name="Marcador de Posição de Conteúdo 2"/>
          <p:cNvSpPr>
            <a:spLocks noGrp="1"/>
          </p:cNvSpPr>
          <p:nvPr>
            <p:ph idx="1"/>
          </p:nvPr>
        </p:nvSpPr>
        <p:spPr/>
        <p:txBody>
          <a:bodyPr/>
          <a:lstStyle/>
          <a:p>
            <a:pPr marL="0" indent="0">
              <a:buNone/>
            </a:pPr>
            <a:r>
              <a:rPr lang="pt-PT" dirty="0" smtClean="0"/>
              <a:t>	As </a:t>
            </a:r>
            <a:r>
              <a:rPr lang="pt-PT" dirty="0"/>
              <a:t>caçarolas utilizadas na Grécia antiga, eram geralmente de bronze e com as formas actuais. A frigideira, era também muito parecida com a dos nossos dias. Havia também pratos preciosos para confeccionar os ovos, com diferentes dimensões; uns serviam para os ovos de pavão, outros para os ovos de ganso, e finalmente os mais pequenos ,para os ovos de galinha. Utilizavam-se outros recipientes em forma de tigela, para conter os molhos, e certos guisados um pouco líquidos.</a:t>
            </a:r>
          </a:p>
          <a:p>
            <a:endParaRPr lang="pt-PT" dirty="0"/>
          </a:p>
        </p:txBody>
      </p:sp>
    </p:spTree>
    <p:extLst>
      <p:ext uri="{BB962C8B-B14F-4D97-AF65-F5344CB8AC3E}">
        <p14:creationId xmlns:p14="http://schemas.microsoft.com/office/powerpoint/2010/main" val="4074754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A Cozinha na antiga Grécia (</a:t>
            </a:r>
            <a:r>
              <a:rPr lang="pt-PT" b="1" dirty="0" err="1"/>
              <a:t>cont</a:t>
            </a:r>
            <a:r>
              <a:rPr lang="pt-PT" b="1" dirty="0"/>
              <a:t>.)</a:t>
            </a:r>
            <a:endParaRPr lang="pt-PT" dirty="0"/>
          </a:p>
        </p:txBody>
      </p:sp>
      <p:sp>
        <p:nvSpPr>
          <p:cNvPr id="3" name="Marcador de Posição de Conteúdo 2"/>
          <p:cNvSpPr>
            <a:spLocks noGrp="1"/>
          </p:cNvSpPr>
          <p:nvPr>
            <p:ph idx="1"/>
          </p:nvPr>
        </p:nvSpPr>
        <p:spPr/>
        <p:txBody>
          <a:bodyPr/>
          <a:lstStyle/>
          <a:p>
            <a:pPr marL="0" indent="0">
              <a:buNone/>
            </a:pPr>
            <a:r>
              <a:rPr lang="pt-PT" dirty="0" smtClean="0"/>
              <a:t>	Para </a:t>
            </a:r>
            <a:r>
              <a:rPr lang="pt-PT" dirty="0"/>
              <a:t>o empratamento das iguarias, sobretudo os pratos frios, os gregos tinham vários utensílios, uns em barro e outros em metal. Entre outros citaremos: o KANÉ, pratos côncavos com asas horizontais, o PAZOPSIS, prato igualmente côncavo feito em barro fino, em bronze, em prata e por vezes em ouro, sempre ricamente ornamentado.</a:t>
            </a:r>
          </a:p>
          <a:p>
            <a:endParaRPr lang="pt-PT" dirty="0"/>
          </a:p>
        </p:txBody>
      </p:sp>
    </p:spTree>
    <p:extLst>
      <p:ext uri="{BB962C8B-B14F-4D97-AF65-F5344CB8AC3E}">
        <p14:creationId xmlns:p14="http://schemas.microsoft.com/office/powerpoint/2010/main" val="917751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b="1" dirty="0"/>
              <a:t>A Cozinha na Roma antiga</a:t>
            </a:r>
            <a:r>
              <a:rPr lang="pt-PT" b="1" dirty="0" smtClean="0"/>
              <a:t>:</a:t>
            </a:r>
            <a:endParaRPr lang="pt-PT" dirty="0"/>
          </a:p>
        </p:txBody>
      </p:sp>
      <p:sp>
        <p:nvSpPr>
          <p:cNvPr id="3" name="Marcador de Posição de Conteúdo 2"/>
          <p:cNvSpPr>
            <a:spLocks noGrp="1"/>
          </p:cNvSpPr>
          <p:nvPr>
            <p:ph idx="1"/>
          </p:nvPr>
        </p:nvSpPr>
        <p:spPr/>
        <p:txBody>
          <a:bodyPr/>
          <a:lstStyle/>
          <a:p>
            <a:pPr marL="0" indent="0">
              <a:buNone/>
            </a:pPr>
            <a:r>
              <a:rPr lang="pt-PT" dirty="0" smtClean="0"/>
              <a:t>	Na </a:t>
            </a:r>
            <a:r>
              <a:rPr lang="pt-PT" dirty="0"/>
              <a:t>Roma primitiva, não existiam cozinheiros propriamente ditos. Os 	padeiros substituíam-se e eram suficientes para exercer a profissão.</a:t>
            </a:r>
          </a:p>
          <a:p>
            <a:pPr marL="0" indent="0">
              <a:buNone/>
            </a:pPr>
            <a:r>
              <a:rPr lang="pt-PT" dirty="0" smtClean="0"/>
              <a:t>	</a:t>
            </a:r>
          </a:p>
          <a:p>
            <a:pPr marL="0" indent="0">
              <a:buNone/>
            </a:pPr>
            <a:r>
              <a:rPr lang="pt-PT" dirty="0" smtClean="0"/>
              <a:t>A </a:t>
            </a:r>
            <a:r>
              <a:rPr lang="pt-PT" dirty="0"/>
              <a:t>cozinha dos primeiros séculos de Roma, era das mais rudimentares e 	para executar pratos simples, com que se alimentavam os romanos de então, não 	eram necessários praticantes de grande talento.</a:t>
            </a:r>
          </a:p>
          <a:p>
            <a:endParaRPr lang="pt-PT" dirty="0"/>
          </a:p>
        </p:txBody>
      </p:sp>
    </p:spTree>
    <p:extLst>
      <p:ext uri="{BB962C8B-B14F-4D97-AF65-F5344CB8AC3E}">
        <p14:creationId xmlns:p14="http://schemas.microsoft.com/office/powerpoint/2010/main" val="2007587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A Cozinha na Roma </a:t>
            </a:r>
            <a:r>
              <a:rPr lang="pt-PT" b="1" dirty="0" smtClean="0"/>
              <a:t>antiga (</a:t>
            </a:r>
            <a:r>
              <a:rPr lang="pt-PT" b="1" dirty="0" err="1" smtClean="0"/>
              <a:t>cont</a:t>
            </a:r>
            <a:r>
              <a:rPr lang="pt-PT" b="1" dirty="0" smtClean="0"/>
              <a:t>.)</a:t>
            </a:r>
            <a:endParaRPr lang="pt-PT" dirty="0"/>
          </a:p>
        </p:txBody>
      </p:sp>
      <p:sp>
        <p:nvSpPr>
          <p:cNvPr id="3" name="Marcador de Posição de Conteúdo 2"/>
          <p:cNvSpPr>
            <a:spLocks noGrp="1"/>
          </p:cNvSpPr>
          <p:nvPr>
            <p:ph idx="1"/>
          </p:nvPr>
        </p:nvSpPr>
        <p:spPr/>
        <p:txBody>
          <a:bodyPr>
            <a:normAutofit fontScale="92500"/>
          </a:bodyPr>
          <a:lstStyle/>
          <a:p>
            <a:pPr marL="0" indent="0">
              <a:buNone/>
            </a:pPr>
            <a:r>
              <a:rPr lang="pt-PT" dirty="0" smtClean="0"/>
              <a:t>	Por </a:t>
            </a:r>
            <a:r>
              <a:rPr lang="pt-PT" dirty="0"/>
              <a:t>altura do ano 568 de Roma, começou a dar-se festins de luxo e como 	consequência, são necessários cozinheiros com certa habilidade para os 	preparar. O cozinheiro, considerado até então como escravo, pago a vil preço, 	começa a cotar-se caro. O que não era mais de uma ocupação, passa a ser uma arte. Os cozinheiros romanos constituíam um certo tipo de alta sociedade uma hierarquia. No tempo do imperador Adriano, chegaram a formar uma academia chamada COLEGIUM COGUORUM, cuja a sede era o PALATINO. Eram pagos a alto preço. ELAUSTO, pagava ao seu cozinheiro chamado DAMA, cem mil "AS" (250.000500 correspondente à nossa moeda). Um bom número de cozinheiros com reputação era pagos a quatro talentos por ano o que corresponde na era actual a mais de </a:t>
            </a:r>
            <a:r>
              <a:rPr lang="pt-PT" dirty="0" err="1"/>
              <a:t>l.OOO.OOOSOO</a:t>
            </a:r>
            <a:r>
              <a:rPr lang="pt-PT" dirty="0"/>
              <a:t>.</a:t>
            </a:r>
          </a:p>
          <a:p>
            <a:endParaRPr lang="pt-PT" dirty="0"/>
          </a:p>
        </p:txBody>
      </p:sp>
    </p:spTree>
    <p:extLst>
      <p:ext uri="{BB962C8B-B14F-4D97-AF65-F5344CB8AC3E}">
        <p14:creationId xmlns:p14="http://schemas.microsoft.com/office/powerpoint/2010/main" val="2041085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A Cozinha na Roma </a:t>
            </a:r>
            <a:r>
              <a:rPr lang="pt-PT" b="1" dirty="0" smtClean="0"/>
              <a:t>antiga (</a:t>
            </a:r>
            <a:r>
              <a:rPr lang="pt-PT" b="1" dirty="0" err="1" smtClean="0"/>
              <a:t>cont</a:t>
            </a:r>
            <a:r>
              <a:rPr lang="pt-PT" b="1" dirty="0" smtClean="0"/>
              <a:t>.)</a:t>
            </a:r>
            <a:endParaRPr lang="pt-PT" dirty="0"/>
          </a:p>
        </p:txBody>
      </p:sp>
      <p:sp>
        <p:nvSpPr>
          <p:cNvPr id="3" name="Marcador de Posição de Conteúdo 2"/>
          <p:cNvSpPr>
            <a:spLocks noGrp="1"/>
          </p:cNvSpPr>
          <p:nvPr>
            <p:ph idx="1"/>
          </p:nvPr>
        </p:nvSpPr>
        <p:spPr/>
        <p:txBody>
          <a:bodyPr/>
          <a:lstStyle/>
          <a:p>
            <a:pPr marL="0" indent="0">
              <a:buNone/>
            </a:pPr>
            <a:r>
              <a:rPr lang="pt-PT" dirty="0" smtClean="0"/>
              <a:t>	Conhece-se </a:t>
            </a:r>
            <a:r>
              <a:rPr lang="pt-PT" dirty="0"/>
              <a:t>a história do cozinheiro da rainha Cleópatra a quem Marco António, dá para o recompensar, depois deste lhe ter servido uma refeição admirável, a missão de uma cidade de MAGNÉSIA. Como na Grécia, o pessoal de cozinha das grandes casas romanas, era posto por servidores, tendo cada um deles atribuições bem definidas. A divisão do trabalho, é já nesse tempo a regra das brigadas de cozinha de hoje.</a:t>
            </a:r>
          </a:p>
          <a:p>
            <a:endParaRPr lang="pt-PT" dirty="0"/>
          </a:p>
        </p:txBody>
      </p:sp>
    </p:spTree>
    <p:extLst>
      <p:ext uri="{BB962C8B-B14F-4D97-AF65-F5344CB8AC3E}">
        <p14:creationId xmlns:p14="http://schemas.microsoft.com/office/powerpoint/2010/main" val="1214758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A Cozinha na Roma </a:t>
            </a:r>
            <a:r>
              <a:rPr lang="pt-PT" b="1" dirty="0" smtClean="0"/>
              <a:t>antiga (</a:t>
            </a:r>
            <a:r>
              <a:rPr lang="pt-PT" b="1" dirty="0" err="1" smtClean="0"/>
              <a:t>cont</a:t>
            </a:r>
            <a:r>
              <a:rPr lang="pt-PT" b="1" dirty="0" smtClean="0"/>
              <a:t>.)</a:t>
            </a:r>
            <a:endParaRPr lang="pt-PT" dirty="0"/>
          </a:p>
        </p:txBody>
      </p:sp>
      <p:sp>
        <p:nvSpPr>
          <p:cNvPr id="3" name="Marcador de Posição de Conteúdo 2"/>
          <p:cNvSpPr>
            <a:spLocks noGrp="1"/>
          </p:cNvSpPr>
          <p:nvPr>
            <p:ph idx="1"/>
          </p:nvPr>
        </p:nvSpPr>
        <p:spPr/>
        <p:txBody>
          <a:bodyPr/>
          <a:lstStyle/>
          <a:p>
            <a:pPr marL="0" indent="0">
              <a:buNone/>
            </a:pPr>
            <a:r>
              <a:rPr lang="pt-PT" dirty="0" smtClean="0"/>
              <a:t>	Nestas </a:t>
            </a:r>
            <a:r>
              <a:rPr lang="pt-PT" dirty="0"/>
              <a:t>casas estavam em primeiro lugar o "COQUUS", que era o chefe propriamente dito a seguir o "FOCARIUS", homem encarregado de conservar o fogo, o "COCTOR" que tinha por missão vigiar a cozedura de certos pratos tais como estufados, guisados, etc., o TISTOR" que não era mais do que um ajudante de cozinha encarregado de preparar os recheios, cortar os condimentos, e também os grãos para preparar o pão e as tortas.</a:t>
            </a:r>
          </a:p>
        </p:txBody>
      </p:sp>
    </p:spTree>
    <p:extLst>
      <p:ext uri="{BB962C8B-B14F-4D97-AF65-F5344CB8AC3E}">
        <p14:creationId xmlns:p14="http://schemas.microsoft.com/office/powerpoint/2010/main" val="340267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b="1" dirty="0"/>
              <a:t>Bateria e utensílios de cozinha no tempo dos romanos</a:t>
            </a:r>
            <a:r>
              <a:rPr lang="pt-PT" b="1" dirty="0" smtClean="0"/>
              <a:t>:</a:t>
            </a:r>
            <a:endParaRPr lang="pt-PT" dirty="0"/>
          </a:p>
        </p:txBody>
      </p:sp>
      <p:sp>
        <p:nvSpPr>
          <p:cNvPr id="3" name="Marcador de Posição de Conteúdo 2"/>
          <p:cNvSpPr>
            <a:spLocks noGrp="1"/>
          </p:cNvSpPr>
          <p:nvPr>
            <p:ph idx="1"/>
          </p:nvPr>
        </p:nvSpPr>
        <p:spPr/>
        <p:txBody>
          <a:bodyPr/>
          <a:lstStyle/>
          <a:p>
            <a:pPr marL="0" indent="0">
              <a:buNone/>
            </a:pPr>
            <a:r>
              <a:rPr lang="pt-PT" dirty="0" smtClean="0"/>
              <a:t>	Nas </a:t>
            </a:r>
            <a:r>
              <a:rPr lang="pt-PT" dirty="0"/>
              <a:t>vilas romanas a cozinha era uma das dependências muito espaçosas da habitação. Era obrigatório todos os servidores da casa tomarem as suas refeições dentro dela, sendo estes bastante numerosos.</a:t>
            </a:r>
          </a:p>
          <a:p>
            <a:pPr marL="0" indent="0">
              <a:buNone/>
            </a:pPr>
            <a:r>
              <a:rPr lang="pt-PT" dirty="0" smtClean="0"/>
              <a:t>	Os </a:t>
            </a:r>
            <a:r>
              <a:rPr lang="pt-PT" dirty="0"/>
              <a:t>utensílios de cozinha dos romanos, eram muito parecidos com os dos gregos, na sua matéria e no seu formato.</a:t>
            </a:r>
          </a:p>
          <a:p>
            <a:pPr marL="0" indent="0">
              <a:buNone/>
            </a:pPr>
            <a:r>
              <a:rPr lang="pt-PT" dirty="0" smtClean="0"/>
              <a:t>	Para </a:t>
            </a:r>
            <a:r>
              <a:rPr lang="pt-PT" dirty="0"/>
              <a:t>cozer as carnes, serviam-se duma grelha chamada "CRATICULA". Tinham também um grande número de formas de pastelaria, passadores, escumadeiras, em suma todos os utensílios mais ou menos parecidos com os utilizados nos nossos dias.</a:t>
            </a:r>
          </a:p>
          <a:p>
            <a:endParaRPr lang="pt-PT" dirty="0"/>
          </a:p>
        </p:txBody>
      </p:sp>
    </p:spTree>
    <p:extLst>
      <p:ext uri="{BB962C8B-B14F-4D97-AF65-F5344CB8AC3E}">
        <p14:creationId xmlns:p14="http://schemas.microsoft.com/office/powerpoint/2010/main" val="4015915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b="1" dirty="0"/>
              <a:t>A Cozinha na época Moderna</a:t>
            </a:r>
            <a:r>
              <a:rPr lang="pt-PT" b="1" dirty="0" smtClean="0"/>
              <a:t>:</a:t>
            </a:r>
            <a:endParaRPr lang="pt-PT" dirty="0"/>
          </a:p>
        </p:txBody>
      </p:sp>
      <p:sp>
        <p:nvSpPr>
          <p:cNvPr id="3" name="Marcador de Posição de Conteúdo 2"/>
          <p:cNvSpPr>
            <a:spLocks noGrp="1"/>
          </p:cNvSpPr>
          <p:nvPr>
            <p:ph idx="1"/>
          </p:nvPr>
        </p:nvSpPr>
        <p:spPr/>
        <p:txBody>
          <a:bodyPr/>
          <a:lstStyle/>
          <a:p>
            <a:pPr marL="0" indent="0">
              <a:buNone/>
            </a:pPr>
            <a:r>
              <a:rPr lang="pt-PT" dirty="0"/>
              <a:t>A seguir aos últimos anos do século precedente, a arte culinária chega ao mais alto ponto de perfeição em França, que sem dúvida, foi ligeiramente travada durante os anos trágicos da guerra, mas que apesar das mais difíceis circunstâncias, não cessou de progredir.</a:t>
            </a:r>
          </a:p>
          <a:p>
            <a:endParaRPr lang="pt-PT" dirty="0"/>
          </a:p>
        </p:txBody>
      </p:sp>
    </p:spTree>
    <p:extLst>
      <p:ext uri="{BB962C8B-B14F-4D97-AF65-F5344CB8AC3E}">
        <p14:creationId xmlns:p14="http://schemas.microsoft.com/office/powerpoint/2010/main" val="231118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lstStyle/>
          <a:p>
            <a:r>
              <a:rPr lang="pt-PT" dirty="0"/>
              <a:t>Temos a prova deste aperfeiçoamento na arte culinária francesa, nos livros de cozinha, escritos por URBAIN DUBOIS, BERNARD GOUFFÉ, FAVRE e outros praticantes do século XIX. Com efeito, é a partir deste período que começa no ano de 1919 até os nossos dias, que foram publicados livros tais como: a Guia Culinária de ESCOFFIER e o grande Livro da Cozinha de PROSPER SALLES, obras de grande envergadura, conhecidas no mundo inteiro e assim tantos outros livros interessantes de grandes mestres de cozinha como Suzanne, </a:t>
            </a:r>
            <a:r>
              <a:rPr lang="pt-PT" dirty="0" err="1"/>
              <a:t>Garlin</a:t>
            </a:r>
            <a:r>
              <a:rPr lang="pt-PT" dirty="0"/>
              <a:t>, </a:t>
            </a:r>
            <a:r>
              <a:rPr lang="pt-PT" dirty="0" err="1"/>
              <a:t>Bonzy</a:t>
            </a:r>
            <a:r>
              <a:rPr lang="pt-PT" dirty="0"/>
              <a:t>, </a:t>
            </a:r>
            <a:r>
              <a:rPr lang="pt-PT" dirty="0" err="1"/>
              <a:t>Pellaprat</a:t>
            </a:r>
            <a:r>
              <a:rPr lang="pt-PT" dirty="0"/>
              <a:t>, etc. .</a:t>
            </a:r>
          </a:p>
          <a:p>
            <a:endParaRPr lang="pt-PT" dirty="0"/>
          </a:p>
        </p:txBody>
      </p:sp>
    </p:spTree>
    <p:extLst>
      <p:ext uri="{BB962C8B-B14F-4D97-AF65-F5344CB8AC3E}">
        <p14:creationId xmlns:p14="http://schemas.microsoft.com/office/powerpoint/2010/main" val="2910610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lstStyle/>
          <a:p>
            <a:pPr marL="0" indent="0">
              <a:buNone/>
            </a:pPr>
            <a:r>
              <a:rPr lang="pt-PT" dirty="0" smtClean="0"/>
              <a:t>	Na </a:t>
            </a:r>
            <a:r>
              <a:rPr lang="pt-PT" dirty="0"/>
              <a:t>época actual, o apetrechamento das cozinhas e os seus utensílios estão completamente transformados. Esta transformação começa imediatamente depois da guerra de 1914-18. As grandes fábricas metalúrgicas que forneciam armamentos, assim como material de campanha, consagram-se no tempo de paz, à fabricação, em grande escala, de utensílios de cozinha, e de diversos objectos necessários para os trabalhos nas mesmas. Os recipientes, marmitas, caçarolas, "sautés", etc., que até então eram feitos em cobre, passaram a ser fabricados em alumínio, níquel e aço inoxidável. Estuda-se melhor a sua forma, a fim de os tomar mais práticos.</a:t>
            </a:r>
          </a:p>
          <a:p>
            <a:endParaRPr lang="pt-PT" dirty="0"/>
          </a:p>
        </p:txBody>
      </p:sp>
    </p:spTree>
    <p:extLst>
      <p:ext uri="{BB962C8B-B14F-4D97-AF65-F5344CB8AC3E}">
        <p14:creationId xmlns:p14="http://schemas.microsoft.com/office/powerpoint/2010/main" val="2263567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5151437"/>
            <a:ext cx="323056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p:txBody>
          <a:bodyPr/>
          <a:lstStyle/>
          <a:p>
            <a:r>
              <a:rPr lang="pt-PT" dirty="0"/>
              <a:t>Breve historial da cozinha</a:t>
            </a:r>
          </a:p>
        </p:txBody>
      </p:sp>
      <p:sp>
        <p:nvSpPr>
          <p:cNvPr id="3" name="Marcador de Posição de Conteúdo 2"/>
          <p:cNvSpPr>
            <a:spLocks noGrp="1"/>
          </p:cNvSpPr>
          <p:nvPr>
            <p:ph idx="1"/>
          </p:nvPr>
        </p:nvSpPr>
        <p:spPr/>
        <p:txBody>
          <a:bodyPr/>
          <a:lstStyle/>
          <a:p>
            <a:pPr marL="0" indent="0">
              <a:buNone/>
            </a:pPr>
            <a:r>
              <a:rPr lang="pt-PT" b="1" dirty="0"/>
              <a:t>A COZINHA:</a:t>
            </a:r>
          </a:p>
          <a:p>
            <a:pPr marL="0" indent="0">
              <a:buNone/>
            </a:pPr>
            <a:r>
              <a:rPr lang="pt-PT" dirty="0" smtClean="0"/>
              <a:t>	Por </a:t>
            </a:r>
            <a:r>
              <a:rPr lang="pt-PT" dirty="0"/>
              <a:t>este nome é designado o local onde se confeccionam as iguarias culinárias.</a:t>
            </a:r>
          </a:p>
          <a:p>
            <a:pPr marL="0" indent="0">
              <a:buNone/>
            </a:pPr>
            <a:r>
              <a:rPr lang="pt-PT" dirty="0" smtClean="0"/>
              <a:t>	A </a:t>
            </a:r>
            <a:r>
              <a:rPr lang="pt-PT" dirty="0"/>
              <a:t>arte de cozinhar, é muito </a:t>
            </a:r>
            <a:r>
              <a:rPr lang="pt-PT" dirty="0" smtClean="0"/>
              <a:t>antiga. O </a:t>
            </a:r>
            <a:r>
              <a:rPr lang="pt-PT" dirty="0"/>
              <a:t>primeiro cozinheiro, foi o homem primitivo, quando aproximando um bocado de carne das chamas da fogueira, que tinha acesso, para se aquecer, constatou que esta carne, assim aquecida, tornava-se mais saborosa e a sua mastigação mais fácil. A partir deste momento a cozinha tinha nascido e foi progredindo, graças a outras descobertas.</a:t>
            </a:r>
          </a:p>
          <a:p>
            <a:endParaRPr lang="pt-PT" dirty="0"/>
          </a:p>
        </p:txBody>
      </p:sp>
    </p:spTree>
    <p:extLst>
      <p:ext uri="{BB962C8B-B14F-4D97-AF65-F5344CB8AC3E}">
        <p14:creationId xmlns:p14="http://schemas.microsoft.com/office/powerpoint/2010/main" val="115172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lstStyle/>
          <a:p>
            <a:pPr marL="0" indent="0">
              <a:buNone/>
            </a:pPr>
            <a:r>
              <a:rPr lang="pt-PT" dirty="0" smtClean="0"/>
              <a:t>	As </a:t>
            </a:r>
            <a:r>
              <a:rPr lang="pt-PT" dirty="0"/>
              <a:t>cozinhas são apetrechadas de uma forma mais racional. Onde antigamente encontrávamos móveis de cozinha pesados e escuros, exalando calor, fumos e cheiros nauseabundos, por vezes perigosos para a saúde, vemos agora, fornos, estufas, etc., de forma e cor agradáveis, enquadrados de "</a:t>
            </a:r>
            <a:r>
              <a:rPr lang="pt-PT" dirty="0" err="1"/>
              <a:t>Duraluminium</a:t>
            </a:r>
            <a:r>
              <a:rPr lang="pt-PT" dirty="0"/>
              <a:t>" brilhante, assim como utensílios que permitem a elaboração de preparados com a maior limpeza e rapidez.</a:t>
            </a:r>
          </a:p>
          <a:p>
            <a:pPr marL="0" indent="0">
              <a:buNone/>
            </a:pPr>
            <a:r>
              <a:rPr lang="pt-PT" dirty="0" smtClean="0"/>
              <a:t>	</a:t>
            </a:r>
          </a:p>
          <a:p>
            <a:pPr marL="0" indent="0">
              <a:buNone/>
            </a:pPr>
            <a:r>
              <a:rPr lang="pt-PT" dirty="0" smtClean="0"/>
              <a:t>Um </a:t>
            </a:r>
            <a:r>
              <a:rPr lang="pt-PT" dirty="0"/>
              <a:t>outro elemento foi incorporado, o frio que actualmente, desempenha um papel dos mais importantes, tanto do ponto de vista higiénico como gastronómico.</a:t>
            </a:r>
          </a:p>
          <a:p>
            <a:endParaRPr lang="pt-PT" dirty="0"/>
          </a:p>
        </p:txBody>
      </p:sp>
    </p:spTree>
    <p:extLst>
      <p:ext uri="{BB962C8B-B14F-4D97-AF65-F5344CB8AC3E}">
        <p14:creationId xmlns:p14="http://schemas.microsoft.com/office/powerpoint/2010/main" val="71705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normAutofit lnSpcReduction="10000"/>
          </a:bodyPr>
          <a:lstStyle/>
          <a:p>
            <a:pPr marL="0" indent="0">
              <a:buNone/>
            </a:pPr>
            <a:r>
              <a:rPr lang="pt-PT" dirty="0" smtClean="0"/>
              <a:t>	As </a:t>
            </a:r>
            <a:r>
              <a:rPr lang="pt-PT" dirty="0"/>
              <a:t>geleiras que quase sempre não eram mais do que um simples compartimento de cimento ou madeira, contendo gelo picado, passam a ser câmaras frigorificas onde o frio é obtido sem a carga directa de gelo.</a:t>
            </a:r>
          </a:p>
          <a:p>
            <a:pPr marL="0" indent="0">
              <a:buNone/>
            </a:pPr>
            <a:r>
              <a:rPr lang="pt-PT" dirty="0" smtClean="0"/>
              <a:t>	Os frigoríficos</a:t>
            </a:r>
            <a:r>
              <a:rPr lang="pt-PT" dirty="0"/>
              <a:t>, de diversos modelos funcionam a electricidade sendo muito mais práticos do que os utilizados antigamente.</a:t>
            </a:r>
          </a:p>
          <a:p>
            <a:pPr marL="0" indent="0">
              <a:buNone/>
            </a:pPr>
            <a:r>
              <a:rPr lang="pt-PT" dirty="0" smtClean="0"/>
              <a:t>	Finalmente</a:t>
            </a:r>
            <a:r>
              <a:rPr lang="pt-PT" dirty="0"/>
              <a:t>, os motores eléctricos accionam máquinas de cozinha como: Amassadores, batedeiras, descascadora de batatas</a:t>
            </a:r>
            <a:r>
              <a:rPr lang="pt-PT" dirty="0" smtClean="0"/>
              <a:t>, cortadores </a:t>
            </a:r>
            <a:r>
              <a:rPr lang="pt-PT" dirty="0"/>
              <a:t>de legumes, passadores de purés</a:t>
            </a:r>
            <a:r>
              <a:rPr lang="pt-PT" dirty="0" smtClean="0"/>
              <a:t>, etc</a:t>
            </a:r>
            <a:r>
              <a:rPr lang="pt-PT" dirty="0"/>
              <a:t>., tornando assim mais rápidas todas as operações, outrora puramente manuais, diminuindo assim a fadiga do pessoal.</a:t>
            </a:r>
          </a:p>
          <a:p>
            <a:endParaRPr lang="pt-PT" dirty="0"/>
          </a:p>
        </p:txBody>
      </p:sp>
    </p:spTree>
    <p:extLst>
      <p:ext uri="{BB962C8B-B14F-4D97-AF65-F5344CB8AC3E}">
        <p14:creationId xmlns:p14="http://schemas.microsoft.com/office/powerpoint/2010/main" val="3582030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b="1" dirty="0"/>
              <a:t>COZINHA </a:t>
            </a:r>
            <a:r>
              <a:rPr lang="pt-PT" b="1" dirty="0" smtClean="0"/>
              <a:t> INTERNACIONAL;  NACIONAL </a:t>
            </a:r>
            <a:r>
              <a:rPr lang="pt-PT" b="1" dirty="0"/>
              <a:t>e REGIONAL</a:t>
            </a:r>
          </a:p>
        </p:txBody>
      </p:sp>
      <p:sp>
        <p:nvSpPr>
          <p:cNvPr id="3" name="Marcador de Posição de Conteúdo 2"/>
          <p:cNvSpPr>
            <a:spLocks noGrp="1"/>
          </p:cNvSpPr>
          <p:nvPr>
            <p:ph idx="1"/>
          </p:nvPr>
        </p:nvSpPr>
        <p:spPr/>
        <p:txBody>
          <a:bodyPr/>
          <a:lstStyle/>
          <a:p>
            <a:pPr marL="0" indent="0">
              <a:buNone/>
            </a:pPr>
            <a:r>
              <a:rPr lang="pt-PT" dirty="0"/>
              <a:t>É inquestionável que a identidade cultural de um povo, a par dos seus bens </a:t>
            </a:r>
            <a:r>
              <a:rPr lang="pt-PT" dirty="0" smtClean="0"/>
              <a:t>corpóreos que </a:t>
            </a:r>
            <a:r>
              <a:rPr lang="pt-PT" dirty="0"/>
              <a:t>testemunham o respectivo percurso civilizacional, integra ainda um vasto</a:t>
            </a:r>
          </a:p>
          <a:p>
            <a:pPr marL="0" indent="0">
              <a:buNone/>
            </a:pPr>
            <a:r>
              <a:rPr lang="pt-PT" dirty="0"/>
              <a:t>património intangível, muitas vezes sem suporte físico e mais vulnerável do </a:t>
            </a:r>
            <a:r>
              <a:rPr lang="pt-PT" dirty="0" smtClean="0"/>
              <a:t>ponto de </a:t>
            </a:r>
            <a:r>
              <a:rPr lang="pt-PT" dirty="0"/>
              <a:t>vista da </a:t>
            </a:r>
            <a:r>
              <a:rPr lang="pt-PT" dirty="0" smtClean="0"/>
              <a:t>respectiva preservação</a:t>
            </a:r>
            <a:r>
              <a:rPr lang="pt-PT" dirty="0"/>
              <a:t>, mas contudo relevante pelo contributo para a</a:t>
            </a:r>
          </a:p>
          <a:p>
            <a:pPr marL="0" indent="0">
              <a:buNone/>
            </a:pPr>
            <a:r>
              <a:rPr lang="pt-PT" dirty="0"/>
              <a:t>caracterização de uma nação ou das partes que </a:t>
            </a:r>
            <a:r>
              <a:rPr lang="pt-PT" dirty="0" smtClean="0"/>
              <a:t>a compõem</a:t>
            </a:r>
            <a:r>
              <a:rPr lang="pt-PT" dirty="0"/>
              <a:t>. Figura neste </a:t>
            </a:r>
            <a:r>
              <a:rPr lang="pt-PT" dirty="0" smtClean="0"/>
              <a:t>campo, entre </a:t>
            </a:r>
            <a:r>
              <a:rPr lang="pt-PT" dirty="0"/>
              <a:t>outras, </a:t>
            </a:r>
            <a:r>
              <a:rPr lang="pt-PT" dirty="0" smtClean="0"/>
              <a:t>a gastronomia</a:t>
            </a:r>
            <a:r>
              <a:rPr lang="pt-PT" dirty="0"/>
              <a:t>.</a:t>
            </a:r>
          </a:p>
        </p:txBody>
      </p:sp>
    </p:spTree>
    <p:extLst>
      <p:ext uri="{BB962C8B-B14F-4D97-AF65-F5344CB8AC3E}">
        <p14:creationId xmlns:p14="http://schemas.microsoft.com/office/powerpoint/2010/main" val="3717113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COZINHA INTERNACIONAL</a:t>
            </a:r>
          </a:p>
        </p:txBody>
      </p:sp>
      <p:sp>
        <p:nvSpPr>
          <p:cNvPr id="3" name="Marcador de Posição de Conteúdo 2"/>
          <p:cNvSpPr>
            <a:spLocks noGrp="1"/>
          </p:cNvSpPr>
          <p:nvPr>
            <p:ph idx="1"/>
          </p:nvPr>
        </p:nvSpPr>
        <p:spPr/>
        <p:txBody>
          <a:bodyPr/>
          <a:lstStyle/>
          <a:p>
            <a:pPr marL="0" indent="0">
              <a:buNone/>
            </a:pPr>
            <a:r>
              <a:rPr lang="pt-PT" dirty="0" smtClean="0"/>
              <a:t>	Podemos </a:t>
            </a:r>
            <a:r>
              <a:rPr lang="pt-PT" dirty="0"/>
              <a:t>defini-la como arte confeccionar os alimentos, de acordo com os métodos e regras clássicos na preparação dos diversos pratos, segundo as suas receitas, que se encontram compiladas principalmente na cozinha Francesa, a qual estipula as suas bases. Como a palavra indica, refere-se a iguarias e pratos provenientes dos diversos países da terra, que pela sua apreciação e aceitação ficaram conhecidos internacionalmente e representam a gastronomia dos mesmos.</a:t>
            </a:r>
          </a:p>
          <a:p>
            <a:endParaRPr lang="pt-PT" dirty="0"/>
          </a:p>
        </p:txBody>
      </p:sp>
      <p:sp>
        <p:nvSpPr>
          <p:cNvPr id="4" name="AutoShape 2" descr="FDC - 1º. dia de emissão cozinha internacional - Hong Kong"/>
          <p:cNvSpPr>
            <a:spLocks noChangeAspect="1" noChangeArrowheads="1"/>
          </p:cNvSpPr>
          <p:nvPr/>
        </p:nvSpPr>
        <p:spPr bwMode="auto">
          <a:xfrm>
            <a:off x="155575" y="-904875"/>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869160"/>
            <a:ext cx="280831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349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normAutofit fontScale="92500" lnSpcReduction="10000"/>
          </a:bodyPr>
          <a:lstStyle/>
          <a:p>
            <a:pPr marL="0" indent="0">
              <a:buNone/>
            </a:pPr>
            <a:r>
              <a:rPr lang="pt-PT" dirty="0"/>
              <a:t>Temos como exemplo: </a:t>
            </a:r>
            <a:r>
              <a:rPr lang="pt-PT" dirty="0" err="1"/>
              <a:t>Civet</a:t>
            </a:r>
            <a:r>
              <a:rPr lang="pt-PT" dirty="0"/>
              <a:t> de lebre á Francesa, </a:t>
            </a:r>
            <a:r>
              <a:rPr lang="pt-PT" dirty="0" err="1"/>
              <a:t>Goulash</a:t>
            </a:r>
            <a:r>
              <a:rPr lang="pt-PT" dirty="0"/>
              <a:t> á Húngara, Rosbife á Inglesa, Caril de frango á Indiana, Feijoada á Brasileira, Guisado á Irlandesa, etc..</a:t>
            </a:r>
          </a:p>
          <a:p>
            <a:pPr marL="0" indent="0">
              <a:buNone/>
            </a:pPr>
            <a:r>
              <a:rPr lang="pt-PT" dirty="0"/>
              <a:t>É certo que também estão inseridos no âmbito de Cozinha Internacional, os pratos criados pelos grandes chefes, “</a:t>
            </a:r>
            <a:r>
              <a:rPr lang="pt-PT" dirty="0" err="1"/>
              <a:t>Escoffier</a:t>
            </a:r>
            <a:r>
              <a:rPr lang="pt-PT" dirty="0"/>
              <a:t>”, “</a:t>
            </a:r>
            <a:r>
              <a:rPr lang="pt-PT" dirty="0" err="1"/>
              <a:t>Carême</a:t>
            </a:r>
            <a:r>
              <a:rPr lang="pt-PT" dirty="0"/>
              <a:t>”  a outros, que foram dedicados a grandes figuras célebres da História, da Política e da arte.</a:t>
            </a:r>
          </a:p>
          <a:p>
            <a:pPr marL="0" indent="0">
              <a:buNone/>
            </a:pPr>
            <a:r>
              <a:rPr lang="pt-PT" dirty="0"/>
              <a:t>Temos como exemplo:</a:t>
            </a:r>
          </a:p>
          <a:p>
            <a:r>
              <a:rPr lang="pt-PT" dirty="0"/>
              <a:t>filetes de linguado “Sarah </a:t>
            </a:r>
            <a:r>
              <a:rPr lang="pt-PT" dirty="0" err="1"/>
              <a:t>Bernhardt</a:t>
            </a:r>
            <a:r>
              <a:rPr lang="pt-PT" dirty="0"/>
              <a:t>”.</a:t>
            </a:r>
          </a:p>
          <a:p>
            <a:r>
              <a:rPr lang="pt-PT" dirty="0"/>
              <a:t>Salmão estufado Almirante “</a:t>
            </a:r>
            <a:r>
              <a:rPr lang="pt-PT" dirty="0" err="1"/>
              <a:t>Courbet</a:t>
            </a:r>
            <a:r>
              <a:rPr lang="pt-PT" dirty="0"/>
              <a:t>”,</a:t>
            </a:r>
          </a:p>
          <a:p>
            <a:r>
              <a:rPr lang="pt-PT" dirty="0"/>
              <a:t>Rodovalho cozido “Eduardo VII”.</a:t>
            </a:r>
          </a:p>
          <a:p>
            <a:r>
              <a:rPr lang="es-ES_tradnl" dirty="0"/>
              <a:t>Lombo de vaca “</a:t>
            </a:r>
            <a:r>
              <a:rPr lang="es-ES_tradnl" dirty="0" err="1"/>
              <a:t>wellington</a:t>
            </a:r>
            <a:r>
              <a:rPr lang="es-ES_tradnl" dirty="0"/>
              <a:t>”.</a:t>
            </a:r>
            <a:endParaRPr lang="pt-PT" dirty="0"/>
          </a:p>
          <a:p>
            <a:r>
              <a:rPr lang="fr-FR" dirty="0" err="1"/>
              <a:t>Sela</a:t>
            </a:r>
            <a:r>
              <a:rPr lang="fr-FR" dirty="0"/>
              <a:t> de </a:t>
            </a:r>
            <a:r>
              <a:rPr lang="fr-FR" dirty="0" err="1"/>
              <a:t>vitela</a:t>
            </a:r>
            <a:r>
              <a:rPr lang="fr-FR" dirty="0"/>
              <a:t> “Metternich”. </a:t>
            </a:r>
            <a:endParaRPr lang="pt-PT" dirty="0"/>
          </a:p>
          <a:p>
            <a:r>
              <a:rPr lang="pt-PT" dirty="0"/>
              <a:t>Etc..</a:t>
            </a:r>
          </a:p>
          <a:p>
            <a:endParaRPr lang="pt-PT"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933056"/>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363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COZINHA NACIONAL</a:t>
            </a:r>
          </a:p>
        </p:txBody>
      </p:sp>
      <p:sp>
        <p:nvSpPr>
          <p:cNvPr id="3" name="Marcador de Posição de Conteúdo 2"/>
          <p:cNvSpPr>
            <a:spLocks noGrp="1"/>
          </p:cNvSpPr>
          <p:nvPr>
            <p:ph idx="1"/>
          </p:nvPr>
        </p:nvSpPr>
        <p:spPr/>
        <p:txBody>
          <a:bodyPr>
            <a:normAutofit/>
          </a:bodyPr>
          <a:lstStyle/>
          <a:p>
            <a:r>
              <a:rPr lang="pt-PT" dirty="0"/>
              <a:t>Podemos defini-la como o conjunto de pratos e iguarias representativas de um País e portanto, com a denominação do mesmo. Em Portugal ou originário de Portugal, chamar-se-á á Portuguesa.</a:t>
            </a:r>
          </a:p>
          <a:p>
            <a:r>
              <a:rPr lang="pt-PT" dirty="0"/>
              <a:t>Temos como exemplo:</a:t>
            </a:r>
          </a:p>
          <a:p>
            <a:pPr lvl="0"/>
            <a:r>
              <a:rPr lang="pt-PT" dirty="0"/>
              <a:t>Lulas recheadas à Portuguesa,</a:t>
            </a:r>
          </a:p>
          <a:p>
            <a:pPr lvl="0"/>
            <a:r>
              <a:rPr lang="pt-PT" dirty="0"/>
              <a:t>Caldeirada à Portuguesa,</a:t>
            </a:r>
          </a:p>
          <a:p>
            <a:pPr lvl="0"/>
            <a:r>
              <a:rPr lang="pt-PT" dirty="0"/>
              <a:t>Carne de porco à Portuguesa,  </a:t>
            </a:r>
          </a:p>
          <a:p>
            <a:pPr lvl="0"/>
            <a:r>
              <a:rPr lang="pt-PT" dirty="0"/>
              <a:t>Etc</a:t>
            </a:r>
            <a:r>
              <a:rPr lang="pt-PT" dirty="0" smtClean="0"/>
              <a:t>.</a:t>
            </a:r>
            <a:endParaRPr lang="pt-PT"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496" y="3501008"/>
            <a:ext cx="3187032" cy="21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64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normAutofit fontScale="92500"/>
          </a:bodyPr>
          <a:lstStyle/>
          <a:p>
            <a:pPr marL="0" indent="0">
              <a:buNone/>
            </a:pPr>
            <a:r>
              <a:rPr lang="pt-PT" dirty="0" smtClean="0"/>
              <a:t>	Assim</a:t>
            </a:r>
            <a:r>
              <a:rPr lang="pt-PT" dirty="0"/>
              <a:t>, como referimos anteriormente na cozinha Internacional, também neste capítulo se inserem certos pratos com nomes de homens célebres da vida Portuguesa, aos quais lhes foram dedicados pratos que hoje são do conhecimento geral e gozam de grande popularidade e aceitação.</a:t>
            </a:r>
          </a:p>
          <a:p>
            <a:pPr marL="0" indent="0">
              <a:buNone/>
            </a:pPr>
            <a:endParaRPr lang="pt-PT" dirty="0" smtClean="0"/>
          </a:p>
          <a:p>
            <a:pPr marL="0" indent="0">
              <a:buNone/>
            </a:pPr>
            <a:r>
              <a:rPr lang="pt-PT" dirty="0" smtClean="0"/>
              <a:t>Temos </a:t>
            </a:r>
            <a:r>
              <a:rPr lang="pt-PT" dirty="0"/>
              <a:t>como exemplo:</a:t>
            </a:r>
          </a:p>
          <a:p>
            <a:r>
              <a:rPr lang="pt-PT" dirty="0"/>
              <a:t>Bacalhau à Brás, </a:t>
            </a:r>
          </a:p>
          <a:p>
            <a:r>
              <a:rPr lang="pt-PT" dirty="0"/>
              <a:t>Bacalhau à Gomes de Sá, </a:t>
            </a:r>
          </a:p>
          <a:p>
            <a:r>
              <a:rPr lang="pt-PT" dirty="0"/>
              <a:t>Amêijoas à Bulhão Pato, </a:t>
            </a:r>
          </a:p>
          <a:p>
            <a:r>
              <a:rPr lang="pt-PT" dirty="0"/>
              <a:t>etc..</a:t>
            </a:r>
          </a:p>
          <a:p>
            <a:pPr marL="0" indent="0">
              <a:buNone/>
            </a:pPr>
            <a:r>
              <a:rPr lang="pt-PT" dirty="0"/>
              <a:t> </a:t>
            </a:r>
          </a:p>
          <a:p>
            <a:endParaRPr lang="pt-PT" dirty="0"/>
          </a:p>
        </p:txBody>
      </p:sp>
    </p:spTree>
    <p:extLst>
      <p:ext uri="{BB962C8B-B14F-4D97-AF65-F5344CB8AC3E}">
        <p14:creationId xmlns:p14="http://schemas.microsoft.com/office/powerpoint/2010/main" val="1213108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COZINHA REGIONAL</a:t>
            </a:r>
          </a:p>
        </p:txBody>
      </p:sp>
      <p:sp>
        <p:nvSpPr>
          <p:cNvPr id="3" name="Marcador de Posição de Conteúdo 2"/>
          <p:cNvSpPr>
            <a:spLocks noGrp="1"/>
          </p:cNvSpPr>
          <p:nvPr>
            <p:ph idx="1"/>
          </p:nvPr>
        </p:nvSpPr>
        <p:spPr/>
        <p:txBody>
          <a:bodyPr/>
          <a:lstStyle/>
          <a:p>
            <a:pPr marL="0" indent="0">
              <a:buNone/>
            </a:pPr>
            <a:r>
              <a:rPr lang="pt-PT" dirty="0"/>
              <a:t>A cozinha Regional caracteriza-se pelo facto de não seguir as regras rígidas da cozinha clássica; as suas receitas variam conforme as diferentes regiões estando a composição dos seus pratos sujeita aos produtos das mesmas, seja na agricultura, caça, pesca, etc..</a:t>
            </a:r>
          </a:p>
          <a:p>
            <a:endParaRPr lang="pt-PT" dirty="0"/>
          </a:p>
        </p:txBody>
      </p:sp>
    </p:spTree>
    <p:extLst>
      <p:ext uri="{BB962C8B-B14F-4D97-AF65-F5344CB8AC3E}">
        <p14:creationId xmlns:p14="http://schemas.microsoft.com/office/powerpoint/2010/main" val="3632241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lstStyle/>
          <a:p>
            <a:pPr marL="0" indent="0">
              <a:buNone/>
            </a:pPr>
            <a:r>
              <a:rPr lang="pt-PT" dirty="0"/>
              <a:t>Temos como exemplo: </a:t>
            </a:r>
            <a:endParaRPr lang="pt-PT" dirty="0" smtClean="0"/>
          </a:p>
          <a:p>
            <a:pPr marL="0" indent="0">
              <a:buNone/>
            </a:pPr>
            <a:endParaRPr lang="pt-PT" dirty="0"/>
          </a:p>
          <a:p>
            <a:pPr lvl="0"/>
            <a:r>
              <a:rPr lang="pt-PT" dirty="0"/>
              <a:t>Migas à Alentejana, </a:t>
            </a:r>
          </a:p>
          <a:p>
            <a:pPr lvl="0"/>
            <a:r>
              <a:rPr lang="pt-PT" dirty="0"/>
              <a:t>Iscas à Lisbonense, </a:t>
            </a:r>
          </a:p>
          <a:p>
            <a:pPr lvl="0"/>
            <a:r>
              <a:rPr lang="pt-PT" dirty="0"/>
              <a:t>Salmonetes à Setubalense, </a:t>
            </a:r>
          </a:p>
          <a:p>
            <a:pPr lvl="0"/>
            <a:r>
              <a:rPr lang="pt-PT" dirty="0"/>
              <a:t>Arroz de cabrito à Ribatejana, </a:t>
            </a:r>
          </a:p>
          <a:p>
            <a:pPr lvl="0"/>
            <a:r>
              <a:rPr lang="pt-PT" dirty="0"/>
              <a:t>Rojões de porco à Minhota, </a:t>
            </a:r>
          </a:p>
          <a:p>
            <a:pPr lvl="0"/>
            <a:r>
              <a:rPr lang="pt-PT" dirty="0"/>
              <a:t>Lampreia à moda do Minho, </a:t>
            </a:r>
          </a:p>
          <a:p>
            <a:pPr lvl="0"/>
            <a:r>
              <a:rPr lang="pt-PT" dirty="0"/>
              <a:t>Chanfana à moda da Bairrada, </a:t>
            </a:r>
          </a:p>
          <a:p>
            <a:pPr lvl="0"/>
            <a:r>
              <a:rPr lang="pt-PT" dirty="0"/>
              <a:t>Feijoada à Transmontana, </a:t>
            </a:r>
          </a:p>
          <a:p>
            <a:pPr lvl="0"/>
            <a:r>
              <a:rPr lang="pt-PT" dirty="0"/>
              <a:t>Etc.</a:t>
            </a:r>
          </a:p>
          <a:p>
            <a:endParaRPr lang="pt-PT"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708920"/>
            <a:ext cx="3081119"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912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b="1" dirty="0"/>
              <a:t>NOÇÕES DE </a:t>
            </a:r>
            <a:r>
              <a:rPr lang="pt-PT" b="1" dirty="0" smtClean="0"/>
              <a:t>HIGIENE</a:t>
            </a:r>
            <a:endParaRPr lang="pt-PT" dirty="0"/>
          </a:p>
        </p:txBody>
      </p:sp>
      <p:sp>
        <p:nvSpPr>
          <p:cNvPr id="3" name="Marcador de Posição de Conteúdo 2"/>
          <p:cNvSpPr>
            <a:spLocks noGrp="1"/>
          </p:cNvSpPr>
          <p:nvPr>
            <p:ph idx="1"/>
          </p:nvPr>
        </p:nvSpPr>
        <p:spPr/>
        <p:txBody>
          <a:bodyPr/>
          <a:lstStyle/>
          <a:p>
            <a:pPr marL="0" indent="0">
              <a:buNone/>
            </a:pPr>
            <a:endParaRPr lang="pt-PT" b="1" dirty="0" smtClean="0"/>
          </a:p>
          <a:p>
            <a:pPr marL="0" indent="0">
              <a:buNone/>
            </a:pPr>
            <a:endParaRPr lang="pt-PT" b="1" dirty="0" smtClean="0"/>
          </a:p>
          <a:p>
            <a:pPr marL="0" indent="0" algn="ctr">
              <a:buNone/>
            </a:pPr>
            <a:r>
              <a:rPr lang="pt-PT" b="1" dirty="0" smtClean="0"/>
              <a:t>HIGIENE </a:t>
            </a:r>
            <a:r>
              <a:rPr lang="pt-PT" b="1" dirty="0"/>
              <a:t>PESSOAL</a:t>
            </a:r>
          </a:p>
          <a:p>
            <a:pPr marL="0" indent="0" algn="ctr">
              <a:buNone/>
            </a:pPr>
            <a:r>
              <a:rPr lang="pt-PT" dirty="0"/>
              <a:t> </a:t>
            </a:r>
            <a:endParaRPr lang="pt-PT" dirty="0" smtClean="0"/>
          </a:p>
          <a:p>
            <a:pPr marL="0" indent="0" algn="ctr">
              <a:buNone/>
            </a:pPr>
            <a:endParaRPr lang="pt-PT" dirty="0"/>
          </a:p>
          <a:p>
            <a:pPr marL="0" indent="0" algn="ctr">
              <a:buNone/>
            </a:pPr>
            <a:r>
              <a:rPr lang="pt-PT" b="1" dirty="0" smtClean="0"/>
              <a:t>Cada </a:t>
            </a:r>
            <a:r>
              <a:rPr lang="pt-PT" b="1" dirty="0"/>
              <a:t>indivíduo é responsável pela sua saúde.</a:t>
            </a:r>
            <a:endParaRPr lang="pt-PT" dirty="0"/>
          </a:p>
          <a:p>
            <a:endParaRPr lang="pt-PT" dirty="0"/>
          </a:p>
        </p:txBody>
      </p:sp>
    </p:spTree>
    <p:extLst>
      <p:ext uri="{BB962C8B-B14F-4D97-AF65-F5344CB8AC3E}">
        <p14:creationId xmlns:p14="http://schemas.microsoft.com/office/powerpoint/2010/main" val="86414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1.bp.blogspot.com/_hTiClknTVNY/Swwqqnx0vZI/AAAAAAAAAAU/fT-s1uq0BbI/s320/homoerect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764704"/>
            <a:ext cx="6264696" cy="546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807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normAutofit/>
          </a:bodyPr>
          <a:lstStyle/>
          <a:p>
            <a:pPr marL="0" indent="0">
              <a:buNone/>
            </a:pPr>
            <a:r>
              <a:rPr lang="pt-PT" dirty="0" smtClean="0"/>
              <a:t>	Para </a:t>
            </a:r>
            <a:r>
              <a:rPr lang="pt-PT" dirty="0"/>
              <a:t>manter uma boa saúde é necessário conservar o corpo limpo, adquirir bons hábitos e manter uma atitude mental sã.</a:t>
            </a:r>
          </a:p>
          <a:p>
            <a:pPr marL="0" indent="0">
              <a:buNone/>
            </a:pPr>
            <a:r>
              <a:rPr lang="pt-PT" dirty="0"/>
              <a:t> </a:t>
            </a:r>
          </a:p>
          <a:p>
            <a:pPr marL="0" indent="0">
              <a:buNone/>
            </a:pPr>
            <a:r>
              <a:rPr lang="pt-PT" dirty="0" smtClean="0"/>
              <a:t>	</a:t>
            </a:r>
            <a:r>
              <a:rPr lang="pt-PT" dirty="0"/>
              <a:t>Ao cozinheiro cabe a responsabilidade moral de fornecer ao cliente uma </a:t>
            </a:r>
            <a:r>
              <a:rPr lang="pt-PT" dirty="0" smtClean="0"/>
              <a:t>prestação de </a:t>
            </a:r>
            <a:r>
              <a:rPr lang="pt-PT" dirty="0"/>
              <a:t>grande qualidade higiénica; nunca se esquecendo que desse parâmetro </a:t>
            </a:r>
            <a:r>
              <a:rPr lang="pt-PT" dirty="0" smtClean="0"/>
              <a:t>resulta também </a:t>
            </a:r>
            <a:r>
              <a:rPr lang="pt-PT" dirty="0"/>
              <a:t>o sucesso do </a:t>
            </a:r>
            <a:r>
              <a:rPr lang="pt-PT" dirty="0" smtClean="0"/>
              <a:t>estabelecimento. Sendo </a:t>
            </a:r>
            <a:r>
              <a:rPr lang="pt-PT" dirty="0"/>
              <a:t>assim, é necessário aplicar regras de cariz pessoal e profissional, a fim de </a:t>
            </a:r>
            <a:r>
              <a:rPr lang="pt-PT" dirty="0" smtClean="0"/>
              <a:t>criar um </a:t>
            </a:r>
            <a:r>
              <a:rPr lang="pt-PT" dirty="0"/>
              <a:t>espírito voluntário e automático de higiene.</a:t>
            </a:r>
          </a:p>
        </p:txBody>
      </p:sp>
    </p:spTree>
    <p:extLst>
      <p:ext uri="{BB962C8B-B14F-4D97-AF65-F5344CB8AC3E}">
        <p14:creationId xmlns:p14="http://schemas.microsoft.com/office/powerpoint/2010/main" val="1657476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normAutofit fontScale="92500"/>
          </a:bodyPr>
          <a:lstStyle/>
          <a:p>
            <a:pPr marL="0" indent="0">
              <a:buNone/>
            </a:pPr>
            <a:r>
              <a:rPr lang="pt-PT" dirty="0" smtClean="0"/>
              <a:t>	O </a:t>
            </a:r>
            <a:r>
              <a:rPr lang="pt-PT" dirty="0"/>
              <a:t>manipulador de alimentos deve saber que existem determinadas doenças que podem ser transmitidas através dos alimentos contaminados, designadamente as </a:t>
            </a:r>
            <a:r>
              <a:rPr lang="pt-PT" dirty="0" err="1"/>
              <a:t>toxinfecções</a:t>
            </a:r>
            <a:r>
              <a:rPr lang="pt-PT" dirty="0"/>
              <a:t> alimentares. As pessoas que trabalham com alimentos não podem sofrer de qualquer doença infecto-contagiosa como por exemplo a tuberculose ou a hepatite.</a:t>
            </a:r>
          </a:p>
          <a:p>
            <a:pPr marL="0" indent="0">
              <a:buNone/>
            </a:pPr>
            <a:endParaRPr lang="pt-PT" dirty="0" smtClean="0"/>
          </a:p>
          <a:p>
            <a:pPr marL="0" indent="0">
              <a:buNone/>
            </a:pPr>
            <a:r>
              <a:rPr lang="pt-PT" dirty="0" smtClean="0"/>
              <a:t>Algumas </a:t>
            </a:r>
            <a:r>
              <a:rPr lang="pt-PT" dirty="0"/>
              <a:t>situações podem justificar o afastamento temporário das pessoas que manipulam os alimentos:</a:t>
            </a:r>
          </a:p>
          <a:p>
            <a:pPr marL="0" indent="0">
              <a:buNone/>
            </a:pPr>
            <a:r>
              <a:rPr lang="pt-PT" dirty="0"/>
              <a:t>• Dores abdominais, diarreia, febre, náuseas e vómitos;</a:t>
            </a:r>
          </a:p>
          <a:p>
            <a:pPr marL="0" indent="0">
              <a:buNone/>
            </a:pPr>
            <a:r>
              <a:rPr lang="pt-PT" dirty="0"/>
              <a:t>• Anginas, tosse ou corrimento nasal;</a:t>
            </a:r>
          </a:p>
          <a:p>
            <a:pPr marL="0" indent="0">
              <a:buNone/>
            </a:pPr>
            <a:r>
              <a:rPr lang="pt-PT" dirty="0"/>
              <a:t>• Processos inflamatórios da boca, olhos e ouvidos;</a:t>
            </a:r>
          </a:p>
          <a:p>
            <a:pPr marL="0" indent="0">
              <a:buNone/>
            </a:pPr>
            <a:r>
              <a:rPr lang="pt-PT" dirty="0"/>
              <a:t>• Lesões da pele como erupções, furúnculos, feridas infectadas</a:t>
            </a:r>
          </a:p>
        </p:txBody>
      </p:sp>
    </p:spTree>
    <p:extLst>
      <p:ext uri="{BB962C8B-B14F-4D97-AF65-F5344CB8AC3E}">
        <p14:creationId xmlns:p14="http://schemas.microsoft.com/office/powerpoint/2010/main" val="1912666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NORMAS DE HIGIENE</a:t>
            </a:r>
          </a:p>
        </p:txBody>
      </p:sp>
      <p:sp>
        <p:nvSpPr>
          <p:cNvPr id="3" name="Marcador de Posição de Conteúdo 2"/>
          <p:cNvSpPr>
            <a:spLocks noGrp="1"/>
          </p:cNvSpPr>
          <p:nvPr>
            <p:ph idx="1"/>
          </p:nvPr>
        </p:nvSpPr>
        <p:spPr/>
        <p:txBody>
          <a:bodyPr>
            <a:normAutofit lnSpcReduction="10000"/>
          </a:bodyPr>
          <a:lstStyle/>
          <a:p>
            <a:pPr marL="0" indent="0">
              <a:buNone/>
            </a:pPr>
            <a:r>
              <a:rPr lang="pt-PT" b="1" dirty="0"/>
              <a:t>Regras de cariz pessoal</a:t>
            </a:r>
            <a:r>
              <a:rPr lang="pt-PT" dirty="0" smtClean="0"/>
              <a:t>:</a:t>
            </a:r>
          </a:p>
          <a:p>
            <a:pPr marL="0" indent="0">
              <a:buNone/>
            </a:pPr>
            <a:endParaRPr lang="pt-PT" dirty="0"/>
          </a:p>
          <a:p>
            <a:pPr marL="0" indent="0">
              <a:buNone/>
            </a:pPr>
            <a:r>
              <a:rPr lang="pt-PT" dirty="0"/>
              <a:t>- Higiene do corpo - banho ou duche</a:t>
            </a:r>
          </a:p>
          <a:p>
            <a:pPr marL="0" indent="0">
              <a:buNone/>
            </a:pPr>
            <a:r>
              <a:rPr lang="pt-PT" dirty="0"/>
              <a:t>- Higiene da boca  e dentes</a:t>
            </a:r>
          </a:p>
          <a:p>
            <a:pPr marL="0" indent="0">
              <a:buNone/>
            </a:pPr>
            <a:r>
              <a:rPr lang="pt-PT" dirty="0"/>
              <a:t>- Limpeza e corte das unhas</a:t>
            </a:r>
          </a:p>
          <a:p>
            <a:pPr marL="0" indent="0">
              <a:buNone/>
            </a:pPr>
            <a:r>
              <a:rPr lang="pt-PT" dirty="0"/>
              <a:t>- Barba feita</a:t>
            </a:r>
          </a:p>
          <a:p>
            <a:pPr marL="0" lvl="0" indent="0">
              <a:buNone/>
            </a:pPr>
            <a:r>
              <a:rPr lang="pt-PT" dirty="0" smtClean="0"/>
              <a:t>- Cabelos </a:t>
            </a:r>
            <a:r>
              <a:rPr lang="pt-PT" dirty="0"/>
              <a:t>devidamente arranjados</a:t>
            </a:r>
          </a:p>
          <a:p>
            <a:pPr marL="0" lvl="0" indent="0">
              <a:buNone/>
            </a:pPr>
            <a:r>
              <a:rPr lang="pt-PT" dirty="0" smtClean="0"/>
              <a:t>- Lavagem  </a:t>
            </a:r>
            <a:r>
              <a:rPr lang="pt-PT" dirty="0"/>
              <a:t>das mãos.</a:t>
            </a:r>
          </a:p>
          <a:p>
            <a:pPr marL="0" indent="0">
              <a:buNone/>
            </a:pPr>
            <a:r>
              <a:rPr lang="pt-PT" dirty="0"/>
              <a:t> </a:t>
            </a:r>
            <a:endParaRPr lang="pt-PT" dirty="0" smtClean="0"/>
          </a:p>
          <a:p>
            <a:pPr marL="0" indent="0">
              <a:buNone/>
            </a:pPr>
            <a:r>
              <a:rPr lang="pt-PT" dirty="0" smtClean="0"/>
              <a:t>As </a:t>
            </a:r>
            <a:r>
              <a:rPr lang="pt-PT" dirty="0"/>
              <a:t>mãos são uma importante fonte de contaminação para os alimentos. Devem estar sempre limpas, as unhas curtas e de preferência sem verniz. </a:t>
            </a:r>
          </a:p>
          <a:p>
            <a:pPr marL="0" indent="0">
              <a:buNone/>
            </a:pPr>
            <a:endParaRPr lang="pt-PT" dirty="0"/>
          </a:p>
        </p:txBody>
      </p:sp>
    </p:spTree>
    <p:extLst>
      <p:ext uri="{BB962C8B-B14F-4D97-AF65-F5344CB8AC3E}">
        <p14:creationId xmlns:p14="http://schemas.microsoft.com/office/powerpoint/2010/main" val="1483138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lstStyle/>
          <a:p>
            <a:pPr marL="0" indent="0">
              <a:buNone/>
            </a:pPr>
            <a:r>
              <a:rPr lang="pt-PT" dirty="0" smtClean="0"/>
              <a:t>	Nas </a:t>
            </a:r>
            <a:r>
              <a:rPr lang="pt-PT" dirty="0"/>
              <a:t>mãos ásperas, com fissuras, cortes ou feridas os microrganismos podem instalar-se e constituir um perigo para os consumidores, se não forem tomadas as devidas precauções.</a:t>
            </a:r>
          </a:p>
          <a:p>
            <a:pPr marL="0" indent="0">
              <a:buNone/>
            </a:pPr>
            <a:endParaRPr lang="pt-PT" dirty="0" smtClean="0"/>
          </a:p>
          <a:p>
            <a:pPr marL="0" indent="0">
              <a:buNone/>
            </a:pPr>
            <a:r>
              <a:rPr lang="pt-PT" dirty="0" smtClean="0"/>
              <a:t>	Se </a:t>
            </a:r>
            <a:r>
              <a:rPr lang="pt-PT" dirty="0"/>
              <a:t>usar luvas para a manipulação dos produtos alimentares estas devem ser mantidas em boas condições de higiene.</a:t>
            </a:r>
          </a:p>
          <a:p>
            <a:pPr marL="0" indent="0">
              <a:buNone/>
            </a:pPr>
            <a:endParaRPr lang="pt-PT" dirty="0" smtClean="0"/>
          </a:p>
          <a:p>
            <a:pPr marL="0" indent="0">
              <a:buNone/>
            </a:pPr>
            <a:r>
              <a:rPr lang="pt-PT" dirty="0"/>
              <a:t>	</a:t>
            </a:r>
            <a:r>
              <a:rPr lang="pt-PT" dirty="0" smtClean="0"/>
              <a:t>A </a:t>
            </a:r>
            <a:r>
              <a:rPr lang="pt-PT" dirty="0"/>
              <a:t>higiene das mãos deve constituir um ponto importante na educação sanitária daqueles que manipulam os alimentos</a:t>
            </a:r>
          </a:p>
          <a:p>
            <a:endParaRPr lang="pt-PT" dirty="0"/>
          </a:p>
        </p:txBody>
      </p:sp>
    </p:spTree>
    <p:extLst>
      <p:ext uri="{BB962C8B-B14F-4D97-AF65-F5344CB8AC3E}">
        <p14:creationId xmlns:p14="http://schemas.microsoft.com/office/powerpoint/2010/main" val="2927943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b="1" dirty="0"/>
              <a:t>HABITOS DE </a:t>
            </a:r>
            <a:r>
              <a:rPr lang="pt-PT" b="1" dirty="0" smtClean="0"/>
              <a:t>HIGIENE</a:t>
            </a:r>
            <a:endParaRPr lang="pt-PT" dirty="0"/>
          </a:p>
        </p:txBody>
      </p:sp>
      <p:sp>
        <p:nvSpPr>
          <p:cNvPr id="3" name="Marcador de Posição de Conteúdo 2"/>
          <p:cNvSpPr>
            <a:spLocks noGrp="1"/>
          </p:cNvSpPr>
          <p:nvPr>
            <p:ph idx="1"/>
          </p:nvPr>
        </p:nvSpPr>
        <p:spPr/>
        <p:txBody>
          <a:bodyPr/>
          <a:lstStyle/>
          <a:p>
            <a:pPr marL="0" indent="0">
              <a:buNone/>
            </a:pPr>
            <a:r>
              <a:rPr lang="pt-PT" b="1" dirty="0"/>
              <a:t>O Vestuário:</a:t>
            </a:r>
          </a:p>
          <a:p>
            <a:pPr marL="0" indent="0">
              <a:buNone/>
            </a:pPr>
            <a:r>
              <a:rPr lang="pt-PT" dirty="0"/>
              <a:t> </a:t>
            </a:r>
          </a:p>
          <a:p>
            <a:pPr marL="0" indent="0">
              <a:buNone/>
            </a:pPr>
            <a:r>
              <a:rPr lang="pt-PT" dirty="0"/>
              <a:t>O manipulador de alimentos deve iniciar o seu dia de trabalho com o vestuário/farda de protecção limpo e deve manter-se assim, tanto quanto possível, ao longo de toda a tarefa.</a:t>
            </a:r>
          </a:p>
          <a:p>
            <a:endParaRPr lang="pt-PT" dirty="0"/>
          </a:p>
        </p:txBody>
      </p:sp>
    </p:spTree>
    <p:extLst>
      <p:ext uri="{BB962C8B-B14F-4D97-AF65-F5344CB8AC3E}">
        <p14:creationId xmlns:p14="http://schemas.microsoft.com/office/powerpoint/2010/main" val="507868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normAutofit fontScale="92500"/>
          </a:bodyPr>
          <a:lstStyle/>
          <a:p>
            <a:pPr marL="0" indent="0">
              <a:buNone/>
            </a:pPr>
            <a:r>
              <a:rPr lang="pt-PT" dirty="0"/>
              <a:t>O vestuário deve ser confortável e adequado ao trabalho a realizar. </a:t>
            </a:r>
          </a:p>
          <a:p>
            <a:pPr marL="0" indent="0">
              <a:buNone/>
            </a:pPr>
            <a:r>
              <a:rPr lang="pt-PT" dirty="0"/>
              <a:t>- Proteger devidamente o cabelo com barrete ou </a:t>
            </a:r>
            <a:r>
              <a:rPr lang="pt-PT" dirty="0" smtClean="0"/>
              <a:t>toca (O </a:t>
            </a:r>
            <a:r>
              <a:rPr lang="pt-PT" dirty="0"/>
              <a:t>cabelo deve estar limpo e sempre que a tarefa o justifique bem protegido. O cabelo pode ser portador de agentes patogénicos e contribuir para a contaminação dos </a:t>
            </a:r>
            <a:r>
              <a:rPr lang="pt-PT" dirty="0" smtClean="0"/>
              <a:t>alimentos).</a:t>
            </a:r>
            <a:endParaRPr lang="pt-PT" dirty="0"/>
          </a:p>
          <a:p>
            <a:pPr marL="0" indent="0">
              <a:buNone/>
            </a:pPr>
            <a:r>
              <a:rPr lang="pt-PT" dirty="0"/>
              <a:t>- Não usar relógio no pulso, anéis ou pulseiras.</a:t>
            </a:r>
          </a:p>
          <a:p>
            <a:pPr marL="0" indent="0">
              <a:buNone/>
            </a:pPr>
            <a:r>
              <a:rPr lang="pt-PT" dirty="0"/>
              <a:t>- Usar farda própria, limpa e em bom estado de conservação</a:t>
            </a:r>
          </a:p>
          <a:p>
            <a:pPr marL="0" indent="0">
              <a:buNone/>
            </a:pPr>
            <a:r>
              <a:rPr lang="pt-PT" dirty="0"/>
              <a:t>- Usar calçado próprio para a função.</a:t>
            </a:r>
          </a:p>
          <a:p>
            <a:pPr marL="0" indent="0">
              <a:buNone/>
            </a:pPr>
            <a:r>
              <a:rPr lang="pt-PT" dirty="0"/>
              <a:t>- Não ter infecções de boca; nariz ou garganta</a:t>
            </a:r>
          </a:p>
          <a:p>
            <a:pPr marL="0" lvl="0" indent="0">
              <a:buNone/>
            </a:pPr>
            <a:r>
              <a:rPr lang="pt-PT" dirty="0" smtClean="0"/>
              <a:t>- Não </a:t>
            </a:r>
            <a:r>
              <a:rPr lang="pt-PT" dirty="0"/>
              <a:t>ter furúnculos ou borbulhas infectadas</a:t>
            </a:r>
          </a:p>
          <a:p>
            <a:pPr marL="0" lvl="0" indent="0">
              <a:buNone/>
            </a:pPr>
            <a:r>
              <a:rPr lang="pt-PT" dirty="0" smtClean="0"/>
              <a:t>- Lavar </a:t>
            </a:r>
            <a:r>
              <a:rPr lang="pt-PT" dirty="0"/>
              <a:t>as mãos</a:t>
            </a:r>
          </a:p>
          <a:p>
            <a:endParaRPr lang="pt-PT" dirty="0"/>
          </a:p>
        </p:txBody>
      </p:sp>
    </p:spTree>
    <p:extLst>
      <p:ext uri="{BB962C8B-B14F-4D97-AF65-F5344CB8AC3E}">
        <p14:creationId xmlns:p14="http://schemas.microsoft.com/office/powerpoint/2010/main" val="2979147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b="1" dirty="0"/>
              <a:t>CUIDADOS A TER COM AS </a:t>
            </a:r>
            <a:r>
              <a:rPr lang="pt-PT" b="1" dirty="0" smtClean="0"/>
              <a:t>MÃOS</a:t>
            </a:r>
            <a:endParaRPr lang="pt-PT" dirty="0"/>
          </a:p>
        </p:txBody>
      </p:sp>
      <p:sp>
        <p:nvSpPr>
          <p:cNvPr id="3" name="Marcador de Posição de Conteúdo 2"/>
          <p:cNvSpPr>
            <a:spLocks noGrp="1"/>
          </p:cNvSpPr>
          <p:nvPr>
            <p:ph idx="1"/>
          </p:nvPr>
        </p:nvSpPr>
        <p:spPr/>
        <p:txBody>
          <a:bodyPr/>
          <a:lstStyle/>
          <a:p>
            <a:pPr marL="0" indent="0">
              <a:buNone/>
            </a:pPr>
            <a:endParaRPr lang="pt-PT" dirty="0" smtClean="0"/>
          </a:p>
          <a:p>
            <a:pPr marL="0" indent="0" algn="just">
              <a:buNone/>
            </a:pPr>
            <a:r>
              <a:rPr lang="pt-PT" dirty="0" smtClean="0"/>
              <a:t>	Recomenda-se </a:t>
            </a:r>
            <a:r>
              <a:rPr lang="pt-PT" dirty="0"/>
              <a:t>o uso de sabões anti-sépticos e cremes amaciadores;</a:t>
            </a:r>
          </a:p>
          <a:p>
            <a:pPr marL="0" indent="0" algn="just">
              <a:buNone/>
            </a:pPr>
            <a:r>
              <a:rPr lang="pt-PT" dirty="0" smtClean="0"/>
              <a:t>	</a:t>
            </a:r>
          </a:p>
          <a:p>
            <a:pPr marL="0" indent="0" algn="just">
              <a:buNone/>
            </a:pPr>
            <a:r>
              <a:rPr lang="pt-PT" dirty="0" smtClean="0"/>
              <a:t>	As </a:t>
            </a:r>
            <a:r>
              <a:rPr lang="pt-PT" dirty="0"/>
              <a:t>escoriações ou cortes de pouca importância devem ser tratados e protegidos com pensos impermeáveis e de cores vivas.</a:t>
            </a:r>
          </a:p>
          <a:p>
            <a:endParaRPr lang="pt-PT" dirty="0"/>
          </a:p>
        </p:txBody>
      </p:sp>
    </p:spTree>
    <p:extLst>
      <p:ext uri="{BB962C8B-B14F-4D97-AF65-F5344CB8AC3E}">
        <p14:creationId xmlns:p14="http://schemas.microsoft.com/office/powerpoint/2010/main" val="1031159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b="1" dirty="0"/>
              <a:t>Quando deve lavar as </a:t>
            </a:r>
            <a:r>
              <a:rPr lang="pt-PT" b="1" dirty="0" smtClean="0"/>
              <a:t>mãos:</a:t>
            </a:r>
            <a:endParaRPr lang="pt-PT" dirty="0"/>
          </a:p>
        </p:txBody>
      </p:sp>
      <p:sp>
        <p:nvSpPr>
          <p:cNvPr id="3" name="Marcador de Posição de Conteúdo 2"/>
          <p:cNvSpPr>
            <a:spLocks noGrp="1"/>
          </p:cNvSpPr>
          <p:nvPr>
            <p:ph idx="1"/>
          </p:nvPr>
        </p:nvSpPr>
        <p:spPr/>
        <p:txBody>
          <a:bodyPr/>
          <a:lstStyle/>
          <a:p>
            <a:r>
              <a:rPr lang="pt-PT" dirty="0" smtClean="0"/>
              <a:t>Antes </a:t>
            </a:r>
            <a:r>
              <a:rPr lang="pt-PT" dirty="0"/>
              <a:t>de iniciar, durante e no fim de qualquer tarefa</a:t>
            </a:r>
          </a:p>
          <a:p>
            <a:pPr lvl="0"/>
            <a:r>
              <a:rPr lang="pt-PT" dirty="0"/>
              <a:t>Depois de usar as instalações sanitárias</a:t>
            </a:r>
          </a:p>
          <a:p>
            <a:pPr lvl="0"/>
            <a:r>
              <a:rPr lang="pt-PT" dirty="0"/>
              <a:t>Quando mexer no cabelo no nariz ou noutra parte do corpo;</a:t>
            </a:r>
          </a:p>
          <a:p>
            <a:pPr lvl="0"/>
            <a:r>
              <a:rPr lang="pt-PT" dirty="0"/>
              <a:t>Sempre que considere necessário. </a:t>
            </a:r>
          </a:p>
          <a:p>
            <a:pPr lvl="0"/>
            <a:r>
              <a:rPr lang="pt-PT" dirty="0"/>
              <a:t>Depois de utilizar os sanitários.</a:t>
            </a:r>
          </a:p>
          <a:p>
            <a:endParaRPr lang="pt-PT" dirty="0"/>
          </a:p>
        </p:txBody>
      </p:sp>
    </p:spTree>
    <p:extLst>
      <p:ext uri="{BB962C8B-B14F-4D97-AF65-F5344CB8AC3E}">
        <p14:creationId xmlns:p14="http://schemas.microsoft.com/office/powerpoint/2010/main" val="3053442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764704"/>
            <a:ext cx="8291264" cy="1455440"/>
          </a:xfrm>
        </p:spPr>
        <p:txBody>
          <a:bodyPr>
            <a:normAutofit fontScale="90000"/>
          </a:bodyPr>
          <a:lstStyle/>
          <a:p>
            <a:r>
              <a:rPr lang="pt-PT" b="1" dirty="0"/>
              <a:t>DURANTE O SERVIÇO:</a:t>
            </a:r>
            <a:br>
              <a:rPr lang="pt-PT" b="1" dirty="0"/>
            </a:br>
            <a:r>
              <a:rPr lang="pt-PT" sz="3100" b="1" dirty="0"/>
              <a:t>Hábitos  que deve evitar quando manipula alimentos</a:t>
            </a:r>
            <a:r>
              <a:rPr lang="pt-PT" dirty="0"/>
              <a:t/>
            </a:r>
            <a:br>
              <a:rPr lang="pt-PT" dirty="0"/>
            </a:br>
            <a:endParaRPr lang="pt-PT" dirty="0"/>
          </a:p>
        </p:txBody>
      </p:sp>
      <p:sp>
        <p:nvSpPr>
          <p:cNvPr id="3" name="Marcador de Posição de Conteúdo 2"/>
          <p:cNvSpPr>
            <a:spLocks noGrp="1"/>
          </p:cNvSpPr>
          <p:nvPr>
            <p:ph idx="1"/>
          </p:nvPr>
        </p:nvSpPr>
        <p:spPr>
          <a:xfrm>
            <a:off x="683568" y="2132856"/>
            <a:ext cx="8003232" cy="4344144"/>
          </a:xfrm>
        </p:spPr>
        <p:txBody>
          <a:bodyPr>
            <a:normAutofit fontScale="85000" lnSpcReduction="20000"/>
          </a:bodyPr>
          <a:lstStyle/>
          <a:p>
            <a:pPr lvl="0"/>
            <a:r>
              <a:rPr lang="pt-PT" dirty="0"/>
              <a:t>M</a:t>
            </a:r>
            <a:r>
              <a:rPr lang="pt-PT" dirty="0" smtClean="0"/>
              <a:t>eter </a:t>
            </a:r>
            <a:r>
              <a:rPr lang="pt-PT" dirty="0"/>
              <a:t>os dedos na boca e nariz, olhos e ouvidos</a:t>
            </a:r>
          </a:p>
          <a:p>
            <a:pPr lvl="0"/>
            <a:r>
              <a:rPr lang="pt-PT" dirty="0"/>
              <a:t>Mexer no cabelo</a:t>
            </a:r>
          </a:p>
          <a:p>
            <a:pPr lvl="0"/>
            <a:r>
              <a:rPr lang="pt-PT" dirty="0"/>
              <a:t>Roer as unhas </a:t>
            </a:r>
          </a:p>
          <a:p>
            <a:pPr lvl="0"/>
            <a:r>
              <a:rPr lang="pt-PT" dirty="0"/>
              <a:t>Fumar</a:t>
            </a:r>
          </a:p>
          <a:p>
            <a:pPr lvl="0"/>
            <a:r>
              <a:rPr lang="pt-PT" dirty="0"/>
              <a:t>Comer </a:t>
            </a:r>
          </a:p>
          <a:p>
            <a:pPr lvl="0"/>
            <a:r>
              <a:rPr lang="pt-PT" dirty="0"/>
              <a:t>Mascar pastilha elástica</a:t>
            </a:r>
          </a:p>
          <a:p>
            <a:pPr lvl="0"/>
            <a:r>
              <a:rPr lang="pt-PT" dirty="0"/>
              <a:t>Meter as mãos nas algibeiras</a:t>
            </a:r>
          </a:p>
          <a:p>
            <a:pPr lvl="0"/>
            <a:r>
              <a:rPr lang="pt-PT" dirty="0"/>
              <a:t>Mexer em dinheiro, jornais, etc.. Se tal acontecer lavar imediatamente as mãos.</a:t>
            </a:r>
          </a:p>
          <a:p>
            <a:pPr lvl="0"/>
            <a:r>
              <a:rPr lang="pt-PT" dirty="0"/>
              <a:t>Tossir ou espirrar. Quando não seja possível, proteger a conspurcação da tosse ou espirro com o lenço. Lavar as mãos de seguida.</a:t>
            </a:r>
          </a:p>
          <a:p>
            <a:r>
              <a:rPr lang="pt-PT" dirty="0"/>
              <a:t>Provar os cozinhados com os dedos. Para isso utilizar uma colher ou provete, que de seguida será lavada.</a:t>
            </a:r>
          </a:p>
          <a:p>
            <a:endParaRPr lang="pt-PT" dirty="0"/>
          </a:p>
        </p:txBody>
      </p:sp>
    </p:spTree>
    <p:extLst>
      <p:ext uri="{BB962C8B-B14F-4D97-AF65-F5344CB8AC3E}">
        <p14:creationId xmlns:p14="http://schemas.microsoft.com/office/powerpoint/2010/main" val="944099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lstStyle/>
          <a:p>
            <a:pPr marL="0" indent="0">
              <a:buNone/>
            </a:pPr>
            <a:endParaRPr lang="pt-PT" dirty="0" smtClean="0"/>
          </a:p>
          <a:p>
            <a:pPr marL="0" indent="0">
              <a:buNone/>
            </a:pPr>
            <a:endParaRPr lang="pt-PT" dirty="0"/>
          </a:p>
          <a:p>
            <a:pPr marL="0" indent="0">
              <a:buNone/>
            </a:pPr>
            <a:endParaRPr lang="pt-PT" dirty="0" smtClean="0"/>
          </a:p>
          <a:p>
            <a:pPr marL="0" indent="0">
              <a:buNone/>
            </a:pPr>
            <a:r>
              <a:rPr lang="pt-PT" dirty="0" smtClean="0"/>
              <a:t>Duma </a:t>
            </a:r>
            <a:r>
              <a:rPr lang="pt-PT" dirty="0"/>
              <a:t>maneira geral, sempre que seja necessário manusear utensílios em estado higiénico deficiente, lavar as mãos imediatamente. </a:t>
            </a:r>
          </a:p>
          <a:p>
            <a:endParaRPr lang="pt-PT" dirty="0"/>
          </a:p>
        </p:txBody>
      </p:sp>
    </p:spTree>
    <p:extLst>
      <p:ext uri="{BB962C8B-B14F-4D97-AF65-F5344CB8AC3E}">
        <p14:creationId xmlns:p14="http://schemas.microsoft.com/office/powerpoint/2010/main" val="628281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lstStyle/>
          <a:p>
            <a:pPr marL="0" indent="0">
              <a:buNone/>
            </a:pPr>
            <a:r>
              <a:rPr lang="pt-PT" dirty="0" smtClean="0"/>
              <a:t>	Um </a:t>
            </a:r>
            <a:r>
              <a:rPr lang="pt-PT" dirty="0"/>
              <a:t>homem engenhoso encontra uma maneira de aquecer a água, dentro de uma pedra, na qual foi escavada a parte interior, dando-lhe a forma de púcaro. Mais tarde, esta marmita primitiva será ultrapassada pelo recipiente feito em barro.</a:t>
            </a:r>
          </a:p>
          <a:p>
            <a:pPr marL="0" indent="0">
              <a:buNone/>
            </a:pPr>
            <a:r>
              <a:rPr lang="pt-PT" dirty="0" smtClean="0"/>
              <a:t>	O </a:t>
            </a:r>
            <a:r>
              <a:rPr lang="pt-PT" dirty="0"/>
              <a:t>espeto e a caçarola, se bem que rudimentares, permitem ao homem a realização das preparações culinárias.</a:t>
            </a:r>
          </a:p>
          <a:p>
            <a:endParaRPr lang="pt-PT" dirty="0"/>
          </a:p>
        </p:txBody>
      </p:sp>
    </p:spTree>
    <p:extLst>
      <p:ext uri="{BB962C8B-B14F-4D97-AF65-F5344CB8AC3E}">
        <p14:creationId xmlns:p14="http://schemas.microsoft.com/office/powerpoint/2010/main" val="2569328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Higiene das instalações</a:t>
            </a:r>
            <a:endParaRPr lang="pt-PT" dirty="0"/>
          </a:p>
        </p:txBody>
      </p:sp>
      <p:sp>
        <p:nvSpPr>
          <p:cNvPr id="3" name="Marcador de Posição de Conteúdo 2"/>
          <p:cNvSpPr>
            <a:spLocks noGrp="1"/>
          </p:cNvSpPr>
          <p:nvPr>
            <p:ph idx="1"/>
          </p:nvPr>
        </p:nvSpPr>
        <p:spPr/>
        <p:txBody>
          <a:bodyPr/>
          <a:lstStyle/>
          <a:p>
            <a:pPr marL="0" indent="0">
              <a:buNone/>
            </a:pPr>
            <a:r>
              <a:rPr lang="pt-PT" dirty="0" smtClean="0"/>
              <a:t>	Para </a:t>
            </a:r>
            <a:r>
              <a:rPr lang="pt-PT" dirty="0"/>
              <a:t>que os alimentos num estabelecimento de restauração se mantenham em </a:t>
            </a:r>
            <a:r>
              <a:rPr lang="pt-PT" dirty="0" smtClean="0"/>
              <a:t>boas condições </a:t>
            </a:r>
            <a:r>
              <a:rPr lang="pt-PT" dirty="0"/>
              <a:t>para o consumo humano é necessário que as instalações estejam de </a:t>
            </a:r>
            <a:r>
              <a:rPr lang="pt-PT" dirty="0" smtClean="0"/>
              <a:t>acordo com </a:t>
            </a:r>
            <a:r>
              <a:rPr lang="pt-PT" dirty="0"/>
              <a:t>um conjunto de requisitos, aplicáveis em diferentes áreas.</a:t>
            </a:r>
          </a:p>
          <a:p>
            <a:pPr marL="0" indent="0">
              <a:buNone/>
            </a:pPr>
            <a:r>
              <a:rPr lang="pt-PT" dirty="0" smtClean="0"/>
              <a:t>	</a:t>
            </a:r>
          </a:p>
          <a:p>
            <a:pPr marL="0" indent="0">
              <a:buNone/>
            </a:pPr>
            <a:r>
              <a:rPr lang="pt-PT" dirty="0"/>
              <a:t>	</a:t>
            </a:r>
            <a:r>
              <a:rPr lang="pt-PT" dirty="0" smtClean="0"/>
              <a:t>As </a:t>
            </a:r>
            <a:r>
              <a:rPr lang="pt-PT" dirty="0"/>
              <a:t>limpezas nem sempre são uma tarefa popular entre os manipuladores de </a:t>
            </a:r>
            <a:r>
              <a:rPr lang="pt-PT" dirty="0" smtClean="0"/>
              <a:t>alimentos; contudo</a:t>
            </a:r>
            <a:r>
              <a:rPr lang="pt-PT" dirty="0"/>
              <a:t>, uma cozinha limpa, além de ser um local de trabalho muito mais </a:t>
            </a:r>
            <a:r>
              <a:rPr lang="pt-PT" dirty="0" smtClean="0"/>
              <a:t>agradável, previne </a:t>
            </a:r>
            <a:r>
              <a:rPr lang="pt-PT" dirty="0"/>
              <a:t>a contaminação dos alimentos e reduz o risco de pragas.</a:t>
            </a:r>
          </a:p>
        </p:txBody>
      </p:sp>
    </p:spTree>
    <p:extLst>
      <p:ext uri="{BB962C8B-B14F-4D97-AF65-F5344CB8AC3E}">
        <p14:creationId xmlns:p14="http://schemas.microsoft.com/office/powerpoint/2010/main" val="2938278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lstStyle/>
          <a:p>
            <a:pPr marL="0" indent="0">
              <a:buNone/>
            </a:pPr>
            <a:endParaRPr lang="pt-PT" dirty="0" smtClean="0"/>
          </a:p>
          <a:p>
            <a:pPr marL="0" indent="0">
              <a:buNone/>
            </a:pPr>
            <a:r>
              <a:rPr lang="pt-PT" dirty="0" smtClean="0"/>
              <a:t>É </a:t>
            </a:r>
            <a:r>
              <a:rPr lang="pt-PT" dirty="0"/>
              <a:t>importante estabelecer rotinas de limpeza, </a:t>
            </a:r>
            <a:r>
              <a:rPr lang="pt-PT" b="1" dirty="0"/>
              <a:t>“limpar à medida que se suja”, </a:t>
            </a:r>
            <a:r>
              <a:rPr lang="pt-PT" dirty="0"/>
              <a:t>nas </a:t>
            </a:r>
            <a:r>
              <a:rPr lang="pt-PT" dirty="0" smtClean="0"/>
              <a:t>superfícies de </a:t>
            </a:r>
            <a:r>
              <a:rPr lang="pt-PT" dirty="0"/>
              <a:t>preparação e equipamentos que contactam directamente com os </a:t>
            </a:r>
            <a:r>
              <a:rPr lang="pt-PT" dirty="0" smtClean="0"/>
              <a:t>alimentos utilizando</a:t>
            </a:r>
            <a:r>
              <a:rPr lang="pt-PT" dirty="0"/>
              <a:t>:</a:t>
            </a:r>
          </a:p>
        </p:txBody>
      </p:sp>
    </p:spTree>
    <p:extLst>
      <p:ext uri="{BB962C8B-B14F-4D97-AF65-F5344CB8AC3E}">
        <p14:creationId xmlns:p14="http://schemas.microsoft.com/office/powerpoint/2010/main" val="3689895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normAutofit fontScale="92500" lnSpcReduction="20000"/>
          </a:bodyPr>
          <a:lstStyle/>
          <a:p>
            <a:pPr marL="0" indent="0">
              <a:buNone/>
            </a:pPr>
            <a:r>
              <a:rPr lang="pt-PT" dirty="0"/>
              <a:t>Água quente</a:t>
            </a:r>
          </a:p>
          <a:p>
            <a:pPr marL="0" indent="0">
              <a:buNone/>
            </a:pPr>
            <a:r>
              <a:rPr lang="pt-PT" dirty="0"/>
              <a:t>• No processo de higienização deve ser usada água </a:t>
            </a:r>
            <a:r>
              <a:rPr lang="pt-PT" dirty="0" smtClean="0"/>
              <a:t>quente, pois </a:t>
            </a:r>
            <a:r>
              <a:rPr lang="pt-PT" dirty="0"/>
              <a:t>remove mais facilmente as sujidades.</a:t>
            </a:r>
          </a:p>
          <a:p>
            <a:pPr marL="0" indent="0">
              <a:buNone/>
            </a:pPr>
            <a:endParaRPr lang="pt-PT" dirty="0" smtClean="0"/>
          </a:p>
          <a:p>
            <a:pPr marL="0" indent="0">
              <a:buNone/>
            </a:pPr>
            <a:r>
              <a:rPr lang="pt-PT" dirty="0" smtClean="0"/>
              <a:t>Detergentes</a:t>
            </a:r>
          </a:p>
          <a:p>
            <a:pPr marL="0" indent="0">
              <a:buNone/>
            </a:pPr>
            <a:r>
              <a:rPr lang="pt-PT" dirty="0"/>
              <a:t>• São produtos químicos que, juntamente com a água, ajudam à remoção de gorduras, sujidades e resíduos de alimentos. No entanto, não destroem as bactérias.</a:t>
            </a:r>
          </a:p>
          <a:p>
            <a:pPr marL="0" indent="0">
              <a:buNone/>
            </a:pPr>
            <a:endParaRPr lang="pt-PT" dirty="0"/>
          </a:p>
          <a:p>
            <a:pPr marL="0" indent="0">
              <a:buNone/>
            </a:pPr>
            <a:r>
              <a:rPr lang="pt-PT" dirty="0" smtClean="0"/>
              <a:t>Desinfectantes</a:t>
            </a:r>
            <a:endParaRPr lang="pt-PT" dirty="0"/>
          </a:p>
          <a:p>
            <a:pPr marL="0" indent="0">
              <a:buNone/>
            </a:pPr>
            <a:r>
              <a:rPr lang="pt-PT" dirty="0"/>
              <a:t>• São produtos químicos que eliminam a maioria das bactérias, mas não destroem os seus </a:t>
            </a:r>
            <a:r>
              <a:rPr lang="pt-PT" dirty="0" smtClean="0"/>
              <a:t>esporos. Embora </a:t>
            </a:r>
            <a:r>
              <a:rPr lang="pt-PT" dirty="0"/>
              <a:t>não possam eliminar a totalidade das bactérias, o seu </a:t>
            </a:r>
            <a:r>
              <a:rPr lang="pt-PT" dirty="0" smtClean="0"/>
              <a:t>número ficará reduzido a um nível seguro</a:t>
            </a:r>
            <a:r>
              <a:rPr lang="pt-PT" dirty="0"/>
              <a:t>, nas superfícies desinfectadas. No entanto, a </a:t>
            </a:r>
            <a:r>
              <a:rPr lang="pt-PT" dirty="0" err="1" smtClean="0"/>
              <a:t>ação</a:t>
            </a:r>
            <a:r>
              <a:rPr lang="pt-PT" dirty="0" smtClean="0"/>
              <a:t> </a:t>
            </a:r>
            <a:r>
              <a:rPr lang="pt-PT" dirty="0"/>
              <a:t>do </a:t>
            </a:r>
            <a:r>
              <a:rPr lang="pt-PT" dirty="0" err="1" smtClean="0"/>
              <a:t>desinfetante</a:t>
            </a:r>
            <a:r>
              <a:rPr lang="pt-PT" dirty="0" smtClean="0"/>
              <a:t> só é eficaz se a limpeza inicial </a:t>
            </a:r>
            <a:r>
              <a:rPr lang="pt-PT" dirty="0"/>
              <a:t>com detergente e água tiver sido bem efectuada.</a:t>
            </a:r>
          </a:p>
        </p:txBody>
      </p:sp>
    </p:spTree>
    <p:extLst>
      <p:ext uri="{BB962C8B-B14F-4D97-AF65-F5344CB8AC3E}">
        <p14:creationId xmlns:p14="http://schemas.microsoft.com/office/powerpoint/2010/main" val="285714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b="1" dirty="0"/>
              <a:t>COMO DEVE LAVAR AS </a:t>
            </a:r>
            <a:r>
              <a:rPr lang="pt-PT" b="1" dirty="0" smtClean="0"/>
              <a:t>MÃOS</a:t>
            </a:r>
            <a:endParaRPr lang="pt-PT" dirty="0"/>
          </a:p>
        </p:txBody>
      </p:sp>
      <p:sp>
        <p:nvSpPr>
          <p:cNvPr id="3" name="Marcador de Posição de Conteúdo 2"/>
          <p:cNvSpPr>
            <a:spLocks noGrp="1"/>
          </p:cNvSpPr>
          <p:nvPr>
            <p:ph idx="1"/>
          </p:nvPr>
        </p:nvSpPr>
        <p:spPr/>
        <p:txBody>
          <a:bodyPr>
            <a:normAutofit lnSpcReduction="10000"/>
          </a:bodyPr>
          <a:lstStyle/>
          <a:p>
            <a:pPr marL="0" indent="0">
              <a:buNone/>
            </a:pPr>
            <a:r>
              <a:rPr lang="pt-PT" dirty="0"/>
              <a:t>1. Molhar as mãos;</a:t>
            </a:r>
          </a:p>
          <a:p>
            <a:pPr marL="0" indent="0">
              <a:buNone/>
            </a:pPr>
            <a:r>
              <a:rPr lang="pt-PT" dirty="0"/>
              <a:t>2. Ensaboar bem, de preferência com sabão líquido;</a:t>
            </a:r>
          </a:p>
          <a:p>
            <a:pPr marL="0" indent="0">
              <a:buNone/>
            </a:pPr>
            <a:r>
              <a:rPr lang="pt-PT" dirty="0"/>
              <a:t>3. Escovar as unhas com escova própria;</a:t>
            </a:r>
          </a:p>
          <a:p>
            <a:pPr marL="0" indent="0">
              <a:buNone/>
            </a:pPr>
            <a:r>
              <a:rPr lang="pt-PT" dirty="0"/>
              <a:t>4. Passar por água corrente para retirar o sabão;</a:t>
            </a:r>
          </a:p>
          <a:p>
            <a:pPr marL="0" indent="0">
              <a:buNone/>
            </a:pPr>
            <a:r>
              <a:rPr lang="pt-PT" dirty="0"/>
              <a:t>5. Desinfectar com solução desinfectante própria para mãos;</a:t>
            </a:r>
          </a:p>
          <a:p>
            <a:pPr marL="0" indent="0">
              <a:buNone/>
            </a:pPr>
            <a:r>
              <a:rPr lang="pt-PT" dirty="0"/>
              <a:t>6. Secar, de preferência</a:t>
            </a:r>
          </a:p>
          <a:p>
            <a:pPr marL="0" indent="0">
              <a:buNone/>
            </a:pPr>
            <a:r>
              <a:rPr lang="pt-PT" dirty="0"/>
              <a:t>com toalhetes de papel ou secador.</a:t>
            </a:r>
          </a:p>
          <a:p>
            <a:pPr marL="0" indent="0">
              <a:buNone/>
            </a:pPr>
            <a:r>
              <a:rPr lang="pt-PT" dirty="0"/>
              <a:t> </a:t>
            </a:r>
          </a:p>
          <a:p>
            <a:pPr marL="0" indent="0">
              <a:buNone/>
            </a:pPr>
            <a:r>
              <a:rPr lang="pt-PT" dirty="0"/>
              <a:t>As pessoas que contactam  com produtos alimentares devem manter um elevado nível de higiene pessoal e bons hábitos de higiene durante todo o período de </a:t>
            </a:r>
            <a:r>
              <a:rPr lang="pt-PT" dirty="0" smtClean="0"/>
              <a:t>trabalho.</a:t>
            </a:r>
            <a:endParaRPr lang="pt-PT" dirty="0"/>
          </a:p>
        </p:txBody>
      </p:sp>
    </p:spTree>
    <p:extLst>
      <p:ext uri="{BB962C8B-B14F-4D97-AF65-F5344CB8AC3E}">
        <p14:creationId xmlns:p14="http://schemas.microsoft.com/office/powerpoint/2010/main" val="1363807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a:t>UNIFORMES DE COZINHA.COMPOSIÇÃO E CUIDADOS</a:t>
            </a:r>
          </a:p>
        </p:txBody>
      </p:sp>
      <p:sp>
        <p:nvSpPr>
          <p:cNvPr id="3" name="Marcador de Posição de Conteúdo 2"/>
          <p:cNvSpPr>
            <a:spLocks noGrp="1"/>
          </p:cNvSpPr>
          <p:nvPr>
            <p:ph idx="1"/>
          </p:nvPr>
        </p:nvSpPr>
        <p:spPr/>
        <p:txBody>
          <a:bodyPr/>
          <a:lstStyle/>
          <a:p>
            <a:pPr marL="0" indent="0">
              <a:buNone/>
            </a:pPr>
            <a:r>
              <a:rPr lang="pt-PT" dirty="0" smtClean="0"/>
              <a:t>	Indumentária </a:t>
            </a:r>
            <a:r>
              <a:rPr lang="pt-PT" dirty="0"/>
              <a:t>de cozinha. O uniforme do cozinheiro é constituído por</a:t>
            </a:r>
            <a:r>
              <a:rPr lang="pt-PT" dirty="0" smtClean="0"/>
              <a:t>:</a:t>
            </a:r>
          </a:p>
          <a:p>
            <a:pPr marL="0" indent="0">
              <a:buNone/>
            </a:pPr>
            <a:endParaRPr lang="pt-PT" dirty="0"/>
          </a:p>
          <a:p>
            <a:pPr lvl="0"/>
            <a:r>
              <a:rPr lang="pt-PT" dirty="0"/>
              <a:t>Barrete.</a:t>
            </a:r>
          </a:p>
          <a:p>
            <a:pPr lvl="0"/>
            <a:r>
              <a:rPr lang="pt-PT" dirty="0"/>
              <a:t>Jaleca branca.</a:t>
            </a:r>
          </a:p>
          <a:p>
            <a:pPr lvl="0"/>
            <a:r>
              <a:rPr lang="pt-PT" dirty="0"/>
              <a:t>Avental branco.</a:t>
            </a:r>
          </a:p>
          <a:p>
            <a:pPr lvl="0"/>
            <a:r>
              <a:rPr lang="pt-PT" dirty="0"/>
              <a:t>Lenço de pescoço.</a:t>
            </a:r>
          </a:p>
          <a:p>
            <a:pPr lvl="0"/>
            <a:r>
              <a:rPr lang="pt-PT" dirty="0"/>
              <a:t>Calça xadrez.</a:t>
            </a:r>
          </a:p>
          <a:p>
            <a:r>
              <a:rPr lang="pt-PT" dirty="0" smtClean="0"/>
              <a:t>Sapatos de biqueira de aço-</a:t>
            </a:r>
            <a:endParaRPr lang="pt-P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060848"/>
            <a:ext cx="1427810" cy="449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9374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normAutofit fontScale="77500" lnSpcReduction="20000"/>
          </a:bodyPr>
          <a:lstStyle/>
          <a:p>
            <a:pPr marL="0" indent="0">
              <a:buNone/>
            </a:pPr>
            <a:r>
              <a:rPr lang="pt-PT" b="1" dirty="0"/>
              <a:t>Casaco branco</a:t>
            </a:r>
          </a:p>
          <a:p>
            <a:pPr marL="0" indent="0">
              <a:buNone/>
            </a:pPr>
            <a:r>
              <a:rPr lang="pt-PT" dirty="0"/>
              <a:t>• Em algodão de cor branca;</a:t>
            </a:r>
          </a:p>
          <a:p>
            <a:pPr marL="0" indent="0">
              <a:buNone/>
            </a:pPr>
            <a:endParaRPr lang="pt-PT" dirty="0" smtClean="0"/>
          </a:p>
          <a:p>
            <a:pPr marL="0" indent="0">
              <a:buNone/>
            </a:pPr>
            <a:r>
              <a:rPr lang="pt-PT" b="1" dirty="0" smtClean="0"/>
              <a:t>Calças</a:t>
            </a:r>
            <a:endParaRPr lang="pt-PT" b="1" dirty="0"/>
          </a:p>
          <a:p>
            <a:pPr marL="0" indent="0">
              <a:buNone/>
            </a:pPr>
            <a:r>
              <a:rPr lang="pt-PT" dirty="0"/>
              <a:t>• Em algodão, padrão “</a:t>
            </a:r>
            <a:r>
              <a:rPr lang="pt-PT" dirty="0" err="1"/>
              <a:t>pied</a:t>
            </a:r>
            <a:r>
              <a:rPr lang="pt-PT" dirty="0"/>
              <a:t>-de-poule”;</a:t>
            </a:r>
          </a:p>
          <a:p>
            <a:pPr marL="0" indent="0">
              <a:buNone/>
            </a:pPr>
            <a:endParaRPr lang="pt-PT" dirty="0" smtClean="0"/>
          </a:p>
          <a:p>
            <a:pPr marL="0" indent="0">
              <a:buNone/>
            </a:pPr>
            <a:r>
              <a:rPr lang="pt-PT" b="1" dirty="0" smtClean="0"/>
              <a:t>Lenço </a:t>
            </a:r>
            <a:r>
              <a:rPr lang="pt-PT" b="1" dirty="0"/>
              <a:t>de pescoço</a:t>
            </a:r>
          </a:p>
          <a:p>
            <a:pPr marL="0" indent="0">
              <a:buNone/>
            </a:pPr>
            <a:r>
              <a:rPr lang="pt-PT" dirty="0"/>
              <a:t>• Em algodão de cor branca, tem como finalidade</a:t>
            </a:r>
          </a:p>
          <a:p>
            <a:pPr marL="0" indent="0">
              <a:buNone/>
            </a:pPr>
            <a:r>
              <a:rPr lang="pt-PT" dirty="0"/>
              <a:t>proteger o pescoço, sendo utilizado</a:t>
            </a:r>
          </a:p>
          <a:p>
            <a:pPr marL="0" indent="0">
              <a:buNone/>
            </a:pPr>
            <a:r>
              <a:rPr lang="pt-PT" dirty="0"/>
              <a:t>para absorver o suor;</a:t>
            </a:r>
          </a:p>
          <a:p>
            <a:pPr marL="0" indent="0">
              <a:buNone/>
            </a:pPr>
            <a:endParaRPr lang="pt-PT" dirty="0" smtClean="0"/>
          </a:p>
          <a:p>
            <a:pPr marL="0" indent="0">
              <a:buNone/>
            </a:pPr>
            <a:r>
              <a:rPr lang="pt-PT" b="1" dirty="0" smtClean="0"/>
              <a:t>Avental</a:t>
            </a:r>
            <a:endParaRPr lang="pt-PT" b="1" dirty="0"/>
          </a:p>
          <a:p>
            <a:pPr marL="0" indent="0">
              <a:buNone/>
            </a:pPr>
            <a:r>
              <a:rPr lang="pt-PT" dirty="0"/>
              <a:t>• Em algodão de cor branca;</a:t>
            </a:r>
          </a:p>
          <a:p>
            <a:pPr marL="0" indent="0">
              <a:buNone/>
            </a:pPr>
            <a:r>
              <a:rPr lang="pt-PT" dirty="0"/>
              <a:t>• Pano de cinta</a:t>
            </a:r>
          </a:p>
          <a:p>
            <a:pPr marL="0" indent="0">
              <a:buNone/>
            </a:pPr>
            <a:r>
              <a:rPr lang="pt-PT" dirty="0"/>
              <a:t>Em algodão de cor branca, sendo utilizado</a:t>
            </a:r>
          </a:p>
          <a:p>
            <a:pPr marL="0" indent="0">
              <a:buNone/>
            </a:pPr>
            <a:r>
              <a:rPr lang="pt-PT" dirty="0"/>
              <a:t>para pegar em recipientes quentes;</a:t>
            </a:r>
          </a:p>
          <a:p>
            <a:pPr marL="0" indent="0">
              <a:buNone/>
            </a:pPr>
            <a:endParaRPr lang="pt-PT" dirty="0" smtClean="0"/>
          </a:p>
        </p:txBody>
      </p:sp>
    </p:spTree>
    <p:extLst>
      <p:ext uri="{BB962C8B-B14F-4D97-AF65-F5344CB8AC3E}">
        <p14:creationId xmlns:p14="http://schemas.microsoft.com/office/powerpoint/2010/main" val="14875378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lstStyle/>
          <a:p>
            <a:pPr marL="0" indent="0">
              <a:buNone/>
            </a:pPr>
            <a:r>
              <a:rPr lang="pt-PT" b="1" dirty="0"/>
              <a:t>Calçado</a:t>
            </a:r>
          </a:p>
          <a:p>
            <a:pPr marL="0" indent="0">
              <a:buNone/>
            </a:pPr>
            <a:r>
              <a:rPr lang="pt-PT" dirty="0"/>
              <a:t>• Socos de pele rija, para protecção quanto a</a:t>
            </a:r>
          </a:p>
          <a:p>
            <a:pPr marL="0" indent="0">
              <a:buNone/>
            </a:pPr>
            <a:r>
              <a:rPr lang="pt-PT" dirty="0"/>
              <a:t>queimaduras e queda de objectos cortantes;</a:t>
            </a:r>
          </a:p>
          <a:p>
            <a:pPr marL="0" indent="0">
              <a:buNone/>
            </a:pPr>
            <a:endParaRPr lang="pt-PT" dirty="0"/>
          </a:p>
          <a:p>
            <a:pPr marL="0" indent="0">
              <a:buNone/>
            </a:pPr>
            <a:r>
              <a:rPr lang="pt-PT" b="1" dirty="0"/>
              <a:t>Barrete</a:t>
            </a:r>
          </a:p>
          <a:p>
            <a:pPr marL="0" indent="0">
              <a:buNone/>
            </a:pPr>
            <a:r>
              <a:rPr lang="pt-PT" dirty="0"/>
              <a:t>• Em algodão com pregas vincadas de cor</a:t>
            </a:r>
          </a:p>
          <a:p>
            <a:pPr marL="0" indent="0">
              <a:buNone/>
            </a:pPr>
            <a:r>
              <a:rPr lang="pt-PT" dirty="0"/>
              <a:t>branca, sendo utilizado para impedir a queda</a:t>
            </a:r>
          </a:p>
          <a:p>
            <a:pPr marL="0" indent="0">
              <a:buNone/>
            </a:pPr>
            <a:r>
              <a:rPr lang="pt-PT" dirty="0"/>
              <a:t>de cabelos para as preparações e para</a:t>
            </a:r>
          </a:p>
          <a:p>
            <a:pPr marL="0" indent="0">
              <a:buNone/>
            </a:pPr>
            <a:r>
              <a:rPr lang="pt-PT" dirty="0"/>
              <a:t>protecção do cabelo quanto a temperaturas,</a:t>
            </a:r>
          </a:p>
          <a:p>
            <a:pPr marL="0" indent="0">
              <a:buNone/>
            </a:pPr>
            <a:r>
              <a:rPr lang="pt-PT" dirty="0"/>
              <a:t>odores e humidades (actualmente os</a:t>
            </a:r>
          </a:p>
          <a:p>
            <a:pPr marL="0" indent="0">
              <a:buNone/>
            </a:pPr>
            <a:r>
              <a:rPr lang="pt-PT" dirty="0"/>
              <a:t>modelos descartáveis são mais comuns).</a:t>
            </a:r>
          </a:p>
          <a:p>
            <a:endParaRPr lang="pt-PT" dirty="0"/>
          </a:p>
        </p:txBody>
      </p:sp>
    </p:spTree>
    <p:extLst>
      <p:ext uri="{BB962C8B-B14F-4D97-AF65-F5344CB8AC3E}">
        <p14:creationId xmlns:p14="http://schemas.microsoft.com/office/powerpoint/2010/main" val="2106062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b="1" dirty="0"/>
              <a:t>Conselhos de segurança</a:t>
            </a:r>
            <a:r>
              <a:rPr lang="pt-PT" b="1" dirty="0" smtClean="0"/>
              <a:t>:</a:t>
            </a:r>
            <a:endParaRPr lang="pt-PT" dirty="0"/>
          </a:p>
        </p:txBody>
      </p:sp>
      <p:sp>
        <p:nvSpPr>
          <p:cNvPr id="3" name="Marcador de Posição de Conteúdo 2"/>
          <p:cNvSpPr>
            <a:spLocks noGrp="1"/>
          </p:cNvSpPr>
          <p:nvPr>
            <p:ph idx="1"/>
          </p:nvPr>
        </p:nvSpPr>
        <p:spPr/>
        <p:txBody>
          <a:bodyPr/>
          <a:lstStyle/>
          <a:p>
            <a:pPr marL="0" indent="0">
              <a:buNone/>
            </a:pPr>
            <a:endParaRPr lang="pt-PT" b="1" dirty="0"/>
          </a:p>
          <a:p>
            <a:pPr marL="0" indent="0">
              <a:buNone/>
            </a:pPr>
            <a:r>
              <a:rPr lang="pt-PT" dirty="0"/>
              <a:t>• A farda deve ser de tecido não inflamável;</a:t>
            </a:r>
          </a:p>
          <a:p>
            <a:pPr marL="0" indent="0">
              <a:buNone/>
            </a:pPr>
            <a:r>
              <a:rPr lang="pt-PT" dirty="0"/>
              <a:t>• O calçado deve ser antiderrapante;</a:t>
            </a:r>
          </a:p>
          <a:p>
            <a:pPr marL="0" indent="0">
              <a:buNone/>
            </a:pPr>
            <a:r>
              <a:rPr lang="pt-PT" dirty="0"/>
              <a:t>• Nunca utilizar panos húmidos.</a:t>
            </a:r>
          </a:p>
        </p:txBody>
      </p:sp>
    </p:spTree>
    <p:extLst>
      <p:ext uri="{BB962C8B-B14F-4D97-AF65-F5344CB8AC3E}">
        <p14:creationId xmlns:p14="http://schemas.microsoft.com/office/powerpoint/2010/main" val="2700808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lstStyle/>
          <a:p>
            <a:pPr marL="0" indent="0">
              <a:buNone/>
            </a:pPr>
            <a:r>
              <a:rPr lang="pt-PT" dirty="0"/>
              <a:t>Não vamos ocupar mais tempo no estudo detalhado de documentos que a pré-história nos fornece sobre as origens da cozinha e que não são mais, do que fragmentos de olaria, utensílio de sílex, de bronze, de ossos de animais, de vestígios de cidades lacustres, etc... Vamos examinar o que foi a cozinha no tempo das civilizações grega e romana.	</a:t>
            </a:r>
          </a:p>
          <a:p>
            <a:endParaRPr lang="pt-PT" dirty="0"/>
          </a:p>
        </p:txBody>
      </p:sp>
    </p:spTree>
    <p:extLst>
      <p:ext uri="{BB962C8B-B14F-4D97-AF65-F5344CB8AC3E}">
        <p14:creationId xmlns:p14="http://schemas.microsoft.com/office/powerpoint/2010/main" val="188186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b="1" dirty="0"/>
              <a:t>A Cozinha na antiga Grécia</a:t>
            </a:r>
            <a:r>
              <a:rPr lang="pt-PT" b="1" dirty="0" smtClean="0"/>
              <a:t>:</a:t>
            </a:r>
            <a:endParaRPr lang="pt-PT" dirty="0"/>
          </a:p>
        </p:txBody>
      </p:sp>
      <p:sp>
        <p:nvSpPr>
          <p:cNvPr id="3" name="Marcador de Posição de Conteúdo 2"/>
          <p:cNvSpPr>
            <a:spLocks noGrp="1"/>
          </p:cNvSpPr>
          <p:nvPr>
            <p:ph idx="1"/>
          </p:nvPr>
        </p:nvSpPr>
        <p:spPr/>
        <p:txBody>
          <a:bodyPr>
            <a:normAutofit/>
          </a:bodyPr>
          <a:lstStyle/>
          <a:p>
            <a:pPr marL="0" indent="0">
              <a:buNone/>
            </a:pPr>
            <a:r>
              <a:rPr lang="pt-PT" dirty="0"/>
              <a:t>Nas cozinhas das grandes casas desta época, existia, </a:t>
            </a:r>
            <a:r>
              <a:rPr lang="pt-PT" dirty="0" err="1"/>
              <a:t>supervisada</a:t>
            </a:r>
            <a:r>
              <a:rPr lang="pt-PT" dirty="0"/>
              <a:t> pela direcção dum "intendente geral, chamado ÉLEATROS, toda uma hierarquia de servidores tendo cada um deles atribuições claramente definidas. Assim, um destes criados chamados OPSONÉS, tinha por missão efectuar as compras. Um outro, chamado OPSARTYTES, estava encarregado de acender o fogo e mantê-lo vivo, fazendo também a preparação de pratos mais ordinários. Uma mulher a DÉMIOURGA, ocupava-se da confecção da pastelaria e outras guloseimas. Contrariamente ao que sucedia em Roma, onde estava interdita a entrada às mulheres nas cozinhas, na Grécia, elas tinham livre acesso e ocupavam-se de certos trabalhos. </a:t>
            </a:r>
          </a:p>
        </p:txBody>
      </p:sp>
    </p:spTree>
    <p:extLst>
      <p:ext uri="{BB962C8B-B14F-4D97-AF65-F5344CB8AC3E}">
        <p14:creationId xmlns:p14="http://schemas.microsoft.com/office/powerpoint/2010/main" val="863506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A Cozinha na antiga </a:t>
            </a:r>
            <a:r>
              <a:rPr lang="pt-PT" b="1" dirty="0" smtClean="0"/>
              <a:t>Grécia (</a:t>
            </a:r>
            <a:r>
              <a:rPr lang="pt-PT" b="1" dirty="0" err="1" smtClean="0"/>
              <a:t>cont</a:t>
            </a:r>
            <a:r>
              <a:rPr lang="pt-PT" b="1" dirty="0" smtClean="0"/>
              <a:t>.)</a:t>
            </a:r>
            <a:endParaRPr lang="pt-PT" dirty="0"/>
          </a:p>
        </p:txBody>
      </p:sp>
      <p:sp>
        <p:nvSpPr>
          <p:cNvPr id="3" name="Marcador de Posição de Conteúdo 2"/>
          <p:cNvSpPr>
            <a:spLocks noGrp="1"/>
          </p:cNvSpPr>
          <p:nvPr>
            <p:ph idx="1"/>
          </p:nvPr>
        </p:nvSpPr>
        <p:spPr/>
        <p:txBody>
          <a:bodyPr/>
          <a:lstStyle/>
          <a:p>
            <a:pPr marL="0" indent="0">
              <a:buNone/>
            </a:pPr>
            <a:r>
              <a:rPr lang="pt-PT" dirty="0" smtClean="0"/>
              <a:t>	Outros </a:t>
            </a:r>
            <a:r>
              <a:rPr lang="pt-PT" dirty="0"/>
              <a:t>servidores estavam também ocupados na preparação de </a:t>
            </a:r>
            <a:r>
              <a:rPr lang="pt-PT" dirty="0" smtClean="0"/>
              <a:t>refeições ou </a:t>
            </a:r>
            <a:r>
              <a:rPr lang="pt-PT" dirty="0"/>
              <a:t>de serviço de</a:t>
            </a:r>
            <a:br>
              <a:rPr lang="pt-PT" dirty="0"/>
            </a:br>
            <a:r>
              <a:rPr lang="pt-PT" dirty="0"/>
              <a:t>mesa.</a:t>
            </a:r>
          </a:p>
          <a:p>
            <a:pPr marL="0" indent="0">
              <a:buNone/>
            </a:pPr>
            <a:r>
              <a:rPr lang="pt-PT" dirty="0" smtClean="0"/>
              <a:t>	No </a:t>
            </a:r>
            <a:r>
              <a:rPr lang="pt-PT" dirty="0"/>
              <a:t>IV século A.C., os cozinheiros de Atenas, eram geralmente escravos. Apesar da sua vil condição eles tinham na vila um lugar considerável, pois era nas casas em que se servia melhor comida, que afluíam os poetas e homens de letras.</a:t>
            </a:r>
          </a:p>
          <a:p>
            <a:endParaRPr lang="pt-PT" dirty="0"/>
          </a:p>
        </p:txBody>
      </p:sp>
    </p:spTree>
    <p:extLst>
      <p:ext uri="{BB962C8B-B14F-4D97-AF65-F5344CB8AC3E}">
        <p14:creationId xmlns:p14="http://schemas.microsoft.com/office/powerpoint/2010/main" val="354202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A Cozinha na antiga Grécia (</a:t>
            </a:r>
            <a:r>
              <a:rPr lang="pt-PT" b="1" dirty="0" err="1"/>
              <a:t>cont</a:t>
            </a:r>
            <a:r>
              <a:rPr lang="pt-PT" b="1" dirty="0"/>
              <a:t>.)</a:t>
            </a:r>
            <a:endParaRPr lang="pt-PT" dirty="0"/>
          </a:p>
        </p:txBody>
      </p:sp>
      <p:sp>
        <p:nvSpPr>
          <p:cNvPr id="3" name="Marcador de Posição de Conteúdo 2"/>
          <p:cNvSpPr>
            <a:spLocks noGrp="1"/>
          </p:cNvSpPr>
          <p:nvPr>
            <p:ph idx="1"/>
          </p:nvPr>
        </p:nvSpPr>
        <p:spPr/>
        <p:txBody>
          <a:bodyPr/>
          <a:lstStyle/>
          <a:p>
            <a:pPr marL="0" indent="0">
              <a:buNone/>
            </a:pPr>
            <a:r>
              <a:rPr lang="pt-PT" dirty="0" smtClean="0"/>
              <a:t>	Na </a:t>
            </a:r>
            <a:r>
              <a:rPr lang="pt-PT" dirty="0"/>
              <a:t>Grécia, os cozinheiros chegavam a ser grandes personagens. Em Atenas, sobressaem os outros servidores da casa, na qualidade de mestres. Uma lei especial, dava ao cozinheiro que inventava um novo prato, o privilégio exclusivo de o preparar e vender aos consumidores. Um provérbio desse tempo, prova a importância que tinham os cozinheiros, dizendo: - "quando um cozinheiro comete uma</a:t>
            </a:r>
            <a:br>
              <a:rPr lang="pt-PT" dirty="0"/>
            </a:br>
            <a:r>
              <a:rPr lang="pt-PT" dirty="0"/>
              <a:t>falta, é o tocador de flauta que recebe o castigo".</a:t>
            </a:r>
          </a:p>
          <a:p>
            <a:endParaRPr lang="pt-PT" dirty="0"/>
          </a:p>
        </p:txBody>
      </p:sp>
    </p:spTree>
    <p:extLst>
      <p:ext uri="{BB962C8B-B14F-4D97-AF65-F5344CB8AC3E}">
        <p14:creationId xmlns:p14="http://schemas.microsoft.com/office/powerpoint/2010/main" val="1508218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A Cozinha na antiga Grécia (</a:t>
            </a:r>
            <a:r>
              <a:rPr lang="pt-PT" b="1" dirty="0" err="1"/>
              <a:t>cont</a:t>
            </a:r>
            <a:r>
              <a:rPr lang="pt-PT" b="1" dirty="0"/>
              <a:t>.)</a:t>
            </a:r>
            <a:endParaRPr lang="pt-PT" dirty="0"/>
          </a:p>
        </p:txBody>
      </p:sp>
      <p:sp>
        <p:nvSpPr>
          <p:cNvPr id="3" name="Marcador de Posição de Conteúdo 2"/>
          <p:cNvSpPr>
            <a:spLocks noGrp="1"/>
          </p:cNvSpPr>
          <p:nvPr>
            <p:ph idx="1"/>
          </p:nvPr>
        </p:nvSpPr>
        <p:spPr/>
        <p:txBody>
          <a:bodyPr/>
          <a:lstStyle/>
          <a:p>
            <a:pPr marL="0" indent="0">
              <a:buNone/>
            </a:pPr>
            <a:r>
              <a:rPr lang="pt-PT" dirty="0" smtClean="0"/>
              <a:t>	Os </a:t>
            </a:r>
            <a:r>
              <a:rPr lang="pt-PT" dirty="0"/>
              <a:t>utensílios culinários dos gregos, eram também rudimentares, mas não tanto como os utilizados durante os primeiros séculos da história. Rapidamente, a fabricação de utensílios de cozinha, aperfeiçoa-se, chegaram mesmo a produzir-se objectos usuais, como: marmitas, caçarolas, tachos, panelas, grelhas, que por vezes eram feitos de metal precioso, como prata ou ouro, magnificamente ornamentados. Desta sumptuosidade de utensílios e aparelhos utilizados nas cozinhas dos antigos, conservam-se diferentes pecas no museu do Louvre (Paris).</a:t>
            </a:r>
          </a:p>
          <a:p>
            <a:endParaRPr lang="pt-PT" dirty="0"/>
          </a:p>
        </p:txBody>
      </p:sp>
    </p:spTree>
    <p:extLst>
      <p:ext uri="{BB962C8B-B14F-4D97-AF65-F5344CB8AC3E}">
        <p14:creationId xmlns:p14="http://schemas.microsoft.com/office/powerpoint/2010/main" val="38212368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e">
  <a:themeElements>
    <a:clrScheme name="Claridade">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á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e">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215</TotalTime>
  <Words>1513</Words>
  <Application>Microsoft Office PowerPoint</Application>
  <PresentationFormat>Apresentação no Ecrã (4:3)</PresentationFormat>
  <Paragraphs>225</Paragraphs>
  <Slides>47</Slides>
  <Notes>0</Notes>
  <HiddenSlides>0</HiddenSlides>
  <MMClips>0</MMClips>
  <ScaleCrop>false</ScaleCrop>
  <HeadingPairs>
    <vt:vector size="4" baseType="variant">
      <vt:variant>
        <vt:lpstr>Tema</vt:lpstr>
      </vt:variant>
      <vt:variant>
        <vt:i4>1</vt:i4>
      </vt:variant>
      <vt:variant>
        <vt:lpstr>Títulos dos diapositivos</vt:lpstr>
      </vt:variant>
      <vt:variant>
        <vt:i4>47</vt:i4>
      </vt:variant>
    </vt:vector>
  </HeadingPairs>
  <TitlesOfParts>
    <vt:vector size="48" baseType="lpstr">
      <vt:lpstr>Claridade</vt:lpstr>
      <vt:lpstr>Módulo 1</vt:lpstr>
      <vt:lpstr>Breve historial da cozinha</vt:lpstr>
      <vt:lpstr>Apresentação do PowerPoint</vt:lpstr>
      <vt:lpstr>Apresentação do PowerPoint</vt:lpstr>
      <vt:lpstr>Apresentação do PowerPoint</vt:lpstr>
      <vt:lpstr>A Cozinha na antiga Grécia:</vt:lpstr>
      <vt:lpstr>A Cozinha na antiga Grécia (cont.)</vt:lpstr>
      <vt:lpstr>A Cozinha na antiga Grécia (cont.)</vt:lpstr>
      <vt:lpstr>A Cozinha na antiga Grécia (cont.)</vt:lpstr>
      <vt:lpstr>A Cozinha na antiga Grécia (cont.)</vt:lpstr>
      <vt:lpstr>A Cozinha na antiga Grécia (cont.)</vt:lpstr>
      <vt:lpstr>A Cozinha na Roma antiga:</vt:lpstr>
      <vt:lpstr>A Cozinha na Roma antiga (cont.)</vt:lpstr>
      <vt:lpstr>A Cozinha na Roma antiga (cont.)</vt:lpstr>
      <vt:lpstr>A Cozinha na Roma antiga (cont.)</vt:lpstr>
      <vt:lpstr>Bateria e utensílios de cozinha no tempo dos romanos:</vt:lpstr>
      <vt:lpstr>A Cozinha na época Moderna:</vt:lpstr>
      <vt:lpstr>Apresentação do PowerPoint</vt:lpstr>
      <vt:lpstr>Apresentação do PowerPoint</vt:lpstr>
      <vt:lpstr>Apresentação do PowerPoint</vt:lpstr>
      <vt:lpstr>Apresentação do PowerPoint</vt:lpstr>
      <vt:lpstr>COZINHA  INTERNACIONAL;  NACIONAL e REGIONAL</vt:lpstr>
      <vt:lpstr>COZINHA INTERNACIONAL</vt:lpstr>
      <vt:lpstr>Apresentação do PowerPoint</vt:lpstr>
      <vt:lpstr>COZINHA NACIONAL</vt:lpstr>
      <vt:lpstr>Apresentação do PowerPoint</vt:lpstr>
      <vt:lpstr>COZINHA REGIONAL</vt:lpstr>
      <vt:lpstr>Apresentação do PowerPoint</vt:lpstr>
      <vt:lpstr>NOÇÕES DE HIGIENE</vt:lpstr>
      <vt:lpstr>Apresentação do PowerPoint</vt:lpstr>
      <vt:lpstr>Apresentação do PowerPoint</vt:lpstr>
      <vt:lpstr>NORMAS DE HIGIENE</vt:lpstr>
      <vt:lpstr>Apresentação do PowerPoint</vt:lpstr>
      <vt:lpstr>HABITOS DE HIGIENE</vt:lpstr>
      <vt:lpstr>Apresentação do PowerPoint</vt:lpstr>
      <vt:lpstr>CUIDADOS A TER COM AS MÃOS</vt:lpstr>
      <vt:lpstr>Quando deve lavar as mãos:</vt:lpstr>
      <vt:lpstr>DURANTE O SERVIÇO: Hábitos  que deve evitar quando manipula alimentos </vt:lpstr>
      <vt:lpstr>Apresentação do PowerPoint</vt:lpstr>
      <vt:lpstr>Higiene das instalações</vt:lpstr>
      <vt:lpstr>Apresentação do PowerPoint</vt:lpstr>
      <vt:lpstr>Apresentação do PowerPoint</vt:lpstr>
      <vt:lpstr>COMO DEVE LAVAR AS MÃOS</vt:lpstr>
      <vt:lpstr>UNIFORMES DE COZINHA.COMPOSIÇÃO E CUIDADOS</vt:lpstr>
      <vt:lpstr>Apresentação do PowerPoint</vt:lpstr>
      <vt:lpstr>Apresentação do PowerPoint</vt:lpstr>
      <vt:lpstr>Conselhos de segurança: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Módulo 1</dc:title>
  <dc:creator>Sandro Jorge Pedroso Martins</dc:creator>
  <cp:lastModifiedBy>Sandro Jorge Pedroso Martins</cp:lastModifiedBy>
  <cp:revision>9</cp:revision>
  <dcterms:created xsi:type="dcterms:W3CDTF">2012-09-26T15:02:35Z</dcterms:created>
  <dcterms:modified xsi:type="dcterms:W3CDTF">2012-10-17T16:57:47Z</dcterms:modified>
</cp:coreProperties>
</file>