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  <p:sldId id="266" r:id="rId12"/>
    <p:sldId id="270" r:id="rId13"/>
    <p:sldId id="271" r:id="rId14"/>
    <p:sldId id="272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0" r:id="rId44"/>
    <p:sldId id="298" r:id="rId45"/>
    <p:sldId id="299" r:id="rId46"/>
    <p:sldId id="301" r:id="rId47"/>
    <p:sldId id="302" r:id="rId48"/>
    <p:sldId id="303" r:id="rId49"/>
    <p:sldId id="304" r:id="rId50"/>
    <p:sldId id="305" r:id="rId51"/>
    <p:sldId id="307" r:id="rId52"/>
    <p:sldId id="308" r:id="rId53"/>
    <p:sldId id="309" r:id="rId54"/>
    <p:sldId id="311" r:id="rId55"/>
    <p:sldId id="312" r:id="rId56"/>
    <p:sldId id="313" r:id="rId57"/>
    <p:sldId id="310" r:id="rId58"/>
    <p:sldId id="306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4" r:id="rId67"/>
    <p:sldId id="325" r:id="rId68"/>
    <p:sldId id="321" r:id="rId69"/>
    <p:sldId id="322" r:id="rId70"/>
    <p:sldId id="323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42A7-5992-45DB-BC7C-AB001C64AF0A}" type="datetimeFigureOut">
              <a:rPr lang="pt-PT" smtClean="0"/>
              <a:pPr/>
              <a:t>27-11-2012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A92-544B-4BE1-85F8-A55D21F5F0B6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42A7-5992-45DB-BC7C-AB001C64AF0A}" type="datetimeFigureOut">
              <a:rPr lang="pt-PT" smtClean="0"/>
              <a:pPr/>
              <a:t>27-11-2012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A92-544B-4BE1-85F8-A55D21F5F0B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42A7-5992-45DB-BC7C-AB001C64AF0A}" type="datetimeFigureOut">
              <a:rPr lang="pt-PT" smtClean="0"/>
              <a:pPr/>
              <a:t>27-11-2012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A92-544B-4BE1-85F8-A55D21F5F0B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42A7-5992-45DB-BC7C-AB001C64AF0A}" type="datetimeFigureOut">
              <a:rPr lang="pt-PT" smtClean="0"/>
              <a:pPr/>
              <a:t>27-11-2012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A92-544B-4BE1-85F8-A55D21F5F0B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42A7-5992-45DB-BC7C-AB001C64AF0A}" type="datetimeFigureOut">
              <a:rPr lang="pt-PT" smtClean="0"/>
              <a:pPr/>
              <a:t>27-11-2012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A92-544B-4BE1-85F8-A55D21F5F0B6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42A7-5992-45DB-BC7C-AB001C64AF0A}" type="datetimeFigureOut">
              <a:rPr lang="pt-PT" smtClean="0"/>
              <a:pPr/>
              <a:t>27-11-2012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A92-544B-4BE1-85F8-A55D21F5F0B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42A7-5992-45DB-BC7C-AB001C64AF0A}" type="datetimeFigureOut">
              <a:rPr lang="pt-PT" smtClean="0"/>
              <a:pPr/>
              <a:t>27-11-2012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A92-544B-4BE1-85F8-A55D21F5F0B6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42A7-5992-45DB-BC7C-AB001C64AF0A}" type="datetimeFigureOut">
              <a:rPr lang="pt-PT" smtClean="0"/>
              <a:pPr/>
              <a:t>27-11-2012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A92-544B-4BE1-85F8-A55D21F5F0B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42A7-5992-45DB-BC7C-AB001C64AF0A}" type="datetimeFigureOut">
              <a:rPr lang="pt-PT" smtClean="0"/>
              <a:pPr/>
              <a:t>27-11-2012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A92-544B-4BE1-85F8-A55D21F5F0B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42A7-5992-45DB-BC7C-AB001C64AF0A}" type="datetimeFigureOut">
              <a:rPr lang="pt-PT" smtClean="0"/>
              <a:pPr/>
              <a:t>27-11-2012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A92-544B-4BE1-85F8-A55D21F5F0B6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42A7-5992-45DB-BC7C-AB001C64AF0A}" type="datetimeFigureOut">
              <a:rPr lang="pt-PT" smtClean="0"/>
              <a:pPr/>
              <a:t>27-11-2012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A92-544B-4BE1-85F8-A55D21F5F0B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25042A7-5992-45DB-BC7C-AB001C64AF0A}" type="datetimeFigureOut">
              <a:rPr lang="pt-PT" smtClean="0"/>
              <a:pPr/>
              <a:t>27-11-2012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A352A92-544B-4BE1-85F8-A55D21F5F0B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 smtClean="0"/>
              <a:t>Módulo 2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Organização Geral da Cozinha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106842" cy="301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50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 HIERARQUIA PROFISSIONAL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 dirty="0"/>
              <a:t>Definição / ordem hierárquica numa </a:t>
            </a:r>
            <a:r>
              <a:rPr lang="pt-PT" b="1" dirty="0" smtClean="0"/>
              <a:t>cozinha:</a:t>
            </a:r>
          </a:p>
          <a:p>
            <a:pPr marL="0" indent="0">
              <a:buNone/>
            </a:pPr>
            <a:endParaRPr lang="pt-PT" b="1" dirty="0"/>
          </a:p>
          <a:p>
            <a:r>
              <a:rPr lang="pt-PT" dirty="0"/>
              <a:t>Pode-se definir a hierarquia e a disciplina profissional, como o estado de ordem num centro de trabalho onde se encontram, logicamente, superiores e subordinados. Neste caso, na cozinha, são os profissionais que compõem a brigada, ocupando os postos existentes na mesma.</a:t>
            </a:r>
          </a:p>
        </p:txBody>
      </p:sp>
    </p:spTree>
    <p:extLst>
      <p:ext uri="{BB962C8B-B14F-4D97-AF65-F5344CB8AC3E}">
        <p14:creationId xmlns:p14="http://schemas.microsoft.com/office/powerpoint/2010/main" xmlns="" val="1706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A HIERARQUIA </a:t>
            </a:r>
            <a:r>
              <a:rPr lang="pt-PT" dirty="0" smtClean="0"/>
              <a:t>PROFISSIONAL (</a:t>
            </a:r>
            <a:r>
              <a:rPr lang="pt-PT" dirty="0" err="1" smtClean="0"/>
              <a:t>cont</a:t>
            </a:r>
            <a:r>
              <a:rPr lang="pt-PT" dirty="0" smtClean="0"/>
              <a:t>.)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Devem os profissionais, dentro das suas respectivas categorias, ser dotados de um alto grau de sacrifício, espírito de entreajuda e compreensão, respeitando sempre as normas de higiene, assim como os horários que lhes são estipulados. </a:t>
            </a:r>
          </a:p>
        </p:txBody>
      </p:sp>
    </p:spTree>
    <p:extLst>
      <p:ext uri="{BB962C8B-B14F-4D97-AF65-F5344CB8AC3E}">
        <p14:creationId xmlns:p14="http://schemas.microsoft.com/office/powerpoint/2010/main" xmlns="" val="36572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A HIERARQUIA </a:t>
            </a:r>
            <a:r>
              <a:rPr lang="pt-PT" dirty="0" smtClean="0"/>
              <a:t>PROFISSIONAL (</a:t>
            </a:r>
            <a:r>
              <a:rPr lang="pt-PT" dirty="0" err="1" smtClean="0"/>
              <a:t>cont</a:t>
            </a:r>
            <a:r>
              <a:rPr lang="pt-PT" dirty="0" smtClean="0"/>
              <a:t>.)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Aqueles que ocupam cargos de menor responsabilidade, respeitarão os seus superiores imediatos, acatando as suas directrizes, pois só assim poderão adquirir os conhecimentos necessários para a sua formação profissional, duma forma evolutiva e consciente.</a:t>
            </a:r>
          </a:p>
          <a:p>
            <a:pPr marL="0" indent="0">
              <a:buNone/>
            </a:pPr>
            <a:r>
              <a:rPr lang="pt-PT" dirty="0"/>
              <a:t>	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Para </a:t>
            </a:r>
            <a:r>
              <a:rPr lang="pt-PT" dirty="0"/>
              <a:t>por fim a esta breve exposição, deixamos aqui expressa uma frase que pode servir de fórmula para o capítulo de hierarquia e disciplina no trabalho: PARA SABER MANDAR HÁ QUE SABER OBEDECER. E não só, pois também é preciso respeitar e em certos casos, desculpar.</a:t>
            </a:r>
          </a:p>
        </p:txBody>
      </p:sp>
    </p:spTree>
    <p:extLst>
      <p:ext uri="{BB962C8B-B14F-4D97-AF65-F5344CB8AC3E}">
        <p14:creationId xmlns:p14="http://schemas.microsoft.com/office/powerpoint/2010/main" xmlns="" val="3351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Aptidões físicas e </a:t>
            </a:r>
            <a:r>
              <a:rPr lang="pt-PT" dirty="0" smtClean="0"/>
              <a:t>morais do cozinheiro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O cozinheiro</a:t>
            </a:r>
            <a:r>
              <a:rPr lang="pt-PT" dirty="0"/>
              <a:t>, deverá ter uma certa robustez física, uma vez que nesta profissão, suporta longos períodos de tempo em pé e com um ritmo de trabalho consideravelmente acelerado durante o serviço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Deverá possuir um nível de conhecimentos suficiente e uma boa memória que lhe permita reter os nomes, assim como </a:t>
            </a:r>
            <a:r>
              <a:rPr lang="pt-PT" dirty="0" smtClean="0"/>
              <a:t>autodisciplina </a:t>
            </a:r>
            <a:r>
              <a:rPr lang="pt-PT" dirty="0"/>
              <a:t>e sentido de responsabilidade.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076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Aptidões físicas e </a:t>
            </a:r>
            <a:r>
              <a:rPr lang="pt-PT" dirty="0" smtClean="0"/>
              <a:t>morais do cozinheiro (</a:t>
            </a:r>
            <a:r>
              <a:rPr lang="pt-PT" dirty="0" err="1"/>
              <a:t>c</a:t>
            </a:r>
            <a:r>
              <a:rPr lang="pt-PT" dirty="0" err="1" smtClean="0"/>
              <a:t>ont</a:t>
            </a:r>
            <a:r>
              <a:rPr lang="pt-PT" dirty="0" smtClean="0"/>
              <a:t>.)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Será educado, correcto e amável para com os seus colegas, superiores e demais trabalhadores de outras secções.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Assim</a:t>
            </a:r>
            <a:r>
              <a:rPr lang="pt-PT" dirty="0"/>
              <a:t>, hierarquicamente teremos:</a:t>
            </a:r>
          </a:p>
          <a:p>
            <a:pPr lvl="0"/>
            <a:r>
              <a:rPr lang="pt-PT" dirty="0"/>
              <a:t>Chefe de Cozinha</a:t>
            </a:r>
          </a:p>
          <a:p>
            <a:pPr lvl="0"/>
            <a:r>
              <a:rPr lang="pt-PT" dirty="0" err="1"/>
              <a:t>Sub</a:t>
            </a:r>
            <a:r>
              <a:rPr lang="pt-PT" dirty="0"/>
              <a:t> Chefe</a:t>
            </a:r>
          </a:p>
          <a:p>
            <a:pPr lvl="0"/>
            <a:r>
              <a:rPr lang="pt-PT" dirty="0"/>
              <a:t>Chefes de partida (secção)</a:t>
            </a:r>
          </a:p>
          <a:p>
            <a:pPr lvl="0"/>
            <a:r>
              <a:rPr lang="pt-PT" dirty="0"/>
              <a:t>Ajudantes</a:t>
            </a:r>
          </a:p>
          <a:p>
            <a:pPr lvl="0"/>
            <a:r>
              <a:rPr lang="pt-PT" dirty="0"/>
              <a:t>Aprendizes</a:t>
            </a:r>
          </a:p>
          <a:p>
            <a:pPr lvl="0"/>
            <a:r>
              <a:rPr lang="pt-PT" dirty="0"/>
              <a:t>Auxiliares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785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As brigadas de cozinha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As </a:t>
            </a:r>
            <a:r>
              <a:rPr lang="pt-PT" dirty="0"/>
              <a:t>brigadas de cozinha podem ser completas ou reduzidas, segundo a capacidade do estabelecimento. Apresentamos a seguir, os organigramas correspondentes a uma grande cozinha, a uma cozinha média e a uma cozinha </a:t>
            </a:r>
            <a:r>
              <a:rPr lang="pt-PT" dirty="0" smtClean="0"/>
              <a:t>reduzida.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5512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ORGANIGRAMA DE UMA GRANDE </a:t>
            </a:r>
            <a:r>
              <a:rPr lang="pt-PT" b="1" dirty="0" smtClean="0"/>
              <a:t>COZINHA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6425"/>
            <a:ext cx="8229600" cy="454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21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ORGANIGRAMA DE UMA COZINHA </a:t>
            </a:r>
            <a:r>
              <a:rPr lang="pt-PT" b="1" dirty="0" smtClean="0"/>
              <a:t>MÉDIA</a:t>
            </a:r>
            <a:endParaRPr lang="pt-P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1333"/>
            <a:ext cx="8229600" cy="343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84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ORGANIGRAMA DE UMA COZINHA REDUZIDA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2763"/>
            <a:ext cx="8229600" cy="465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91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Chefe de cozinha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t-PT" dirty="0"/>
              <a:t>Organiza, coordena, dirige e verifica os trabalhos de cozinha em restaurantes, hotéis e estabelecimentos similares.</a:t>
            </a:r>
          </a:p>
          <a:p>
            <a:pPr lvl="0"/>
            <a:r>
              <a:rPr lang="pt-PT" dirty="0"/>
              <a:t>Elabora ou contribui para a elaboração do plano de ementas e listas de restaurante, com uma certa antecedência, tendo em atenção a natureza e o numero de pessoas a servir, os víveres existentes ou susceptíveis de aquisição e outros factores: requisita às secções respectivas os géneros que necessita para a sua confecção.</a:t>
            </a:r>
          </a:p>
          <a:p>
            <a:pPr lvl="0"/>
            <a:r>
              <a:rPr lang="pt-PT" dirty="0"/>
              <a:t>Dá instruções ao pessoal da cozinha sobre a preparação e confecção dos pratos, tipos de guarnição e quantidades a servir.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7763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Espaços específicos de operação (zonas de uma cozinha)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A COZINHA. De uma unidade hoteleira, para esta ser funcional, deve ter uma área nunca inferior a ¾  da área do restaurante.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Deve </a:t>
            </a:r>
            <a:r>
              <a:rPr lang="pt-PT" dirty="0"/>
              <a:t>localizar-se o mais próximo possível deste, para assim não se verificarem demoras no transporte dos pratos confeccionados, e o serviço chegar o mais quente possível ao cliente.</a:t>
            </a:r>
            <a:endParaRPr lang="pt-PT" i="1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4818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Chefe de cozinha </a:t>
            </a:r>
            <a:r>
              <a:rPr lang="pt-PT" dirty="0" smtClean="0"/>
              <a:t>(</a:t>
            </a:r>
            <a:r>
              <a:rPr lang="pt-PT" dirty="0" err="1" smtClean="0"/>
              <a:t>cont</a:t>
            </a:r>
            <a:r>
              <a:rPr lang="pt-PT" dirty="0" smtClean="0"/>
              <a:t>.)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/>
              <a:t>Cria receitas e prepara especialidades. Acompanha o andamento dos cozinheiros, assegurando-se da perfeição dos pratos e da sua concordância com o estabelecimento.</a:t>
            </a:r>
          </a:p>
          <a:p>
            <a:pPr lvl="0"/>
            <a:r>
              <a:rPr lang="pt-PT" dirty="0" err="1"/>
              <a:t>Supervisa</a:t>
            </a:r>
            <a:r>
              <a:rPr lang="pt-PT" dirty="0"/>
              <a:t> a saída das iguarias preparadas, assegurando-se de que elas correspondem aos pedidos, e sejam perfeitas sob todos os pontos de vista.</a:t>
            </a:r>
          </a:p>
          <a:p>
            <a:pPr lvl="0"/>
            <a:r>
              <a:rPr lang="pt-PT" dirty="0"/>
              <a:t>É responsável pela elaboração das ementas do pessoal e pela boa confecção das respectivas refeições qualitativa e quantitativamente.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8589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/>
              <a:t>Controla a quantidade e qualidade das mercadorias entregues pelos fornecedores, e/ou quando necessário efectuará as compras de acordo com o sistema das empresas. Controla a quantidade e qualidade das mercadorias entregues na cozinha, provenientes de outras secções, certificando-se de que correspondem às requisitadas. </a:t>
            </a:r>
          </a:p>
          <a:p>
            <a:pPr lvl="0"/>
            <a:r>
              <a:rPr lang="pt-PT" dirty="0"/>
              <a:t>Executa todos os cálculos de custo (directo ou indirectos) rápida e eficientemente, tendo em conta o valor das capitações.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5028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Chefe de cozinha (</a:t>
            </a:r>
            <a:r>
              <a:rPr lang="pt-PT" dirty="0" err="1"/>
              <a:t>cont</a:t>
            </a:r>
            <a:r>
              <a:rPr lang="pt-PT" dirty="0"/>
              <a:t>.)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/>
              <a:t>Elabora todos os mapas, inventários e relatórios do seu departamento, e administra o orçamento atribuído ao mesmo.</a:t>
            </a:r>
          </a:p>
          <a:p>
            <a:pPr lvl="0"/>
            <a:r>
              <a:rPr lang="pt-PT" dirty="0"/>
              <a:t>Colabora na aquisição de equipamento e utensílios, assim como na sua implantação e manutenção </a:t>
            </a:r>
          </a:p>
          <a:p>
            <a:pPr lvl="0"/>
            <a:r>
              <a:rPr lang="pt-PT" dirty="0"/>
              <a:t>Mantém a ordem e a disciplina no trabalho, assim como as boas relações entre o pessoal da cozinha e dos outros departamentos.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6847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Subchefe de cozinha: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É </a:t>
            </a:r>
            <a:r>
              <a:rPr lang="pt-PT" dirty="0"/>
              <a:t>o profissional que </a:t>
            </a:r>
            <a:r>
              <a:rPr lang="pt-PT" dirty="0" err="1" smtClean="0"/>
              <a:t>co-ajuda</a:t>
            </a:r>
            <a:r>
              <a:rPr lang="pt-PT" dirty="0" smtClean="0"/>
              <a:t> </a:t>
            </a:r>
            <a:r>
              <a:rPr lang="pt-PT" dirty="0"/>
              <a:t>e  substitui o chefe da cozinha e assume as funções do chefe, na ausência deste.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821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Rôtisseur</a:t>
            </a:r>
            <a:r>
              <a:rPr lang="pt-PT" dirty="0" smtClean="0"/>
              <a:t>: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Confecciona as carnes assadas;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Confecciona </a:t>
            </a:r>
            <a:r>
              <a:rPr lang="pt-PT" dirty="0"/>
              <a:t>os grelhados e os fritos;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Prepara </a:t>
            </a:r>
            <a:r>
              <a:rPr lang="pt-PT" dirty="0"/>
              <a:t>e confecciona todas as batatas destinadas a serem fritas.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1609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err="1" smtClean="0"/>
              <a:t>Entremetier</a:t>
            </a:r>
            <a:r>
              <a:rPr lang="pt-PT" b="1" dirty="0" smtClean="0"/>
              <a:t> 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/>
              <a:t>Prepara e confecciona todos os legumes, excepto os fritos;</a:t>
            </a:r>
          </a:p>
          <a:p>
            <a:pPr lvl="0"/>
            <a:r>
              <a:rPr lang="pt-PT" dirty="0"/>
              <a:t>Confecciona todos os pratos de ovos;</a:t>
            </a:r>
          </a:p>
          <a:p>
            <a:pPr lvl="0"/>
            <a:r>
              <a:rPr lang="pt-PT" dirty="0"/>
              <a:t>Confecciona as massas italianas;</a:t>
            </a:r>
          </a:p>
          <a:p>
            <a:pPr lvl="0"/>
            <a:r>
              <a:rPr lang="pt-PT" dirty="0"/>
              <a:t>Confecciona sopas e caldos brancos;</a:t>
            </a:r>
          </a:p>
          <a:p>
            <a:pPr lvl="0"/>
            <a:r>
              <a:rPr lang="pt-PT" dirty="0"/>
              <a:t>Nos estabelecimentos de maior capacidade, o “</a:t>
            </a:r>
            <a:r>
              <a:rPr lang="pt-PT" dirty="0" err="1"/>
              <a:t>potager</a:t>
            </a:r>
            <a:r>
              <a:rPr lang="pt-PT" dirty="0"/>
              <a:t>” faz as sopas.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5212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Poissonnier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Confecciona </a:t>
            </a:r>
            <a:r>
              <a:rPr lang="pt-PT" dirty="0"/>
              <a:t>todos os peixes excepto os fritos e grelhados;</a:t>
            </a:r>
          </a:p>
          <a:p>
            <a:pPr lvl="0"/>
            <a:r>
              <a:rPr lang="pt-PT" dirty="0"/>
              <a:t>Confecciona todos os molhos de peixe e o “</a:t>
            </a:r>
            <a:r>
              <a:rPr lang="pt-PT" dirty="0" err="1"/>
              <a:t>fumet</a:t>
            </a:r>
            <a:r>
              <a:rPr lang="pt-PT" dirty="0"/>
              <a:t>”;</a:t>
            </a:r>
          </a:p>
          <a:p>
            <a:pPr lvl="0"/>
            <a:r>
              <a:rPr lang="pt-PT" dirty="0"/>
              <a:t>Confecciona as batatas à Inglesa;</a:t>
            </a:r>
          </a:p>
          <a:p>
            <a:pPr lvl="0"/>
            <a:r>
              <a:rPr lang="pt-PT" dirty="0"/>
              <a:t>Nas casas mais pequenas fica adjunto ao “</a:t>
            </a:r>
            <a:r>
              <a:rPr lang="pt-PT" dirty="0" err="1"/>
              <a:t>Entremetier</a:t>
            </a:r>
            <a:r>
              <a:rPr lang="pt-PT" dirty="0"/>
              <a:t>”.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7314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err="1" smtClean="0"/>
              <a:t>Saucier</a:t>
            </a:r>
            <a:r>
              <a:rPr lang="pt-PT" b="1" dirty="0" smtClean="0"/>
              <a:t> 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Confecciona </a:t>
            </a:r>
            <a:r>
              <a:rPr lang="pt-PT" dirty="0"/>
              <a:t>as bases e molhos de carne;</a:t>
            </a:r>
          </a:p>
          <a:p>
            <a:pPr lvl="0"/>
            <a:r>
              <a:rPr lang="pt-PT" dirty="0"/>
              <a:t>Confecciona todas as carnes e aves estufadas e salteadas;</a:t>
            </a:r>
          </a:p>
          <a:p>
            <a:pPr lvl="0"/>
            <a:r>
              <a:rPr lang="pt-PT" dirty="0"/>
              <a:t>Confecciona a caça excepto a assada ou grelhada;</a:t>
            </a:r>
          </a:p>
          <a:p>
            <a:pPr lvl="0"/>
            <a:r>
              <a:rPr lang="pt-PT" dirty="0"/>
              <a:t>Este cargo é ocupado pelo segundo chefe nos estabelecimentos menos importantes.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5122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err="1" smtClean="0"/>
              <a:t>Garde-Manger</a:t>
            </a:r>
            <a:r>
              <a:rPr lang="pt-PT" b="1" dirty="0" smtClean="0"/>
              <a:t>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Mantém </a:t>
            </a:r>
            <a:r>
              <a:rPr lang="pt-PT" dirty="0"/>
              <a:t>o </a:t>
            </a:r>
            <a:r>
              <a:rPr lang="pt-PT" dirty="0" smtClean="0"/>
              <a:t>stock </a:t>
            </a:r>
            <a:r>
              <a:rPr lang="pt-PT" dirty="0"/>
              <a:t>de mercadorias conforme as necessidades do estabelecimento;</a:t>
            </a:r>
          </a:p>
          <a:p>
            <a:pPr lvl="0"/>
            <a:r>
              <a:rPr lang="pt-PT" dirty="0"/>
              <a:t>Prepara todas as carnes (limpa, corta, ata);</a:t>
            </a:r>
          </a:p>
          <a:p>
            <a:pPr lvl="0"/>
            <a:r>
              <a:rPr lang="pt-PT" dirty="0"/>
              <a:t>Prepara todos os peixes;</a:t>
            </a:r>
          </a:p>
          <a:p>
            <a:pPr lvl="0"/>
            <a:r>
              <a:rPr lang="pt-PT" dirty="0"/>
              <a:t>Confecciona os pratos frios, molhos frios e acepipes;</a:t>
            </a:r>
          </a:p>
          <a:p>
            <a:pPr lvl="0"/>
            <a:r>
              <a:rPr lang="pt-PT" dirty="0"/>
              <a:t>Distribui os géneros às restantes partidas durante o serviço, à medida que vão sendo encomendados pelo chefe;</a:t>
            </a:r>
          </a:p>
          <a:p>
            <a:pPr lvl="0"/>
            <a:r>
              <a:rPr lang="pt-PT" dirty="0"/>
              <a:t>confecciona e decora o “Buffet” </a:t>
            </a:r>
            <a:r>
              <a:rPr lang="pt-PT" dirty="0" smtClean="0"/>
              <a:t>frio</a:t>
            </a:r>
            <a:r>
              <a:rPr lang="pt-PT" dirty="0"/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0048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Família: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Confecciona </a:t>
            </a:r>
            <a:r>
              <a:rPr lang="pt-PT" dirty="0"/>
              <a:t>as refeições do pessoal, seguindo as instruções do chefe de cozinha.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2219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Espaços específicos de operação (zonas de uma cozinha)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O bloco quente da cozinha, deve localizar-se no centro da zona quente da cozinha, para assim facilitar os movimentos e a deslocação em volta deste. Os banhos-de-maria e as fritadeiras, devem instalar-se no topo do bloco quente, o mais próximo da roda possível , para assim facilitar o empratamento das iguarias.</a:t>
            </a:r>
            <a:endParaRPr lang="pt-PT" i="1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A </a:t>
            </a:r>
            <a:r>
              <a:rPr lang="pt-PT" dirty="0"/>
              <a:t>cozinha fria deve localizar-se separada da cozinha quente, para evitar as diferenças de temperatura. A zona de cortes e preparações frias o mais afastado possível do restaurante , para evitar e isolar o mais possível os ruídos que se provocam neste sector, evitando incomodar os clientes durante a toma das refeições.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1402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err="1" smtClean="0"/>
              <a:t>Turnante</a:t>
            </a:r>
            <a:r>
              <a:rPr lang="pt-PT" b="1" dirty="0" smtClean="0"/>
              <a:t>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t-PT" dirty="0" smtClean="0"/>
          </a:p>
          <a:p>
            <a:pPr lvl="0"/>
            <a:r>
              <a:rPr lang="pt-PT" dirty="0" smtClean="0"/>
              <a:t>Substitui </a:t>
            </a:r>
            <a:r>
              <a:rPr lang="pt-PT" dirty="0"/>
              <a:t>os chefes da partidas nas suas folgas.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6268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/>
              <a:t>Pasteleiro” </a:t>
            </a:r>
            <a:r>
              <a:rPr lang="pt-PT" b="1" dirty="0" smtClean="0"/>
              <a:t>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Faz </a:t>
            </a:r>
            <a:r>
              <a:rPr lang="pt-PT" dirty="0"/>
              <a:t>as sobremesas de cozinha;</a:t>
            </a:r>
          </a:p>
          <a:p>
            <a:pPr lvl="0"/>
            <a:r>
              <a:rPr lang="pt-PT" dirty="0"/>
              <a:t>Confecciona a pastelaria, gelados, sorvetes, etc.;</a:t>
            </a:r>
          </a:p>
          <a:p>
            <a:pPr lvl="0"/>
            <a:r>
              <a:rPr lang="pt-PT" dirty="0"/>
              <a:t>Confecciona os bolos de aniversário, casamento, etc.;</a:t>
            </a:r>
          </a:p>
          <a:p>
            <a:pPr lvl="0"/>
            <a:r>
              <a:rPr lang="pt-PT" dirty="0"/>
              <a:t>Confecciona todas as massas salgadas auxiliares de cozinha, </a:t>
            </a:r>
            <a:r>
              <a:rPr lang="pt-PT" dirty="0" err="1"/>
              <a:t>vol</a:t>
            </a:r>
            <a:r>
              <a:rPr lang="pt-PT" dirty="0"/>
              <a:t>-au-</a:t>
            </a:r>
            <a:r>
              <a:rPr lang="pt-PT" dirty="0" err="1"/>
              <a:t>vents</a:t>
            </a:r>
            <a:r>
              <a:rPr lang="pt-PT" dirty="0"/>
              <a:t>, </a:t>
            </a:r>
            <a:r>
              <a:rPr lang="pt-PT" dirty="0" err="1"/>
              <a:t>tarteletes</a:t>
            </a:r>
            <a:r>
              <a:rPr lang="pt-PT" dirty="0"/>
              <a:t>, florões, etc.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5366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Guarda 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É </a:t>
            </a:r>
            <a:r>
              <a:rPr lang="pt-PT" dirty="0"/>
              <a:t>o profissional que faz o horário morto da cozinha e tem por missão atender algum pedido que surja, fora da hora normal das refeições.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8723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ORGANIZAÇÃO DO TRABALHO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108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ORGANIZAÇÃO DO </a:t>
            </a:r>
            <a:r>
              <a:rPr lang="pt-PT" b="1" dirty="0" smtClean="0"/>
              <a:t>TRABALHO</a:t>
            </a:r>
            <a:r>
              <a:rPr lang="pt-PT" dirty="0"/>
              <a:t/>
            </a:r>
            <a:br>
              <a:rPr lang="pt-PT" dirty="0"/>
            </a:br>
            <a:r>
              <a:rPr lang="fr-FR" b="1" dirty="0" smtClean="0"/>
              <a:t>“</a:t>
            </a:r>
            <a:r>
              <a:rPr lang="fr-FR" b="1" dirty="0"/>
              <a:t>Mise en place</a:t>
            </a:r>
            <a:r>
              <a:rPr lang="fr-FR" b="1" dirty="0" smtClean="0"/>
              <a:t>”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Nas grandes cozinhas este termo refere-se ao conjunto de operações  preparatórias antecedentes à confecção das refeições. A “MISE-EN-PLACE”, nos grandes estabelecimentos, tanto burgueses como comerciais é muito importante, sendo menor importância nas casas pequenas.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r>
              <a:rPr lang="pt-PT" dirty="0" smtClean="0"/>
              <a:t>Tanto </a:t>
            </a:r>
            <a:r>
              <a:rPr lang="pt-PT" dirty="0"/>
              <a:t>nas grandes casas como nas pequenas, o facto de </a:t>
            </a:r>
            <a:r>
              <a:rPr lang="pt-PT" dirty="0" smtClean="0"/>
              <a:t>preparar metodicamente os </a:t>
            </a:r>
            <a:r>
              <a:rPr lang="pt-PT" dirty="0"/>
              <a:t>diversos elementos auxiliares, </a:t>
            </a:r>
            <a:r>
              <a:rPr lang="pt-PT" dirty="0" smtClean="0"/>
              <a:t>para os </a:t>
            </a:r>
            <a:r>
              <a:rPr lang="pt-PT" dirty="0"/>
              <a:t>pratos a </a:t>
            </a:r>
            <a:r>
              <a:rPr lang="pt-PT" dirty="0" smtClean="0"/>
              <a:t>confecionar é bastante importante pois é meio caminho para o sucesso do nosso serviço.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5432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Mise en </a:t>
            </a:r>
            <a:r>
              <a:rPr lang="fr-FR" b="1" dirty="0" smtClean="0"/>
              <a:t>place (</a:t>
            </a:r>
            <a:r>
              <a:rPr lang="fr-FR" b="1" dirty="0" err="1" smtClean="0"/>
              <a:t>cont</a:t>
            </a:r>
            <a:r>
              <a:rPr lang="fr-FR" b="1" dirty="0" smtClean="0"/>
              <a:t>.)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Por isso, entendemos que antes de pôr em funcionamento o prato  principal, é sempre de toda a conveniência aprontar os legumes, os raminhos de cheiro, etc. </a:t>
            </a:r>
          </a:p>
          <a:p>
            <a:endParaRPr lang="pt-PT" dirty="0"/>
          </a:p>
          <a:p>
            <a:r>
              <a:rPr lang="pt-PT" dirty="0"/>
              <a:t>Todas estas pequenas operações bem feitas, todos os aprontamentos que precedem o acabamento dos alimentos, estando a sua preparação terminada, torna a execução do trabalho muito mais fácil e rápida.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7813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Serviço de confecção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/>
              <a:t>A seguir à “MISE-EN-PLACE” segue-se o serviço propriamente dito, isto é, a confecção dos pratos destinados às refeições diárias.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Este trabalho deverá ser feito com rapidez, esmero e bom gosto, segundo as indicações do chefe da cozinha e as ordens transmitidas por este ou pelo segundo chefe, quando o primeiro se encontra encarregado pelo serviço da roda.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É sob a sua direcção, que se processa o serviço, no respeitante ao momento de pôr em andamento aquelas iguarias que são feitas na altura própria. Quer dizer que, não foram feitas no horário que procede o serviço propriamente dito; é o caso dos peixes grelhados ou fritos e das carnes grelhadas ou assadas ou salteadas.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6131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Serviço de </a:t>
            </a:r>
            <a:r>
              <a:rPr lang="pt-PT" dirty="0" smtClean="0"/>
              <a:t>confecção (</a:t>
            </a:r>
            <a:r>
              <a:rPr lang="pt-PT" dirty="0" err="1" smtClean="0"/>
              <a:t>cont</a:t>
            </a:r>
            <a:r>
              <a:rPr lang="pt-PT" dirty="0" smtClean="0"/>
              <a:t>.)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Como se sabe, tanto uns como outros, principalmente as carnes serão feitas no momento exacto, de forma a serem servidas ao cliente nas melhores condições de sabor, ponto de cozedura e temperatura.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marL="0" indent="0">
              <a:buNone/>
            </a:pPr>
            <a:r>
              <a:rPr lang="pt-PT" dirty="0"/>
              <a:t>Para que tudo isto se processe da melhor maneira, é necessário manter ao longo do horário correspondente ao serviço das refeições, a máxima atenção aos pedidos e indicações, dadas pelo chefe, que se encontra na “RODA”.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7590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 Roda ou Passe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/>
              <a:t>Como já indicámos anteriormente, a RODA é fundamental num trabalho de cozinha comercial. O serviço feito na mesma, é de extrema importância para o bom funcionamento de todas e cada uma das secções da cozinha. Por isso, entendemos que deverá ser o chefe ou na impossibilidade deste, o seu segundo, quem se ocupe do funcionamento da mesma, devido ao grau de responsabilidade, pois pela roda, passam todos os pratos depois de confeccionados e destinados a serem consumidos pelo cliente.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marL="0" indent="0">
              <a:buNone/>
            </a:pPr>
            <a:r>
              <a:rPr lang="pt-PT" dirty="0"/>
              <a:t>Na Roda, são feitos os pedidos, por meio de vales numerados, entregues ao Chefe de Cozinha pelos ajudantes de sala. Este, “cantará” os ditos pedidos, em voz alta e clara, ou através de um microfone, instalado já, em todas as cozinhas modernas e de grandes dimensões, que está ligado a um sistema de altifalante distribuídos pelas diversas secções.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5961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 Roda ou </a:t>
            </a:r>
            <a:r>
              <a:rPr lang="pt-PT" dirty="0" smtClean="0"/>
              <a:t>Passe (</a:t>
            </a:r>
            <a:r>
              <a:rPr lang="pt-PT" dirty="0" err="1"/>
              <a:t>c</a:t>
            </a:r>
            <a:r>
              <a:rPr lang="pt-PT" dirty="0" err="1" smtClean="0"/>
              <a:t>ont</a:t>
            </a:r>
            <a:r>
              <a:rPr lang="pt-PT" dirty="0" smtClean="0"/>
              <a:t>.)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/>
              <a:t>A atenção de todos os cozinheiros, na hora do serviço, deverá manter-se ao longo da sua duração, para assim evitar, a necessidade de repetir os pedidos e não estabelecer a confusão com as perturbações consequentes.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marL="0" indent="0">
              <a:buNone/>
            </a:pPr>
            <a:r>
              <a:rPr lang="pt-PT" dirty="0"/>
              <a:t>O Chefe que se encontra na “RODA” canta os pedidos seguindo a ordem dos vales que, seguidamente são pendurados, suspensos por meio de uma espátula, num quadro dividido em quadrados de 10 cm/s. (</a:t>
            </a:r>
            <a:r>
              <a:rPr lang="pt-PT" dirty="0" err="1"/>
              <a:t>aprox</a:t>
            </a:r>
            <a:r>
              <a:rPr lang="pt-PT" dirty="0"/>
              <a:t>.), com o número da mesa correspondente.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marL="0" indent="0">
              <a:buNone/>
            </a:pPr>
            <a:r>
              <a:rPr lang="pt-PT" dirty="0"/>
              <a:t>À medida que o chefe vai reclamando os pratos, vais riscando com um lápis os que já foram entregues na sala. No fim do serviço, deposita os vales numa caixa que será entregue à Contabilidade para efeitos de controlo.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9475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Espaços específicos de operação (zonas de uma cozinha)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smtClean="0"/>
              <a:t>A </a:t>
            </a:r>
            <a:r>
              <a:rPr lang="pt-PT" dirty="0"/>
              <a:t>zona de lavagem da bateria e utensílios de cozinha também deve localizar-se o mais afastado possível do restaurante, devido aos mesmos </a:t>
            </a:r>
            <a:r>
              <a:rPr lang="pt-PT" dirty="0" smtClean="0"/>
              <a:t>motivos.</a:t>
            </a:r>
            <a:endParaRPr lang="pt-PT" dirty="0"/>
          </a:p>
          <a:p>
            <a:endParaRPr lang="pt-PT" dirty="0"/>
          </a:p>
          <a:p>
            <a:pPr marL="0" indent="0">
              <a:buNone/>
            </a:pPr>
            <a:r>
              <a:rPr lang="pt-PT" dirty="0" smtClean="0"/>
              <a:t>O </a:t>
            </a:r>
            <a:r>
              <a:rPr lang="pt-PT" dirty="0"/>
              <a:t>piso da cozinha deve ser feito de material resistente, para suportar o peso dos equipamentos pesados, que nela são instalados. O material do chão deve ser </a:t>
            </a:r>
            <a:r>
              <a:rPr lang="pt-PT" dirty="0" smtClean="0"/>
              <a:t>anti--derrapante</a:t>
            </a:r>
            <a:r>
              <a:rPr lang="pt-PT" dirty="0"/>
              <a:t>, e não escorregadio. Com um bom escoamento de águas para facilitar as lavagens.  Deve existir uma boa ventilação e extracção de fumos e cheiros. As paredes devem ser de cor branca, </a:t>
            </a:r>
            <a:r>
              <a:rPr lang="pt-PT" dirty="0" smtClean="0"/>
              <a:t>laváveis, </a:t>
            </a:r>
            <a:r>
              <a:rPr lang="pt-PT" dirty="0"/>
              <a:t>e com janelas suficientes para a entrada de muita luz natural.</a:t>
            </a:r>
            <a:endParaRPr lang="pt-PT" i="1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1312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 Roda ou </a:t>
            </a:r>
            <a:r>
              <a:rPr lang="pt-PT" dirty="0" smtClean="0"/>
              <a:t>Passe (</a:t>
            </a:r>
            <a:r>
              <a:rPr lang="pt-PT" dirty="0" err="1"/>
              <a:t>c</a:t>
            </a:r>
            <a:r>
              <a:rPr lang="pt-PT" dirty="0" err="1" smtClean="0"/>
              <a:t>ont</a:t>
            </a:r>
            <a:r>
              <a:rPr lang="pt-PT" dirty="0" smtClean="0"/>
              <a:t>.)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Para além de toda esta atenção, o responsável por este serviço deverá assegurar-se constantemente de que a saída dos pratos confeccionados corresponde às encomendas, assim como cuidará da sua apresentação, temperatura e quantidade.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marL="0" indent="0">
              <a:buNone/>
            </a:pPr>
            <a:r>
              <a:rPr lang="pt-PT" dirty="0"/>
              <a:t>Para terminar, o Chefe, velará para que não se cometam erros nem confusões, com os ajudantes de sala, que transportam os pedidos, já que por vezes estes, podem retirar pratos que não correspondem à mesa indicada.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marL="0" indent="0">
              <a:buNone/>
            </a:pPr>
            <a:r>
              <a:rPr lang="pt-PT" dirty="0"/>
              <a:t>Este caso, passa-se muitas vezes no meio da rapidez do serviço, porém, se o responsável pela “RODA” estiver com a devida atenção e mantiver o controlo necessário, evitar-se-ão as complicações inerentes.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0984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EQUIPAMENTOS </a:t>
            </a:r>
            <a:r>
              <a:rPr lang="pt-PT" b="1" smtClean="0"/>
              <a:t>DE COZINHA</a:t>
            </a:r>
            <a:r>
              <a:rPr lang="pt-PT" b="1" dirty="0" smtClean="0"/>
              <a:t/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EQUIPAMENTOS DE COZINHA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Podemos classificar o Equipamento de cozinha, nos seguintes grupos.</a:t>
            </a:r>
          </a:p>
          <a:p>
            <a:pPr lvl="0"/>
            <a:r>
              <a:rPr lang="pt-PT" dirty="0" smtClean="0"/>
              <a:t>Equipamento, móveis de cozinha.</a:t>
            </a:r>
          </a:p>
          <a:p>
            <a:pPr lvl="0"/>
            <a:r>
              <a:rPr lang="pt-PT" dirty="0" smtClean="0"/>
              <a:t>Equipamentos de preparação.</a:t>
            </a:r>
          </a:p>
          <a:p>
            <a:pPr lvl="0"/>
            <a:r>
              <a:rPr lang="pt-PT" dirty="0" smtClean="0"/>
              <a:t>Equipamentos de cocção</a:t>
            </a:r>
          </a:p>
          <a:p>
            <a:pPr lvl="0"/>
            <a:r>
              <a:rPr lang="pt-PT" dirty="0" smtClean="0"/>
              <a:t>Equipamentos de refrigeração.</a:t>
            </a:r>
          </a:p>
          <a:p>
            <a:pPr lvl="0"/>
            <a:r>
              <a:rPr lang="pt-PT" dirty="0" smtClean="0"/>
              <a:t>Equipamentos de lavagem.</a:t>
            </a:r>
          </a:p>
          <a:p>
            <a:pPr lvl="0"/>
            <a:r>
              <a:rPr lang="pt-PT" dirty="0" smtClean="0"/>
              <a:t>Bateria de cozinha. (utensílios de cozer, utensílios acessórios e material de empratamento.)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887488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O equipamento de uma cozinha, varia com a sua grandeza. Há porem certo equipamento indispensável, que é o seguinte:</a:t>
            </a:r>
            <a:r>
              <a:rPr lang="pt-PT" i="1" dirty="0" smtClean="0"/>
              <a:t/>
            </a:r>
            <a:br>
              <a:rPr lang="pt-PT" i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2708920"/>
            <a:ext cx="8219256" cy="3768080"/>
          </a:xfrm>
        </p:spPr>
        <p:txBody>
          <a:bodyPr>
            <a:normAutofit fontScale="92500"/>
          </a:bodyPr>
          <a:lstStyle/>
          <a:p>
            <a:r>
              <a:rPr lang="pt-PT" b="1" dirty="0" smtClean="0"/>
              <a:t>Zona de receção de mercadorias</a:t>
            </a:r>
          </a:p>
          <a:p>
            <a:pPr>
              <a:buNone/>
            </a:pPr>
            <a:r>
              <a:rPr lang="pt-PT" dirty="0" smtClean="0"/>
              <a:t>	Balança, controlo de qualidade, quantidade e peso, carros de transporte</a:t>
            </a:r>
          </a:p>
          <a:p>
            <a:pPr>
              <a:buNone/>
            </a:pPr>
            <a:endParaRPr lang="pt-PT" dirty="0" smtClean="0"/>
          </a:p>
          <a:p>
            <a:r>
              <a:rPr lang="pt-PT" b="1" dirty="0" smtClean="0"/>
              <a:t>Zona de armazenamento:</a:t>
            </a:r>
          </a:p>
          <a:p>
            <a:pPr>
              <a:buNone/>
            </a:pPr>
            <a:r>
              <a:rPr lang="pt-PT" dirty="0" smtClean="0"/>
              <a:t>Prateleiras arejadas e facilmente laváveis. Balanças. Instalações frigorificas, devendo constar de várias unidades de modo a poder conservar convenientemente os produtos. Geralmente constituídas por câmaras frigorificas separadas para: carnes, peixes, legumes e hortaliças. Outra para lacticínios e ovos</a:t>
            </a:r>
            <a:endParaRPr lang="pt-PT" i="1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i="1" dirty="0" smtClean="0"/>
          </a:p>
          <a:p>
            <a:pPr>
              <a:buNone/>
            </a:pPr>
            <a:endParaRPr lang="pt-PT" i="1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Zona de preparação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1" dirty="0" smtClean="0"/>
          </a:p>
          <a:p>
            <a:pPr>
              <a:buNone/>
            </a:pPr>
            <a:r>
              <a:rPr lang="pt-PT" dirty="0" smtClean="0"/>
              <a:t>Tanque para lavagem, mesas diversas de trabalho, máquinas de descascar batatas, máquinas de cortar legumes, máquinas de serrar ossos, </a:t>
            </a:r>
            <a:r>
              <a:rPr lang="pt-PT" dirty="0" err="1" smtClean="0"/>
              <a:t>máq</a:t>
            </a:r>
            <a:r>
              <a:rPr lang="pt-PT" dirty="0" smtClean="0"/>
              <a:t>. De cortar fiambre, </a:t>
            </a:r>
            <a:r>
              <a:rPr lang="pt-PT" dirty="0" err="1" smtClean="0"/>
              <a:t>máq</a:t>
            </a:r>
            <a:r>
              <a:rPr lang="pt-PT" dirty="0" smtClean="0"/>
              <a:t>. Universal(passar, bater, amassar, etc.), abre latas industrial, cepo para cortes, gavetas –rede (para batatas, cebolas, etc.)</a:t>
            </a:r>
            <a:endParaRPr lang="pt-PT" i="1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Zona de confeção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PT" dirty="0" smtClean="0"/>
              <a:t>-  Fogão com bicos a gás ou placas elétricas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-  Grelhas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-  Fritadeiras elétricas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-  Fritadeiras basculantes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-  Marmitas basculantes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-  Banhos-maria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-  Armários frigoríficos de vários tamanhos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-  Mesas de trabalho,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-  Prateleiras e barras de ferro para colocar e pendurar a bateria de cozinha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- Armários diversos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- Tanques diversos para lavagens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- Tábuas de cortes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-  Balanças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-  Caixas adequadas para o condicionamento de: (farinha, pão ralado, sal fino, sal grosso, pimenta, etc.)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-  Relógio em local bem visível.</a:t>
            </a:r>
            <a:endParaRPr lang="pt-PT" i="1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Zona de lavagem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Tanques vários de lavagens para a limpeza de bateria de cozinha , prateleiras para a colocação do material.</a:t>
            </a:r>
            <a:endParaRPr lang="pt-PT" i="1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MAQUINARIA DE COZINHA: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EQUIPAMENTO DE PREPARAÇÃO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Apresentamos seguidamente algumas peças de maquinaria de cozinha que fazem parte do equipamento de cozinha e que entendemos serem indispensáveis para o bom funcionamento do trabalho que se produz na mesma.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MAQUINARIA DE COZINHA: </a:t>
            </a:r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645024"/>
            <a:ext cx="1524000" cy="16002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2209800" cy="19812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- Moedor de carne </a:t>
            </a:r>
          </a:p>
          <a:p>
            <a:pPr marL="0" marR="0" lvl="0" indent="98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58775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Utiliza-se para moer toda a classe de alimentos moles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- Moedor de carne </a:t>
            </a:r>
          </a:p>
          <a:p>
            <a:pPr>
              <a:buNone/>
            </a:pPr>
            <a:r>
              <a:rPr lang="pt-PT" dirty="0" smtClean="0"/>
              <a:t>Utiliza-se para moer toda a classe de alimentos moles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Triturador (</a:t>
            </a:r>
            <a:r>
              <a:rPr lang="pt-PT" b="1" dirty="0" err="1" smtClean="0"/>
              <a:t>Cutter</a:t>
            </a:r>
            <a:r>
              <a:rPr lang="pt-PT" b="1" dirty="0" smtClean="0"/>
              <a:t>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Serve para transformar em pasta toda a classe de alimentos crus, especialmente carnes destinadas a patês.</a:t>
            </a:r>
          </a:p>
          <a:p>
            <a:endParaRPr lang="pt-PT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933056"/>
            <a:ext cx="3256583" cy="207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Espaços específicos de operação (zonas de uma cozinha)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De um modo geral, a estrutura da Cozinha é constituída pelo conjunto dos </a:t>
            </a:r>
            <a:r>
              <a:rPr lang="pt-PT" dirty="0" smtClean="0"/>
              <a:t>compartimentos destinados </a:t>
            </a:r>
            <a:r>
              <a:rPr lang="pt-PT" dirty="0"/>
              <a:t>às suas secções, ligados entre si, nomeadamente</a:t>
            </a:r>
            <a:r>
              <a:rPr lang="pt-PT" dirty="0" smtClean="0"/>
              <a:t>:</a:t>
            </a:r>
          </a:p>
          <a:p>
            <a:pPr marL="0" indent="0">
              <a:buNone/>
            </a:pPr>
            <a:r>
              <a:rPr lang="pt-PT" b="1" dirty="0"/>
              <a:t>• Pré-preparação (legumes; peixes; carnes)</a:t>
            </a:r>
          </a:p>
          <a:p>
            <a:pPr marL="0" indent="0">
              <a:buNone/>
            </a:pPr>
            <a:r>
              <a:rPr lang="pt-PT" b="1" dirty="0"/>
              <a:t>• Cozinha fria (</a:t>
            </a:r>
            <a:r>
              <a:rPr lang="pt-PT" b="1" dirty="0" err="1"/>
              <a:t>Garde-manger</a:t>
            </a:r>
            <a:r>
              <a:rPr lang="pt-PT" b="1" dirty="0"/>
              <a:t>)</a:t>
            </a:r>
          </a:p>
          <a:p>
            <a:pPr marL="0" indent="0">
              <a:buNone/>
            </a:pPr>
            <a:r>
              <a:rPr lang="pt-PT" b="1" dirty="0"/>
              <a:t>• Cozinha quente (Confecção)</a:t>
            </a:r>
          </a:p>
          <a:p>
            <a:pPr marL="0" indent="0">
              <a:buNone/>
            </a:pPr>
            <a:r>
              <a:rPr lang="pt-PT" b="1" dirty="0"/>
              <a:t>• Lavagem do trem (</a:t>
            </a:r>
            <a:r>
              <a:rPr lang="pt-PT" b="1" dirty="0" err="1"/>
              <a:t>Plonge</a:t>
            </a:r>
            <a:r>
              <a:rPr lang="pt-PT" b="1" dirty="0"/>
              <a:t>)</a:t>
            </a:r>
          </a:p>
          <a:p>
            <a:pPr marL="0" indent="0">
              <a:buNone/>
            </a:pPr>
            <a:r>
              <a:rPr lang="pt-PT" b="1" dirty="0"/>
              <a:t>• Pastelaria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9619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Descascador de batatas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1" dirty="0" smtClean="0"/>
          </a:p>
          <a:p>
            <a:pPr>
              <a:buNone/>
            </a:pPr>
            <a:r>
              <a:rPr lang="pt-PT" dirty="0" smtClean="0"/>
              <a:t>Utiliza-se também para outro tipo de tubérculos e raízes.</a:t>
            </a:r>
          </a:p>
          <a:p>
            <a:pPr>
              <a:buNone/>
            </a:pPr>
            <a:r>
              <a:rPr lang="pt-PT" dirty="0" smtClean="0"/>
              <a:t>Os mexilhões também podem ser limpos pelo trabalho desta máquina.</a:t>
            </a:r>
          </a:p>
          <a:p>
            <a:endParaRPr lang="pt-PT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33056"/>
            <a:ext cx="2690292" cy="233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Balanças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Utilizam-se para controle das mercadorias chegadas á cozinha. Preparação de receitas e para cumprir as tabelas de peso ( capitações).</a:t>
            </a:r>
          </a:p>
          <a:p>
            <a:pPr>
              <a:buNone/>
            </a:pPr>
            <a:r>
              <a:rPr lang="pt-PT" dirty="0" smtClean="0"/>
              <a:t>Devem ser perfeitamente niveladas para o registo do peso </a:t>
            </a:r>
            <a:r>
              <a:rPr lang="pt-PT" dirty="0" err="1" smtClean="0"/>
              <a:t>exacto</a:t>
            </a:r>
            <a:r>
              <a:rPr lang="pt-PT" dirty="0" smtClean="0"/>
              <a:t>.</a:t>
            </a:r>
          </a:p>
          <a:p>
            <a:endParaRPr lang="pt-PT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124739"/>
            <a:ext cx="2235448" cy="236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Máquina de cortar frios (fiambreira)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1" dirty="0" smtClean="0"/>
          </a:p>
          <a:p>
            <a:pPr>
              <a:buNone/>
            </a:pPr>
            <a:r>
              <a:rPr lang="pt-PT" dirty="0" smtClean="0"/>
              <a:t>Utiliza-se para cortar alimentos </a:t>
            </a:r>
            <a:r>
              <a:rPr lang="pt-PT" dirty="0" err="1" smtClean="0"/>
              <a:t>semi-duros</a:t>
            </a:r>
            <a:r>
              <a:rPr lang="pt-PT" dirty="0" smtClean="0"/>
              <a:t> , em fatias uniformes</a:t>
            </a:r>
          </a:p>
          <a:p>
            <a:endParaRPr lang="pt-PT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841379"/>
            <a:ext cx="3424440" cy="217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Batedeira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Utiliza-se para misturar ou amassar diferentes alimentos, preparar molhos frios, cremes, massas de cozinha, pastas, etc.</a:t>
            </a:r>
          </a:p>
          <a:p>
            <a:pPr>
              <a:buNone/>
            </a:pPr>
            <a:r>
              <a:rPr lang="pt-PT" dirty="0" smtClean="0"/>
              <a:t>Os braços adaptáveis, são feitos de arame ou de alumínio, sendo os mais comuns:  </a:t>
            </a:r>
          </a:p>
          <a:p>
            <a:pPr>
              <a:buNone/>
            </a:pPr>
            <a:r>
              <a:rPr lang="pt-PT" dirty="0" smtClean="0"/>
              <a:t>a) Batedor,(varas),</a:t>
            </a:r>
          </a:p>
          <a:p>
            <a:pPr>
              <a:buNone/>
            </a:pPr>
            <a:r>
              <a:rPr lang="pt-PT" dirty="0" smtClean="0"/>
              <a:t>b)  Misturador (raquete),  </a:t>
            </a:r>
          </a:p>
          <a:p>
            <a:pPr>
              <a:buNone/>
            </a:pPr>
            <a:r>
              <a:rPr lang="pt-PT" dirty="0" smtClean="0"/>
              <a:t>c) Amansador (braço)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Serra mecânica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1" dirty="0" smtClean="0"/>
          </a:p>
          <a:p>
            <a:pPr>
              <a:buNone/>
            </a:pPr>
            <a:r>
              <a:rPr lang="pt-PT" dirty="0" smtClean="0"/>
              <a:t>É usada nas grandes cozinhas para cortar peças de osso e carne congelada, peixes congelados e bacalhau seco e salgado.</a:t>
            </a:r>
          </a:p>
          <a:p>
            <a:pPr>
              <a:buNone/>
            </a:pPr>
            <a:r>
              <a:rPr lang="pt-PT" dirty="0" smtClean="0"/>
              <a:t>Tem a vantagem de permitir um corte </a:t>
            </a:r>
            <a:r>
              <a:rPr lang="pt-PT" dirty="0" err="1" smtClean="0"/>
              <a:t>recto</a:t>
            </a:r>
            <a:r>
              <a:rPr lang="pt-PT" dirty="0" smtClean="0"/>
              <a:t>, mesmo que a carne esteja atravessada por tendões e ossos.</a:t>
            </a:r>
          </a:p>
          <a:p>
            <a:pPr>
              <a:buNone/>
            </a:pPr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Cortador de legumes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1" dirty="0" smtClean="0"/>
          </a:p>
          <a:p>
            <a:pPr>
              <a:buNone/>
            </a:pPr>
            <a:r>
              <a:rPr lang="pt-PT" dirty="0" smtClean="0"/>
              <a:t>Máquina utilizada para cortes de legumes, tais como batata, repolho, cenoura, nabo, beterraba e cebola em diferentes cortes e formas.</a:t>
            </a:r>
          </a:p>
          <a:p>
            <a:pPr>
              <a:buNone/>
            </a:pPr>
            <a:r>
              <a:rPr lang="pt-PT" dirty="0" smtClean="0"/>
              <a:t>Segundo o acessório usado na máquina obtêm-se cortes em: juliana, paisana, macedónia, jardineira, </a:t>
            </a:r>
            <a:r>
              <a:rPr lang="pt-PT" dirty="0" err="1" smtClean="0"/>
              <a:t>brunesa</a:t>
            </a:r>
            <a:r>
              <a:rPr lang="pt-PT" dirty="0" smtClean="0"/>
              <a:t>, etc.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Nota de precaução na utilização destes utensílios: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Para concluir, deve ficar sempre bem patente que para seu bom funcionamento devem ser observadas as normas de higiene e segurança. Só equipamentos perfeitamente limpos, montados corretamente e manipulados com todo o cuidado, podem render o trabalho máximo que deles se espera.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Portanto e para finalizar, lembramos as precauções indispensáveis na sua manipulação.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6321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1-verificar se os fios e tomadas elétricas estão em bom estado, para evitar 	choques.</a:t>
            </a:r>
          </a:p>
          <a:p>
            <a:pPr>
              <a:buNone/>
            </a:pPr>
            <a:r>
              <a:rPr lang="pt-PT" dirty="0" smtClean="0"/>
              <a:t>2-Cuidar a montagem das peças para o seu perfeito funcionamento.</a:t>
            </a:r>
          </a:p>
          <a:p>
            <a:pPr>
              <a:buNone/>
            </a:pPr>
            <a:r>
              <a:rPr lang="pt-PT" dirty="0" smtClean="0"/>
              <a:t>3-Observar as instruções para introduzir os comestíveis nas partes móveis e nunca 	introduzir as mãos.</a:t>
            </a:r>
          </a:p>
          <a:p>
            <a:pPr>
              <a:buNone/>
            </a:pPr>
            <a:r>
              <a:rPr lang="pt-PT" dirty="0" smtClean="0"/>
              <a:t>4-Não trabalhar com roupas largas e soltas que possam prender às peças móveis da 	máquina.</a:t>
            </a:r>
          </a:p>
          <a:p>
            <a:pPr>
              <a:buNone/>
            </a:pPr>
            <a:r>
              <a:rPr lang="pt-PT" dirty="0" smtClean="0"/>
              <a:t>5-Instruções ao lado de cada máquina para a sua utilização, limpeza e precauções a 	ter com o seu funcionamento.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EQUIPAMENTO DE COCÇÃO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EQUIPAMENTO DE COCÇÃO</a:t>
            </a: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São equipamentos que servem para preparar os alimentos pelo calor, ou mantê-los quentes.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42974"/>
            <a:ext cx="4338618" cy="551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79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Bloco de cozinha quente.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dirty="0" smtClean="0"/>
              <a:t>Localiza-se geralmente no centro da área de trabalho. É um dos equipamentos de cocção mais importante da cozinha comercial. Nele são confecionados os mais diversos comestíveis.</a:t>
            </a:r>
          </a:p>
          <a:p>
            <a:pPr>
              <a:buNone/>
            </a:pPr>
            <a:r>
              <a:rPr lang="pt-PT" dirty="0" smtClean="0"/>
              <a:t>Geralmente nas zonas de calor, regula-se a temperatura por meio de chaves, termóstatos e interruptores</a:t>
            </a:r>
          </a:p>
          <a:p>
            <a:pPr>
              <a:buNone/>
            </a:pPr>
            <a:r>
              <a:rPr lang="pt-PT" dirty="0" smtClean="0"/>
              <a:t>È importante que os recipientes utilizados sobre os fogões resistam á chama direta do fogo e se ajustem ao tamanho do fogão. As placas </a:t>
            </a:r>
            <a:r>
              <a:rPr lang="pt-PT" dirty="0" err="1" smtClean="0"/>
              <a:t>eletricas</a:t>
            </a:r>
            <a:r>
              <a:rPr lang="pt-PT" dirty="0" smtClean="0"/>
              <a:t> requerem mais tempo para aquecer do que as bocas abertas e os recipientes adequados, devem ter um fundo totalmente liso para evitar a perda do calor.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Fritadeira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Nas fritadeiras são preparados todos os alimentos fritos em banho de óleo, tais como peixes, legumes e outros.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A temperatura do banho de óleo é regulável, mediante termostato variando a graduação de 90</a:t>
            </a:r>
            <a:r>
              <a:rPr lang="pt-PT" dirty="0" smtClean="0">
                <a:sym typeface="Symbol"/>
              </a:rPr>
              <a:t></a:t>
            </a:r>
            <a:r>
              <a:rPr lang="pt-PT" dirty="0" smtClean="0"/>
              <a:t>c. a 220</a:t>
            </a:r>
            <a:r>
              <a:rPr lang="pt-PT" dirty="0" smtClean="0">
                <a:sym typeface="Symbol"/>
              </a:rPr>
              <a:t></a:t>
            </a:r>
            <a:r>
              <a:rPr lang="pt-PT" dirty="0" smtClean="0"/>
              <a:t>c.. Normalmente, é incorporada no bloco quente da cozinha, podendo também ser instalada separadamente.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Frigideiras basculantes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 smtClean="0"/>
              <a:t>	</a:t>
            </a:r>
          </a:p>
          <a:p>
            <a:pPr>
              <a:buNone/>
            </a:pPr>
            <a:r>
              <a:rPr lang="pt-PT" dirty="0" smtClean="0"/>
              <a:t>Muito úteis na cozinha. Nelas se confecionam comestíveis nas mais diversas formas: assados, fritos, estufados, etc. </a:t>
            </a: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Pode ser incorporado no bloco da cozinha ou funcionar separadamente.</a:t>
            </a:r>
          </a:p>
          <a:p>
            <a:endParaRPr lang="pt-PT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154543"/>
            <a:ext cx="2345556" cy="164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Banho-maria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Utiliza-se para manter quentes os alimentos durante o serviço.</a:t>
            </a:r>
          </a:p>
          <a:p>
            <a:pPr>
              <a:buNone/>
            </a:pPr>
            <a:r>
              <a:rPr lang="pt-PT" dirty="0" smtClean="0"/>
              <a:t>Os alimentos postos em banho-maria, devem ser depositados em recipientes mais altos e estreitos.</a:t>
            </a:r>
          </a:p>
          <a:p>
            <a:pPr>
              <a:buNone/>
            </a:pPr>
            <a:r>
              <a:rPr lang="pt-PT" dirty="0" smtClean="0"/>
              <a:t>Geralmente deve encontrar-se colocado junto ao bloco quente, o mais próximo da roda possível.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Grelhadores 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	</a:t>
            </a:r>
          </a:p>
          <a:p>
            <a:pPr>
              <a:buNone/>
            </a:pPr>
            <a:r>
              <a:rPr lang="pt-PT" dirty="0" smtClean="0"/>
              <a:t>São peças onde se preparam os comestíveis diretamente sobre as zonas de calor. podem ser aquecidas a gás, carvão, ou eletricidade. 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	O carvão vegetal, como fonte de calor, que dá um gosto especial aos alimentos, é utilizado geralmente nas cozinhas do tipo “churrascaria” e “grill”.</a:t>
            </a:r>
            <a:endParaRPr lang="pt-PT" i="1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Forno de cozinha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PT" dirty="0" smtClean="0"/>
              <a:t>Utiliza-se para assar, estufar, guisar e cozinhar em banho-maria. Antigamente eram aquecidos a lenha ou carvão, entretanto hoje apenas se utilizam os aquecidos a gás e elétricos. </a:t>
            </a:r>
          </a:p>
          <a:p>
            <a:pPr>
              <a:buNone/>
            </a:pPr>
            <a:r>
              <a:rPr lang="pt-PT" dirty="0" smtClean="0"/>
              <a:t>O calor emitido pelo forno, age sobre os alimentos de maneira uniforme.</a:t>
            </a:r>
          </a:p>
          <a:p>
            <a:pPr>
              <a:buNone/>
            </a:pPr>
            <a:r>
              <a:rPr lang="pt-PT" dirty="0" smtClean="0"/>
              <a:t>	São incorporados ao bloco de cozinha quente, geralmente, na parte inferior dos fogões, formando uma só peça. Podem também constituir uma unidade separada.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	</a:t>
            </a:r>
            <a:r>
              <a:rPr lang="pt-PT" smtClean="0"/>
              <a:t>Na </a:t>
            </a:r>
            <a:r>
              <a:rPr lang="pt-PT" smtClean="0"/>
              <a:t>era </a:t>
            </a:r>
            <a:r>
              <a:rPr lang="pt-PT" dirty="0" smtClean="0"/>
              <a:t>atual utilizamos as técnicas mais sofisticadas e ultra rápidas, utilizando os fornos </a:t>
            </a:r>
            <a:r>
              <a:rPr lang="pt-PT" dirty="0" err="1" smtClean="0"/>
              <a:t>convectores</a:t>
            </a:r>
            <a:r>
              <a:rPr lang="pt-PT" dirty="0" smtClean="0"/>
              <a:t> e os fornos micro-ondas.</a:t>
            </a:r>
            <a:endParaRPr lang="pt-PT" i="1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Grande marmita </a:t>
            </a:r>
            <a:r>
              <a:rPr lang="pt-PT" b="1" dirty="0" err="1" smtClean="0"/>
              <a:t>auto-clave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Nela preparam-se alimentos em grande quantidade, cozinhando-os em líquidos ou vapor.</a:t>
            </a:r>
          </a:p>
          <a:p>
            <a:pPr>
              <a:buNone/>
            </a:pPr>
            <a:r>
              <a:rPr lang="pt-PT" dirty="0" smtClean="0"/>
              <a:t>Situa-se num dos lados da cozinha paralelamente ao bloco central.</a:t>
            </a:r>
          </a:p>
          <a:p>
            <a:endParaRPr lang="pt-PT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73016"/>
            <a:ext cx="234711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Salamandra 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Na salamandra gratinam-se os alimentos, que recebem o calor por irradiação unicamente da parte superior. Podem ser a gás ou a eletricidade.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Normalmente, incorporam o bloco central da cozinha quente. Deve localizar-se o mais próximo da roda possível. 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Marmitas basculantes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São feitas em aço inoxidável, providas de bico para verter os alimentos e duplo fundo </a:t>
            </a:r>
            <a:r>
              <a:rPr lang="pt-PT" dirty="0" err="1" smtClean="0"/>
              <a:t>semi</a:t>
            </a:r>
            <a:r>
              <a:rPr lang="pt-PT" dirty="0" smtClean="0"/>
              <a:t> esférico no qual circula o vapor de água como fonte de calor.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Podem ser colocadas paralelamente ao bloco central ou num dos lados da cozinha.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A fervura nestes recipientes é acionada através do vapor de água.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PREVENÇÃO E SEGURANÇA.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PT" dirty="0" smtClean="0"/>
              <a:t>	Embora os equipamentos dispositivos de segurança, deve-se sempre tomar as devidas precauções durante a sua manipulação.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 </a:t>
            </a:r>
          </a:p>
          <a:p>
            <a:pPr>
              <a:buNone/>
            </a:pPr>
            <a:r>
              <a:rPr lang="pt-PT" b="1" dirty="0" smtClean="0"/>
              <a:t>Fuga de gases e perigo de explosões.</a:t>
            </a:r>
          </a:p>
          <a:p>
            <a:pPr>
              <a:buNone/>
            </a:pPr>
            <a:r>
              <a:rPr lang="pt-PT" dirty="0" smtClean="0"/>
              <a:t>	Há perigo de explosão nos equipamentos a gás, por isso as chaves de controlo somente deverão ser abertas, quando os pilotos estiverem acesos.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	Verificar o bom funcionamento das válvulas de segurança, nos equipamentos a vapor, evitando assim o perigo de explosão.</a:t>
            </a:r>
          </a:p>
          <a:p>
            <a:pPr>
              <a:buNone/>
            </a:pPr>
            <a:endParaRPr lang="pt-PT" i="1" dirty="0" smtClean="0"/>
          </a:p>
          <a:p>
            <a:pPr>
              <a:buNone/>
            </a:pPr>
            <a:r>
              <a:rPr lang="pt-PT" b="1" dirty="0" smtClean="0"/>
              <a:t>Eletrocussão e intoxicação.</a:t>
            </a:r>
          </a:p>
          <a:p>
            <a:pPr>
              <a:buNone/>
            </a:pPr>
            <a:r>
              <a:rPr lang="pt-PT" dirty="0" smtClean="0"/>
              <a:t>	Há perigo de choque de corrente elétrica, devendo evitar-se ligar equipamentos elétricos cujas conexões estejam húmidas ou danificadas.</a:t>
            </a:r>
            <a:endParaRPr lang="pt-PT" i="1" dirty="0" smtClean="0"/>
          </a:p>
          <a:p>
            <a:pPr>
              <a:buNone/>
            </a:pPr>
            <a:r>
              <a:rPr lang="pt-PT" dirty="0" smtClean="0"/>
              <a:t>	Deve-se facultar a revisão dos aparelhos a gás, periodicamente, a fim de que o calor por eles emitidos seja proporcionado por meio de chamas proveniente de uma mistura de gás/ar correta, caso contrário, há perigo de intoxicação de gases nocivos.</a:t>
            </a:r>
            <a:endParaRPr lang="pt-PT" i="1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1278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EQUIPAMENTOS DE REFRIGERAÇÃO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EQUIPAMENTOS DE REFRIGERAÇÃO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São móveis ou conjunto de câmaras ligadas a um sistema de refrigeração e que servem para conservar os alimentos pela ação do frio.</a:t>
            </a:r>
            <a:endParaRPr lang="pt-PT" i="1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Câmaras frigorificas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São equipamentos de refrigeração que servem para armazenar alimentos a baixa temperatura. As câmaras podem classificar-se pela  temperatura que produzem em: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b="1" dirty="0" smtClean="0"/>
              <a:t>câmaras refrigeradoras.</a:t>
            </a:r>
          </a:p>
          <a:p>
            <a:pPr>
              <a:buNone/>
            </a:pPr>
            <a:r>
              <a:rPr lang="pt-PT" dirty="0" smtClean="0"/>
              <a:t>Nas câmaras refrigeradoras a temperatura varia entre 1</a:t>
            </a:r>
            <a:r>
              <a:rPr lang="pt-PT" dirty="0" smtClean="0">
                <a:sym typeface="Symbol"/>
              </a:rPr>
              <a:t></a:t>
            </a:r>
            <a:r>
              <a:rPr lang="pt-PT" dirty="0" smtClean="0"/>
              <a:t>c e 8</a:t>
            </a:r>
            <a:r>
              <a:rPr lang="pt-PT" dirty="0" smtClean="0">
                <a:sym typeface="Symbol"/>
              </a:rPr>
              <a:t></a:t>
            </a:r>
            <a:r>
              <a:rPr lang="pt-PT" dirty="0" smtClean="0"/>
              <a:t>c. e é regulável conforme os tipos de alimentos. Estas devem ser constituídas por </a:t>
            </a:r>
            <a:r>
              <a:rPr lang="pt-PT" dirty="0" err="1" smtClean="0"/>
              <a:t>sub</a:t>
            </a:r>
            <a:r>
              <a:rPr lang="pt-PT" dirty="0" smtClean="0"/>
              <a:t>/divisórias, para que os vários tipos de alimentos não estejam em contacto uns com os outros. Assim deve existir um espaço demarcado para, Mise-</a:t>
            </a:r>
            <a:r>
              <a:rPr lang="pt-PT" dirty="0" err="1" smtClean="0"/>
              <a:t>en</a:t>
            </a:r>
            <a:r>
              <a:rPr lang="pt-PT" dirty="0" smtClean="0"/>
              <a:t>-</a:t>
            </a:r>
            <a:r>
              <a:rPr lang="pt-PT" dirty="0" err="1" smtClean="0"/>
              <a:t>place</a:t>
            </a:r>
            <a:r>
              <a:rPr lang="pt-PT" dirty="0" smtClean="0"/>
              <a:t>, sobras, alimentos </a:t>
            </a:r>
            <a:r>
              <a:rPr lang="pt-PT" dirty="0" err="1" smtClean="0"/>
              <a:t>confeccionados</a:t>
            </a:r>
            <a:r>
              <a:rPr lang="pt-PT" dirty="0" smtClean="0"/>
              <a:t> e produtos lácteos. Uma divisória para pescado e crustáceos. E uma divisória para carnes. Da mesma forma as  câmaras frigorificas devem ser constituídas por um espaço logo na entrada destas, com o nome de antecâmara, que é um espaço de temperatura variável dos 5 aos 9</a:t>
            </a:r>
            <a:r>
              <a:rPr lang="pt-PT" dirty="0" smtClean="0">
                <a:sym typeface="Symbol"/>
              </a:rPr>
              <a:t></a:t>
            </a:r>
            <a:r>
              <a:rPr lang="pt-PT" dirty="0" smtClean="0"/>
              <a:t>C. Local este aonde guardamos os legumes, ovos e frutas.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b="1" dirty="0" smtClean="0"/>
              <a:t>Câmaras congeladoras.</a:t>
            </a:r>
          </a:p>
          <a:p>
            <a:pPr>
              <a:buNone/>
            </a:pPr>
            <a:r>
              <a:rPr lang="pt-PT" dirty="0" smtClean="0"/>
              <a:t> Nas câmaras congeladoras produzem-se temperaturas inferiores a 0</a:t>
            </a:r>
            <a:r>
              <a:rPr lang="pt-PT" dirty="0" smtClean="0">
                <a:sym typeface="Symbol"/>
              </a:rPr>
              <a:t></a:t>
            </a:r>
            <a:r>
              <a:rPr lang="pt-PT" dirty="0" smtClean="0"/>
              <a:t>c, variáveis em congelação normal de -5</a:t>
            </a:r>
            <a:r>
              <a:rPr lang="pt-PT" dirty="0" smtClean="0">
                <a:sym typeface="Symbol"/>
              </a:rPr>
              <a:t></a:t>
            </a:r>
            <a:r>
              <a:rPr lang="pt-PT" dirty="0" smtClean="0"/>
              <a:t> a -20</a:t>
            </a:r>
            <a:r>
              <a:rPr lang="pt-PT" dirty="0" smtClean="0">
                <a:sym typeface="Symbol"/>
              </a:rPr>
              <a:t></a:t>
            </a:r>
            <a:r>
              <a:rPr lang="pt-PT" dirty="0" smtClean="0"/>
              <a:t>c,(negativos), que permitem a congelação e por sua vez a conservação dos alimentos por um prazo mais ou menos prolongado.</a:t>
            </a:r>
          </a:p>
          <a:p>
            <a:pPr>
              <a:buNone/>
            </a:pPr>
            <a:r>
              <a:rPr lang="pt-PT" dirty="0" smtClean="0"/>
              <a:t>Neste contexto temos ainda as câmaras de ultra congelação. Estas permitem </a:t>
            </a:r>
            <a:r>
              <a:rPr lang="pt-PT" dirty="0" err="1" smtClean="0"/>
              <a:t>efectuar</a:t>
            </a:r>
            <a:r>
              <a:rPr lang="pt-PT" dirty="0" smtClean="0"/>
              <a:t> a congelação dos alimentos, a uma temperatura inferior a -40</a:t>
            </a:r>
            <a:r>
              <a:rPr lang="pt-PT" dirty="0" smtClean="0">
                <a:sym typeface="Symbol"/>
              </a:rPr>
              <a:t></a:t>
            </a:r>
            <a:r>
              <a:rPr lang="pt-PT" dirty="0" smtClean="0"/>
              <a:t>c o que faz com que os alimentos nela submetidos, adquiram uma congelação muito mais rápida e para que assim não percam com tanta facilidade o seu grau de qualidade e frescura.</a:t>
            </a:r>
            <a:endParaRPr lang="pt-PT" i="1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Armários frigoríficos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PT" dirty="0" smtClean="0"/>
              <a:t>Idênticas funções em relação ás câmaras, diferenciando-se pelo tamanho. Podem ser também refrigeradores e congeladores verticais.</a:t>
            </a:r>
          </a:p>
          <a:p>
            <a:pPr>
              <a:buNone/>
            </a:pPr>
            <a:r>
              <a:rPr lang="pt-PT" dirty="0" smtClean="0"/>
              <a:t>O interior dispõe de grelhas, para facilitar a ventilação do frio por todo o espaço. Grelhas estas que são ajustáveis, para a colocação dos alimentos. Geralmente são colocados ,próximo das áreas de trabalho, para conservação da mise-</a:t>
            </a:r>
            <a:r>
              <a:rPr lang="pt-PT" dirty="0" err="1" smtClean="0"/>
              <a:t>en</a:t>
            </a:r>
            <a:r>
              <a:rPr lang="pt-PT" dirty="0" smtClean="0"/>
              <a:t>-</a:t>
            </a:r>
            <a:r>
              <a:rPr lang="pt-PT" dirty="0" err="1" smtClean="0"/>
              <a:t>place</a:t>
            </a:r>
            <a:r>
              <a:rPr lang="pt-PT" dirty="0" smtClean="0"/>
              <a:t> do dia a dia. A distribuição de armazenamento dos produtos a conservar deve obedecer ás seguintes regras: Alimentos confecionados devem ser colocados nas prateleiras superiores, e os alimentos crus devem colocar-se nas prateleiras inferiores.</a:t>
            </a:r>
          </a:p>
          <a:p>
            <a:pPr>
              <a:buNone/>
            </a:pPr>
            <a:r>
              <a:rPr lang="pt-PT" dirty="0" smtClean="0"/>
              <a:t>Também como armários congeladores, devem ser constituídos por prateleiras independentes, para facilitar a distribuição dos diversos alimentos e os podermos pegar com maior facilidade, facilitando assim a sua localização.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Arcas congeladoras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Tem as características de um cofre de metal, cuja tampa se abre no sentido de baixo para cima, o que dificulta a renovação do ar no seu interior.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Serve para armazenar por muito tempo, diferentes alimentos. Numa unidade hoteleira, (caso existam)deve haver uma arca para peixes e mariscos, outra para os vários tipos de carnes, outra para legumes congelados. Todas elas independentes umas das outras, pois a legislação assim o obriga.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BATERIA DE COZINHA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PT" dirty="0" smtClean="0"/>
              <a:t>Ao lado dos melhores ingredientes, os utensílios adequados para preparar e cozinhar os alimentos. Embora alguns cozinheiros possam sair-se bem apenas com alguns utensílios de uso múltiplo, os equipamentos adequados facilitam o domínio das técnicas e podem ser úteis para fazer uma apresentação autêntica de pratos típicos.</a:t>
            </a:r>
          </a:p>
          <a:p>
            <a:pPr>
              <a:buNone/>
            </a:pPr>
            <a:r>
              <a:rPr lang="pt-PT" dirty="0" smtClean="0"/>
              <a:t>Entendemos por bateria de cozinha, o conjunto de recipientes que servem para receber os alimentos utilizados na mesma. Assim como todos os </a:t>
            </a:r>
            <a:r>
              <a:rPr lang="pt-PT" dirty="0" err="1" smtClean="0"/>
              <a:t>objectos</a:t>
            </a:r>
            <a:r>
              <a:rPr lang="pt-PT" dirty="0" smtClean="0"/>
              <a:t> utilizados na sua transformação, e ainda todo o material de empratamento. Em síntese. A bateria ou trem de cozinha, compreende todo o material  móvel necessário à preparação e cozedura de alimentos.</a:t>
            </a:r>
            <a:endParaRPr lang="pt-PT" i="1" dirty="0" smtClean="0"/>
          </a:p>
          <a:p>
            <a:endParaRPr lang="pt-PT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Recipientes de cocção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Recipientes de cocção</a:t>
            </a: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Designam-se por este nome todos os recipientes utilizados na confeção dos alimentos, dos quais fazem parte: estes devem ser feitos de materiais resistentes.</a:t>
            </a:r>
            <a:endParaRPr lang="pt-PT" i="1" dirty="0" smtClean="0"/>
          </a:p>
          <a:p>
            <a:endParaRPr lang="pt-P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Zonas operacionais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3811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Tachos.</a:t>
            </a:r>
          </a:p>
          <a:p>
            <a:pPr>
              <a:buNone/>
            </a:pPr>
            <a:r>
              <a:rPr lang="pt-PT" dirty="0" smtClean="0"/>
              <a:t>Panelas  baixas com duas asas, e que a sua capacidade pode ir de 1 a 100 litros. </a:t>
            </a:r>
          </a:p>
          <a:p>
            <a:pPr>
              <a:buNone/>
            </a:pPr>
            <a:endParaRPr lang="pt-PT" dirty="0" smtClean="0"/>
          </a:p>
          <a:p>
            <a:r>
              <a:rPr lang="pt-PT" b="1" dirty="0" smtClean="0"/>
              <a:t>Caçarolas. </a:t>
            </a:r>
          </a:p>
          <a:p>
            <a:pPr>
              <a:buNone/>
            </a:pPr>
            <a:r>
              <a:rPr lang="pt-PT" dirty="0" smtClean="0"/>
              <a:t>Para uso no fogão são pequenos tachos cónicos com cabo á prova de fogo e tampa para fazer pequenos guisados. Com peso suficiente para assentar sobre o lume, mas não muito pesadas, devendo distribuir o calor por igual.</a:t>
            </a:r>
          </a:p>
          <a:p>
            <a:pPr>
              <a:buNone/>
            </a:pPr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b="1" dirty="0" smtClean="0"/>
              <a:t>Frigideiras.</a:t>
            </a:r>
          </a:p>
          <a:p>
            <a:pPr>
              <a:buNone/>
            </a:pPr>
            <a:r>
              <a:rPr lang="pt-PT" dirty="0" smtClean="0"/>
              <a:t>Recipientes que se utilizam para saltear alimentos e fazer omeletas diversas. De acordo com a sua utilização as frigideiras destinadas a saltear (</a:t>
            </a:r>
            <a:r>
              <a:rPr lang="pt-PT" dirty="0" err="1" smtClean="0"/>
              <a:t>sauteuses</a:t>
            </a:r>
            <a:r>
              <a:rPr lang="pt-PT" dirty="0" smtClean="0"/>
              <a:t>) possuem borda inclinada ou vertical ou vertical. As frigideiras para fritar e fazer omeletas, têm a borda mais curva. Também as frigideiras destinadas à fritura de peixes de pequeno porte, são em forma oval, para facilitar a </a:t>
            </a:r>
            <a:r>
              <a:rPr lang="pt-PT" dirty="0" err="1" smtClean="0"/>
              <a:t>confecção</a:t>
            </a:r>
            <a:r>
              <a:rPr lang="pt-PT" dirty="0" smtClean="0"/>
              <a:t> da iguaria.</a:t>
            </a:r>
            <a:endParaRPr lang="pt-PT" i="1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Normalmente são de aço, alumínio grosso ou cobre. As utilizadas para fazer omeletas devem ser feitas de materiais </a:t>
            </a:r>
            <a:r>
              <a:rPr lang="pt-PT" dirty="0" err="1" smtClean="0"/>
              <a:t>anti-aderente</a:t>
            </a:r>
            <a:r>
              <a:rPr lang="pt-PT" dirty="0" smtClean="0"/>
              <a:t>.</a:t>
            </a:r>
            <a:endParaRPr lang="pt-PT" i="1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Utensílios para o forno.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Tabuleiros , assadeiras, travessas, panelas e recipientes para assar. Peças geralmente de base </a:t>
            </a:r>
            <a:r>
              <a:rPr lang="pt-PT" dirty="0" err="1" smtClean="0"/>
              <a:t>rectangular</a:t>
            </a:r>
            <a:r>
              <a:rPr lang="pt-PT" dirty="0" smtClean="0"/>
              <a:t> ou oval, com borda de 5 a 10 centímetros de altura , São feitos de alumínio grosso ou ferro que suportem altas temperaturas e servem como condutores de calor  e utilizam-se para assar no forno carnes, aves e peixes grandes. Tem usos específicos, muitos são decorativos e podem ir ao forno.</a:t>
            </a:r>
            <a:endParaRPr lang="pt-PT" i="1" dirty="0" smtClean="0"/>
          </a:p>
          <a:p>
            <a:endParaRPr lang="pt-P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FUNÇÕES DO PESSOAL DE COZINHA</a:t>
            </a:r>
            <a:br>
              <a:rPr lang="pt-PT" b="1" dirty="0"/>
            </a:br>
            <a:r>
              <a:rPr lang="pt-PT" b="1" dirty="0"/>
              <a:t>ORGANIZAÇÃO</a:t>
            </a:r>
            <a:br>
              <a:rPr lang="pt-PT" b="1" dirty="0"/>
            </a:b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5401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e">
  <a:themeElements>
    <a:clrScheme name="Claridade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474</TotalTime>
  <Words>3821</Words>
  <Application>Microsoft Office PowerPoint</Application>
  <PresentationFormat>Apresentação no Ecrã (4:3)</PresentationFormat>
  <Paragraphs>335</Paragraphs>
  <Slides>82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82</vt:i4>
      </vt:variant>
    </vt:vector>
  </HeadingPairs>
  <TitlesOfParts>
    <vt:vector size="83" baseType="lpstr">
      <vt:lpstr>Claridade</vt:lpstr>
      <vt:lpstr>Módulo 2</vt:lpstr>
      <vt:lpstr>Espaços específicos de operação (zonas de uma cozinha)</vt:lpstr>
      <vt:lpstr>Espaços específicos de operação (zonas de uma cozinha)</vt:lpstr>
      <vt:lpstr>Espaços específicos de operação (zonas de uma cozinha)</vt:lpstr>
      <vt:lpstr>Espaços específicos de operação (zonas de uma cozinha)</vt:lpstr>
      <vt:lpstr>Diapositivo 6</vt:lpstr>
      <vt:lpstr>Diapositivo 7</vt:lpstr>
      <vt:lpstr>Zonas operacionais</vt:lpstr>
      <vt:lpstr>FUNÇÕES DO PESSOAL DE COZINHA ORGANIZAÇÃO </vt:lpstr>
      <vt:lpstr>A HIERARQUIA PROFISSIONAL</vt:lpstr>
      <vt:lpstr>A HIERARQUIA PROFISSIONAL (cont.)</vt:lpstr>
      <vt:lpstr>A HIERARQUIA PROFISSIONAL (cont.)</vt:lpstr>
      <vt:lpstr>Aptidões físicas e morais do cozinheiro</vt:lpstr>
      <vt:lpstr>Aptidões físicas e morais do cozinheiro (cont.)</vt:lpstr>
      <vt:lpstr>As brigadas de cozinha</vt:lpstr>
      <vt:lpstr>ORGANIGRAMA DE UMA GRANDE COZINHA</vt:lpstr>
      <vt:lpstr>ORGANIGRAMA DE UMA COZINHA MÉDIA</vt:lpstr>
      <vt:lpstr>ORGANIGRAMA DE UMA COZINHA REDUZIDA</vt:lpstr>
      <vt:lpstr>Chefe de cozinha </vt:lpstr>
      <vt:lpstr>Chefe de cozinha (cont.)</vt:lpstr>
      <vt:lpstr>Diapositivo 21</vt:lpstr>
      <vt:lpstr>Chefe de cozinha (cont.)</vt:lpstr>
      <vt:lpstr>Subchefe de cozinha:</vt:lpstr>
      <vt:lpstr>Rôtisseur: </vt:lpstr>
      <vt:lpstr>Entremetier :</vt:lpstr>
      <vt:lpstr>Poissonnier</vt:lpstr>
      <vt:lpstr>Saucier :</vt:lpstr>
      <vt:lpstr>Garde-Manger:</vt:lpstr>
      <vt:lpstr>Família:</vt:lpstr>
      <vt:lpstr>Turnante:</vt:lpstr>
      <vt:lpstr>Pasteleiro” :</vt:lpstr>
      <vt:lpstr>Guarda :</vt:lpstr>
      <vt:lpstr>ORGANIZAÇÃO DO TRABALHO</vt:lpstr>
      <vt:lpstr>ORGANIZAÇÃO DO TRABALHO “Mise en place”</vt:lpstr>
      <vt:lpstr>Mise en place (cont.)</vt:lpstr>
      <vt:lpstr>Serviço de confecção</vt:lpstr>
      <vt:lpstr>Serviço de confecção (cont.)</vt:lpstr>
      <vt:lpstr>A Roda ou Passe</vt:lpstr>
      <vt:lpstr>A Roda ou Passe (cont.)</vt:lpstr>
      <vt:lpstr>A Roda ou Passe (cont.)</vt:lpstr>
      <vt:lpstr>EQUIPAMENTOS DE COZINHA </vt:lpstr>
      <vt:lpstr>EQUIPAMENTOS DE COZINHA</vt:lpstr>
      <vt:lpstr>O equipamento de uma cozinha, varia com a sua grandeza. Há porem certo equipamento indispensável, que é o seguinte: </vt:lpstr>
      <vt:lpstr>Zona de preparação</vt:lpstr>
      <vt:lpstr>Zona de confeção</vt:lpstr>
      <vt:lpstr>Zona de lavagem</vt:lpstr>
      <vt:lpstr>MAQUINARIA DE COZINHA: </vt:lpstr>
      <vt:lpstr>MAQUINARIA DE COZINHA: </vt:lpstr>
      <vt:lpstr>Triturador (Cutter)</vt:lpstr>
      <vt:lpstr>Descascador de batatas</vt:lpstr>
      <vt:lpstr>Balanças </vt:lpstr>
      <vt:lpstr>Máquina de cortar frios (fiambreira)</vt:lpstr>
      <vt:lpstr>Batedeira</vt:lpstr>
      <vt:lpstr>Serra mecânica</vt:lpstr>
      <vt:lpstr>Cortador de legumes</vt:lpstr>
      <vt:lpstr>Nota de precaução na utilização destes utensílios:</vt:lpstr>
      <vt:lpstr>Portanto e para finalizar, lembramos as precauções indispensáveis na sua manipulação. </vt:lpstr>
      <vt:lpstr>EQUIPAMENTO DE COCÇÃO</vt:lpstr>
      <vt:lpstr>EQUIPAMENTO DE COCÇÃO</vt:lpstr>
      <vt:lpstr>Bloco de cozinha quente.</vt:lpstr>
      <vt:lpstr>Fritadeira</vt:lpstr>
      <vt:lpstr>Frigideiras basculantes</vt:lpstr>
      <vt:lpstr>Banho-maria </vt:lpstr>
      <vt:lpstr>Grelhadores  </vt:lpstr>
      <vt:lpstr>Forno de cozinha</vt:lpstr>
      <vt:lpstr>Grande marmita auto-clave</vt:lpstr>
      <vt:lpstr>Salamandra  </vt:lpstr>
      <vt:lpstr>Marmitas basculantes</vt:lpstr>
      <vt:lpstr>PREVENÇÃO E SEGURANÇA.</vt:lpstr>
      <vt:lpstr>EQUIPAMENTOS DE REFRIGERAÇÃO </vt:lpstr>
      <vt:lpstr>EQUIPAMENTOS DE REFRIGERAÇÃO </vt:lpstr>
      <vt:lpstr>Câmaras frigorificas</vt:lpstr>
      <vt:lpstr>Diapositivo 73</vt:lpstr>
      <vt:lpstr>Diapositivo 74</vt:lpstr>
      <vt:lpstr>Armários frigoríficos</vt:lpstr>
      <vt:lpstr>Arcas congeladoras </vt:lpstr>
      <vt:lpstr>BATERIA DE COZINHA </vt:lpstr>
      <vt:lpstr>Recipientes de cocção</vt:lpstr>
      <vt:lpstr>Recipientes de cocção</vt:lpstr>
      <vt:lpstr>Diapositivo 80</vt:lpstr>
      <vt:lpstr>Diapositivo 81</vt:lpstr>
      <vt:lpstr>Diapositivo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1</dc:title>
  <dc:creator>Sandro Jorge Pedroso Martins</dc:creator>
  <cp:lastModifiedBy>Sandro</cp:lastModifiedBy>
  <cp:revision>27</cp:revision>
  <dcterms:created xsi:type="dcterms:W3CDTF">2012-09-26T15:02:35Z</dcterms:created>
  <dcterms:modified xsi:type="dcterms:W3CDTF">2012-11-27T11:50:47Z</dcterms:modified>
</cp:coreProperties>
</file>