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81" r:id="rId2"/>
    <p:sldId id="282" r:id="rId3"/>
    <p:sldId id="283" r:id="rId4"/>
    <p:sldId id="284" r:id="rId5"/>
    <p:sldId id="256" r:id="rId6"/>
    <p:sldId id="258" r:id="rId7"/>
    <p:sldId id="259" r:id="rId8"/>
    <p:sldId id="263" r:id="rId9"/>
    <p:sldId id="257" r:id="rId10"/>
    <p:sldId id="279" r:id="rId11"/>
    <p:sldId id="278" r:id="rId12"/>
    <p:sldId id="264" r:id="rId13"/>
    <p:sldId id="280" r:id="rId14"/>
    <p:sldId id="260" r:id="rId15"/>
    <p:sldId id="285" r:id="rId16"/>
    <p:sldId id="286" r:id="rId17"/>
    <p:sldId id="28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 autoAdjust="0"/>
  </p:normalViewPr>
  <p:slideViewPr>
    <p:cSldViewPr snapToGrid="0">
      <p:cViewPr varScale="1">
        <p:scale>
          <a:sx n="66" d="100"/>
          <a:sy n="66" d="100"/>
        </p:scale>
        <p:origin x="-120" y="-3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12" y="282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842E2-1094-43DA-8159-3DD6C281CE36}" type="datetimeFigureOut">
              <a:rPr lang="pt-PT" smtClean="0"/>
              <a:t>13-09-2015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89A1C-6CDC-43A1-9146-C450C41F55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2671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02DB6-F670-4604-A3C8-D4745B58DF5C}" type="datetimeFigureOut">
              <a:rPr lang="pt-PT" smtClean="0"/>
              <a:t>13-09-2015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71ED4-2FCB-468F-8D1A-15C9E326F2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535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71ED4-2FCB-468F-8D1A-15C9E326F25C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68007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0531-F211-4267-B7F3-CE6F25ECD8AD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EBE7D-49F4-407C-AA9C-162D7DAE75CB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AC5E9-79AC-48AF-A778-768C79F2CA2D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DC2E-FCF3-4FAC-98F9-EDD513885789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0F3F0-DAE6-4A56-AAB7-464D4DA718E4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3C1FE-FEE1-4AA1-9895-4C1206BD0818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70C7-DE08-460C-BDDD-324405FFBFB0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06B8-F401-40FF-8080-CECFD0F93C04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FA8BE-548E-4FDB-9061-99B9FDEBFD07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CF76D93-3D3C-47DC-8667-D8AD9DB8CB96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46642-925A-4A40-925B-D28CFA93C9A4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6AF4C4D-53A7-43C5-A7A6-178B42923173}" type="datetime1">
              <a:rPr lang="en-US" smtClean="0"/>
              <a:t>9/13/2015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NOÇÕES BÁSICAS DE PROTOCOLO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800" b="1" dirty="0" smtClean="0"/>
              <a:t>Protocolo</a:t>
            </a:r>
          </a:p>
          <a:p>
            <a:r>
              <a:rPr lang="pt-PT" sz="1800" dirty="0" smtClean="0"/>
              <a:t>Conjunto </a:t>
            </a:r>
            <a:r>
              <a:rPr lang="pt-PT" sz="1800" dirty="0"/>
              <a:t>de regras que disciplinam sob o aspecto social e cerimonial determinados actos.</a:t>
            </a:r>
            <a:br>
              <a:rPr lang="pt-PT" sz="1800" dirty="0"/>
            </a:br>
            <a:endParaRPr lang="pt-PT" sz="1800" dirty="0" smtClean="0"/>
          </a:p>
          <a:p>
            <a:r>
              <a:rPr lang="pt-PT" sz="1800" dirty="0" smtClean="0"/>
              <a:t/>
            </a:r>
            <a:br>
              <a:rPr lang="pt-PT" sz="1800" dirty="0" smtClean="0"/>
            </a:br>
            <a:r>
              <a:rPr lang="pt-PT" sz="1800" dirty="0" smtClean="0"/>
              <a:t>Atribuir </a:t>
            </a:r>
            <a:r>
              <a:rPr lang="pt-PT" sz="1800" dirty="0"/>
              <a:t>honras por direito</a:t>
            </a:r>
          </a:p>
          <a:p>
            <a:r>
              <a:rPr lang="pt-PT" sz="1800" dirty="0"/>
              <a:t>Experiência do empregado de mesa</a:t>
            </a:r>
          </a:p>
          <a:p>
            <a:r>
              <a:rPr lang="pt-PT" sz="1800" dirty="0"/>
              <a:t>Questionar o organizador</a:t>
            </a:r>
          </a:p>
          <a:p>
            <a:r>
              <a:rPr lang="pt-PT" sz="1800" dirty="0"/>
              <a:t/>
            </a:r>
            <a:br>
              <a:rPr lang="pt-PT" sz="1800" dirty="0"/>
            </a:br>
            <a:endParaRPr lang="pt-PT" sz="1800" b="1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418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Mise-</a:t>
            </a:r>
            <a:r>
              <a:rPr lang="pt-PT" dirty="0" err="1" smtClean="0"/>
              <a:t>en</a:t>
            </a:r>
            <a:r>
              <a:rPr lang="pt-PT" dirty="0" smtClean="0"/>
              <a:t>-</a:t>
            </a:r>
            <a:r>
              <a:rPr lang="pt-PT" dirty="0" err="1" smtClean="0"/>
              <a:t>place</a:t>
            </a:r>
            <a:r>
              <a:rPr lang="pt-PT" dirty="0" smtClean="0"/>
              <a:t> - Tabuleiro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071880" y="1769534"/>
            <a:ext cx="10058400" cy="4023360"/>
          </a:xfrm>
        </p:spPr>
        <p:txBody>
          <a:bodyPr/>
          <a:lstStyle/>
          <a:p>
            <a:r>
              <a:rPr lang="pt-PT" sz="2800" dirty="0" smtClean="0"/>
              <a:t>Transportados </a:t>
            </a:r>
            <a:r>
              <a:rPr lang="pt-PT" sz="2800" dirty="0"/>
              <a:t>em carros </a:t>
            </a:r>
            <a:r>
              <a:rPr lang="pt-PT" sz="2800" dirty="0" smtClean="0"/>
              <a:t>de serviço também</a:t>
            </a:r>
            <a:r>
              <a:rPr lang="pt-PT" sz="2800" dirty="0" smtClean="0"/>
              <a:t> chamados de </a:t>
            </a:r>
            <a:r>
              <a:rPr lang="pt-PT" sz="2800" i="1" dirty="0" err="1" smtClean="0"/>
              <a:t>Gueridom</a:t>
            </a:r>
            <a:r>
              <a:rPr lang="pt-PT" sz="2800" i="1" dirty="0" smtClean="0"/>
              <a:t>;</a:t>
            </a:r>
            <a:endParaRPr lang="pt-PT" sz="2800" dirty="0" smtClean="0"/>
          </a:p>
          <a:p>
            <a:endParaRPr lang="pt-PT" sz="2800" dirty="0" smtClean="0"/>
          </a:p>
          <a:p>
            <a:r>
              <a:rPr lang="pt-PT" sz="2800" dirty="0" smtClean="0"/>
              <a:t>Tornam o </a:t>
            </a:r>
            <a:r>
              <a:rPr lang="pt-PT" sz="2800" dirty="0"/>
              <a:t>trabalho mais suave e </a:t>
            </a:r>
            <a:r>
              <a:rPr lang="pt-PT" sz="2800" dirty="0" smtClean="0"/>
              <a:t>impressionam </a:t>
            </a:r>
            <a:r>
              <a:rPr lang="pt-PT" sz="2800" dirty="0"/>
              <a:t>o cliente. </a:t>
            </a:r>
            <a:endParaRPr lang="pt-PT" sz="2800" dirty="0" smtClean="0"/>
          </a:p>
          <a:p>
            <a:endParaRPr lang="pt-PT" sz="2800" dirty="0" smtClean="0"/>
          </a:p>
          <a:p>
            <a:r>
              <a:rPr lang="pt-PT" sz="2800" dirty="0" smtClean="0"/>
              <a:t>Só o tabuleiro fica no quarto </a:t>
            </a:r>
            <a:r>
              <a:rPr lang="pt-PT" sz="2800" dirty="0"/>
              <a:t>e colocada em cima da mesa disponível ou toucador, segundo as indicações do próprio hóspede.</a:t>
            </a: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013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Mise-</a:t>
            </a:r>
            <a:r>
              <a:rPr lang="pt-PT" dirty="0" err="1"/>
              <a:t>en</a:t>
            </a:r>
            <a:r>
              <a:rPr lang="pt-PT" dirty="0"/>
              <a:t>-</a:t>
            </a:r>
            <a:r>
              <a:rPr lang="pt-PT" dirty="0" err="1"/>
              <a:t>place</a:t>
            </a:r>
            <a:r>
              <a:rPr lang="pt-PT" dirty="0"/>
              <a:t> </a:t>
            </a:r>
            <a:r>
              <a:rPr lang="pt-PT" dirty="0" smtClean="0"/>
              <a:t>– Mesa/Tabuleiro</a:t>
            </a:r>
            <a:endParaRPr lang="pt-PT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3302000" y="2347913"/>
            <a:ext cx="564832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362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Recolha dos tabuleiros	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 smtClean="0"/>
          </a:p>
          <a:p>
            <a:r>
              <a:rPr lang="pt-PT" dirty="0" smtClean="0"/>
              <a:t>30 a 40 minutos depois de serem servidos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44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Mise-</a:t>
            </a:r>
            <a:r>
              <a:rPr lang="pt-PT" dirty="0" err="1" smtClean="0"/>
              <a:t>en</a:t>
            </a:r>
            <a:r>
              <a:rPr lang="pt-PT" dirty="0" smtClean="0"/>
              <a:t>-</a:t>
            </a:r>
            <a:r>
              <a:rPr lang="pt-PT" dirty="0" err="1" smtClean="0"/>
              <a:t>place</a:t>
            </a:r>
            <a:r>
              <a:rPr lang="pt-PT" dirty="0" smtClean="0"/>
              <a:t> – </a:t>
            </a:r>
            <a:r>
              <a:rPr lang="pt-PT" dirty="0" err="1" smtClean="0"/>
              <a:t>Room</a:t>
            </a:r>
            <a:r>
              <a:rPr lang="pt-PT" dirty="0" smtClean="0"/>
              <a:t> </a:t>
            </a:r>
            <a:r>
              <a:rPr lang="pt-PT" dirty="0" err="1" smtClean="0"/>
              <a:t>Service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2400" dirty="0"/>
              <a:t> </a:t>
            </a:r>
            <a:r>
              <a:rPr lang="pt-PT" sz="2400" dirty="0" smtClean="0"/>
              <a:t>Mapa diário;</a:t>
            </a:r>
          </a:p>
          <a:p>
            <a:endParaRPr lang="pt-PT" sz="2400" dirty="0" smtClean="0"/>
          </a:p>
          <a:p>
            <a:r>
              <a:rPr lang="pt-PT" sz="2400" dirty="0" smtClean="0"/>
              <a:t>Pedidos feitos pelos hóspedes;</a:t>
            </a:r>
          </a:p>
          <a:p>
            <a:endParaRPr lang="pt-PT" sz="2400" dirty="0" smtClean="0"/>
          </a:p>
          <a:p>
            <a:r>
              <a:rPr lang="pt-PT" sz="2400" dirty="0" smtClean="0"/>
              <a:t>Facilita o trabalho.</a:t>
            </a:r>
            <a:r>
              <a:rPr lang="pt-PT" sz="2400" dirty="0"/>
              <a:t/>
            </a:r>
            <a:br>
              <a:rPr lang="pt-PT" sz="2400" dirty="0"/>
            </a:br>
            <a:endParaRPr lang="pt-PT" sz="24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38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Mise-</a:t>
            </a:r>
            <a:r>
              <a:rPr lang="pt-PT" dirty="0" err="1" smtClean="0"/>
              <a:t>en</a:t>
            </a:r>
            <a:r>
              <a:rPr lang="pt-PT" dirty="0" smtClean="0"/>
              <a:t>-</a:t>
            </a:r>
            <a:r>
              <a:rPr lang="pt-PT" dirty="0" err="1" smtClean="0"/>
              <a:t>place</a:t>
            </a:r>
            <a:r>
              <a:rPr lang="pt-PT" dirty="0" smtClean="0"/>
              <a:t> – </a:t>
            </a:r>
            <a:r>
              <a:rPr lang="pt-PT" dirty="0" err="1" smtClean="0"/>
              <a:t>Room</a:t>
            </a:r>
            <a:r>
              <a:rPr lang="pt-PT" dirty="0" smtClean="0"/>
              <a:t> </a:t>
            </a:r>
            <a:r>
              <a:rPr lang="pt-PT" dirty="0" err="1" smtClean="0"/>
              <a:t>Service</a:t>
            </a:r>
            <a:endParaRPr lang="pt-PT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1046480" y="609600"/>
            <a:ext cx="10764520" cy="4097866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r>
              <a:rPr lang="pt-PT" dirty="0" smtClean="0"/>
              <a:t>1 – Guardanapos</a:t>
            </a:r>
          </a:p>
          <a:p>
            <a:pPr algn="r">
              <a:lnSpc>
                <a:spcPct val="100000"/>
              </a:lnSpc>
            </a:pPr>
            <a:r>
              <a:rPr lang="pt-PT" dirty="0" smtClean="0"/>
              <a:t>2 – Pratos de sobremesa</a:t>
            </a:r>
          </a:p>
          <a:p>
            <a:pPr algn="r">
              <a:lnSpc>
                <a:spcPct val="100000"/>
              </a:lnSpc>
            </a:pPr>
            <a:r>
              <a:rPr lang="pt-PT" dirty="0" smtClean="0"/>
              <a:t>3 – Faca de sobremesa</a:t>
            </a:r>
          </a:p>
          <a:p>
            <a:pPr algn="r">
              <a:lnSpc>
                <a:spcPct val="100000"/>
              </a:lnSpc>
            </a:pPr>
            <a:r>
              <a:rPr lang="pt-PT" dirty="0" smtClean="0"/>
              <a:t>4 – Pires de pequeno-almoço</a:t>
            </a:r>
          </a:p>
          <a:p>
            <a:pPr algn="r">
              <a:lnSpc>
                <a:spcPct val="100000"/>
              </a:lnSpc>
            </a:pPr>
            <a:r>
              <a:rPr lang="pt-PT" dirty="0" smtClean="0"/>
              <a:t>5 – Chávena pequeno-almoço</a:t>
            </a:r>
          </a:p>
          <a:p>
            <a:pPr algn="r">
              <a:lnSpc>
                <a:spcPct val="100000"/>
              </a:lnSpc>
            </a:pPr>
            <a:r>
              <a:rPr lang="pt-PT" dirty="0" smtClean="0"/>
              <a:t>6 – Colheres de chá;</a:t>
            </a:r>
          </a:p>
          <a:p>
            <a:pPr algn="r">
              <a:lnSpc>
                <a:spcPct val="100000"/>
              </a:lnSpc>
            </a:pPr>
            <a:r>
              <a:rPr lang="pt-PT" dirty="0" smtClean="0"/>
              <a:t>7 – Pão, croissants, </a:t>
            </a:r>
            <a:r>
              <a:rPr lang="pt-PT" dirty="0" err="1" smtClean="0"/>
              <a:t>etc</a:t>
            </a:r>
            <a:endParaRPr lang="pt-PT" dirty="0" smtClean="0"/>
          </a:p>
          <a:p>
            <a:pPr algn="r">
              <a:lnSpc>
                <a:spcPct val="100000"/>
              </a:lnSpc>
            </a:pPr>
            <a:r>
              <a:rPr lang="pt-PT" dirty="0" smtClean="0"/>
              <a:t>8 – Manteiga</a:t>
            </a:r>
          </a:p>
          <a:p>
            <a:pPr algn="r">
              <a:lnSpc>
                <a:spcPct val="100000"/>
              </a:lnSpc>
            </a:pPr>
            <a:r>
              <a:rPr lang="pt-PT" dirty="0" smtClean="0"/>
              <a:t>9 – </a:t>
            </a:r>
            <a:r>
              <a:rPr lang="pt-PT" dirty="0" err="1" smtClean="0"/>
              <a:t>Confitureira</a:t>
            </a:r>
            <a:endParaRPr lang="pt-PT" dirty="0" smtClean="0"/>
          </a:p>
          <a:p>
            <a:pPr algn="r">
              <a:lnSpc>
                <a:spcPct val="100000"/>
              </a:lnSpc>
            </a:pPr>
            <a:r>
              <a:rPr lang="pt-PT" dirty="0" smtClean="0"/>
              <a:t>10 – Açúcar</a:t>
            </a:r>
          </a:p>
          <a:p>
            <a:pPr algn="r">
              <a:lnSpc>
                <a:spcPct val="100000"/>
              </a:lnSpc>
            </a:pPr>
            <a:r>
              <a:rPr lang="pt-PT" dirty="0" smtClean="0"/>
              <a:t>11 – Leite quente</a:t>
            </a:r>
          </a:p>
          <a:p>
            <a:pPr algn="r">
              <a:lnSpc>
                <a:spcPct val="100000"/>
              </a:lnSpc>
            </a:pPr>
            <a:r>
              <a:rPr lang="pt-PT" dirty="0" smtClean="0"/>
              <a:t>12 - Café</a:t>
            </a:r>
          </a:p>
          <a:p>
            <a:pPr algn="r"/>
            <a:endParaRPr lang="pt-PT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03400"/>
            <a:ext cx="8330681" cy="445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413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SIM e NÃO no restaurante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/>
              <a:t>Ser cortês ao anotar os pedidos dos clientes; </a:t>
            </a:r>
          </a:p>
          <a:p>
            <a:r>
              <a:rPr lang="pt-PT" dirty="0"/>
              <a:t>Correr no salão; </a:t>
            </a:r>
            <a:endParaRPr lang="pt-PT" sz="2400" dirty="0"/>
          </a:p>
          <a:p>
            <a:r>
              <a:rPr lang="pt-PT" dirty="0"/>
              <a:t>Entregar a conta sem esta ter sido solicitada; </a:t>
            </a:r>
            <a:endParaRPr lang="pt-PT" sz="2400" dirty="0"/>
          </a:p>
          <a:p>
            <a:r>
              <a:rPr lang="pt-PT" dirty="0"/>
              <a:t>Sorrir e mostrar interesse ao falar com o cliente; </a:t>
            </a:r>
            <a:endParaRPr lang="pt-PT" sz="2400" dirty="0"/>
          </a:p>
          <a:p>
            <a:r>
              <a:rPr lang="pt-PT" dirty="0"/>
              <a:t>Fazer gestos e responder à distância; </a:t>
            </a:r>
            <a:endParaRPr lang="pt-PT" sz="2400" dirty="0"/>
          </a:p>
          <a:p>
            <a:r>
              <a:rPr lang="pt-PT" dirty="0"/>
              <a:t>Tratar o cliente pelo nome; </a:t>
            </a:r>
            <a:endParaRPr lang="pt-PT" sz="2400" dirty="0"/>
          </a:p>
          <a:p>
            <a:r>
              <a:rPr lang="pt-PT" dirty="0"/>
              <a:t>Dar informações sempre que solicitadas; </a:t>
            </a:r>
          </a:p>
          <a:p>
            <a:r>
              <a:rPr lang="pt-PT" dirty="0"/>
              <a:t>Entrar na conversa do cliente sem ser solicitado, mesmo que tenha a resposta para uma dúvida do mesmo; </a:t>
            </a:r>
            <a:endParaRPr lang="pt-PT" sz="2400" dirty="0"/>
          </a:p>
          <a:p>
            <a:r>
              <a:rPr lang="pt-PT" dirty="0"/>
              <a:t>Sentar o cliente numa mesa que não esteja bem limpa e arrumada </a:t>
            </a:r>
            <a:endParaRPr lang="pt-PT" sz="2400" dirty="0"/>
          </a:p>
          <a:p>
            <a:endParaRPr lang="pt-PT" dirty="0"/>
          </a:p>
        </p:txBody>
      </p:sp>
      <p:sp>
        <p:nvSpPr>
          <p:cNvPr id="7" name="Rectângulo 6"/>
          <p:cNvSpPr/>
          <p:nvPr/>
        </p:nvSpPr>
        <p:spPr>
          <a:xfrm>
            <a:off x="5865104" y="170120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6250786" y="2932592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4024112" y="3798224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5479421" y="4212752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2865250" y="2093350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5831440" y="2507878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5028052" y="3301190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2340994" y="4954796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ângulo 15"/>
          <p:cNvSpPr/>
          <p:nvPr/>
        </p:nvSpPr>
        <p:spPr>
          <a:xfrm>
            <a:off x="8046850" y="5324230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1628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uiExpand="1" build="p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SIM e NÃO no 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Rir de atitudes, palavras ou vestuário do cliente; </a:t>
            </a:r>
          </a:p>
          <a:p>
            <a:r>
              <a:rPr lang="pt-PT" dirty="0" smtClean="0"/>
              <a:t>Antecipar-se  aos clientes antes de ser solicitado; </a:t>
            </a:r>
          </a:p>
          <a:p>
            <a:r>
              <a:rPr lang="pt-PT" dirty="0" smtClean="0"/>
              <a:t>Dar </a:t>
            </a:r>
            <a:r>
              <a:rPr lang="pt-PT" dirty="0"/>
              <a:t>sugestões, se achar que serão bem recebidas;</a:t>
            </a:r>
            <a:r>
              <a:rPr lang="pt-PT" dirty="0">
                <a:solidFill>
                  <a:srgbClr val="00B050"/>
                </a:solidFill>
              </a:rPr>
              <a:t> </a:t>
            </a:r>
            <a:endParaRPr lang="pt-PT" dirty="0"/>
          </a:p>
          <a:p>
            <a:r>
              <a:rPr lang="pt-PT" dirty="0"/>
              <a:t>Manter contacto visual com o cliente;</a:t>
            </a:r>
            <a:r>
              <a:rPr lang="pt-PT" dirty="0">
                <a:solidFill>
                  <a:srgbClr val="00B050"/>
                </a:solidFill>
              </a:rPr>
              <a:t> </a:t>
            </a:r>
            <a:endParaRPr lang="pt-PT" sz="2400" dirty="0"/>
          </a:p>
          <a:p>
            <a:r>
              <a:rPr lang="pt-PT" dirty="0"/>
              <a:t>Desculpar-se por qualquer engano</a:t>
            </a:r>
            <a:r>
              <a:rPr lang="pt-PT" dirty="0">
                <a:solidFill>
                  <a:srgbClr val="00B050"/>
                </a:solidFill>
              </a:rPr>
              <a:t> </a:t>
            </a:r>
            <a:endParaRPr lang="pt-PT" sz="2400" dirty="0"/>
          </a:p>
          <a:p>
            <a:r>
              <a:rPr lang="pt-PT" dirty="0"/>
              <a:t>Reconhecer a chegada do cliente</a:t>
            </a:r>
            <a:r>
              <a:rPr lang="pt-PT" dirty="0">
                <a:solidFill>
                  <a:srgbClr val="00B050"/>
                </a:solidFill>
              </a:rPr>
              <a:t> </a:t>
            </a:r>
            <a:endParaRPr lang="pt-PT" sz="2400" dirty="0"/>
          </a:p>
          <a:p>
            <a:r>
              <a:rPr lang="pt-PT" dirty="0"/>
              <a:t>Assoar o nariz ou pentear-se no salão</a:t>
            </a:r>
            <a:r>
              <a:rPr lang="pt-PT" dirty="0">
                <a:solidFill>
                  <a:srgbClr val="FF0000"/>
                </a:solidFill>
              </a:rPr>
              <a:t> </a:t>
            </a:r>
          </a:p>
          <a:p>
            <a:r>
              <a:rPr lang="pt-PT" dirty="0"/>
              <a:t>Demonstrar aborrecimento;</a:t>
            </a:r>
            <a:r>
              <a:rPr lang="pt-PT" dirty="0">
                <a:solidFill>
                  <a:srgbClr val="FF0000"/>
                </a:solidFill>
              </a:rPr>
              <a:t> </a:t>
            </a:r>
            <a:endParaRPr lang="pt-PT" dirty="0"/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5" name="Rectângulo 4"/>
          <p:cNvSpPr/>
          <p:nvPr/>
        </p:nvSpPr>
        <p:spPr>
          <a:xfrm>
            <a:off x="6250786" y="222442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6377168" y="261560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5093739" y="304232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4708056" y="356554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4708055" y="3968912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6250786" y="1709718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5091220" y="4492132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4118152" y="4873126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255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20914" y="290286"/>
            <a:ext cx="5268686" cy="5578808"/>
          </a:xfrm>
        </p:spPr>
        <p:txBody>
          <a:bodyPr>
            <a:normAutofit fontScale="92500"/>
          </a:bodyPr>
          <a:lstStyle/>
          <a:p>
            <a:r>
              <a:rPr lang="pt-PT" sz="2800" b="1" dirty="0">
                <a:solidFill>
                  <a:schemeClr val="tx1"/>
                </a:solidFill>
              </a:rPr>
              <a:t>Horizontais</a:t>
            </a:r>
            <a:br>
              <a:rPr lang="pt-PT" sz="2800" b="1" dirty="0">
                <a:solidFill>
                  <a:schemeClr val="tx1"/>
                </a:solidFill>
              </a:rPr>
            </a:br>
            <a:r>
              <a:rPr lang="pt-PT" sz="2800" b="1" dirty="0">
                <a:solidFill>
                  <a:schemeClr val="tx1"/>
                </a:solidFill>
              </a:rPr>
              <a:t>2.</a:t>
            </a:r>
            <a:r>
              <a:rPr lang="pt-PT" sz="2800" dirty="0">
                <a:solidFill>
                  <a:schemeClr val="tx1"/>
                </a:solidFill>
              </a:rPr>
              <a:t> Conjunto de regras que disciplinam sob o aspecto social e cerimonial determinados actos.</a:t>
            </a:r>
            <a:br>
              <a:rPr lang="pt-PT" sz="2800" dirty="0">
                <a:solidFill>
                  <a:schemeClr val="tx1"/>
                </a:solidFill>
              </a:rPr>
            </a:br>
            <a:r>
              <a:rPr lang="pt-PT" sz="2800" b="1" dirty="0">
                <a:solidFill>
                  <a:schemeClr val="tx1"/>
                </a:solidFill>
              </a:rPr>
              <a:t>4.</a:t>
            </a:r>
            <a:r>
              <a:rPr lang="pt-PT" sz="2800" dirty="0">
                <a:solidFill>
                  <a:schemeClr val="tx1"/>
                </a:solidFill>
              </a:rPr>
              <a:t> Pessoa organiza a refeição e convida os comensais.</a:t>
            </a:r>
            <a:br>
              <a:rPr lang="pt-PT" sz="2800" dirty="0">
                <a:solidFill>
                  <a:schemeClr val="tx1"/>
                </a:solidFill>
              </a:rPr>
            </a:br>
            <a:r>
              <a:rPr lang="pt-PT" sz="2800" b="1" dirty="0">
                <a:solidFill>
                  <a:schemeClr val="tx1"/>
                </a:solidFill>
              </a:rPr>
              <a:t>6.</a:t>
            </a:r>
            <a:r>
              <a:rPr lang="pt-PT" sz="2800" dirty="0">
                <a:solidFill>
                  <a:schemeClr val="tx1"/>
                </a:solidFill>
              </a:rPr>
              <a:t> Expressão francesa que significa 'colocar no lugar'.</a:t>
            </a:r>
            <a:br>
              <a:rPr lang="pt-PT" sz="2800" dirty="0">
                <a:solidFill>
                  <a:schemeClr val="tx1"/>
                </a:solidFill>
              </a:rPr>
            </a:br>
            <a:r>
              <a:rPr lang="pt-PT" sz="2800" b="1" dirty="0">
                <a:solidFill>
                  <a:schemeClr val="tx1"/>
                </a:solidFill>
              </a:rPr>
              <a:t>7.</a:t>
            </a:r>
            <a:r>
              <a:rPr lang="pt-PT" sz="2800" dirty="0">
                <a:solidFill>
                  <a:schemeClr val="tx1"/>
                </a:solidFill>
              </a:rPr>
              <a:t> Nutriente presente no pequeno almoço que nos protege de doenças.</a:t>
            </a:r>
            <a:br>
              <a:rPr lang="pt-PT" sz="2800" dirty="0">
                <a:solidFill>
                  <a:schemeClr val="tx1"/>
                </a:solidFill>
              </a:rPr>
            </a:br>
            <a:r>
              <a:rPr lang="pt-PT" sz="2800" b="1" dirty="0">
                <a:solidFill>
                  <a:schemeClr val="tx1"/>
                </a:solidFill>
              </a:rPr>
              <a:t>8.</a:t>
            </a:r>
            <a:r>
              <a:rPr lang="pt-PT" sz="2800" dirty="0">
                <a:solidFill>
                  <a:schemeClr val="tx1"/>
                </a:solidFill>
              </a:rPr>
              <a:t> Cada um dos que come à mesa.</a:t>
            </a:r>
            <a:br>
              <a:rPr lang="pt-PT" sz="2800" dirty="0">
                <a:solidFill>
                  <a:schemeClr val="tx1"/>
                </a:solidFill>
              </a:rPr>
            </a:br>
            <a:r>
              <a:rPr lang="pt-PT" sz="2800" b="1" dirty="0">
                <a:solidFill>
                  <a:schemeClr val="tx1"/>
                </a:solidFill>
              </a:rPr>
              <a:t>10.</a:t>
            </a:r>
            <a:r>
              <a:rPr lang="pt-PT" sz="2800" dirty="0">
                <a:solidFill>
                  <a:schemeClr val="tx1"/>
                </a:solidFill>
              </a:rPr>
              <a:t> Acontece entre o pequeno-almoço e o almoço, servem-se os alimentos constituintes do pequeno-almoço e pratos quentes.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5" name="CaixaDeTexto 4"/>
          <p:cNvSpPr txBox="1"/>
          <p:nvPr/>
        </p:nvSpPr>
        <p:spPr>
          <a:xfrm>
            <a:off x="6487886" y="246742"/>
            <a:ext cx="5558971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/>
              <a:t>Verticais</a:t>
            </a:r>
            <a:br>
              <a:rPr lang="pt-PT" sz="2600" b="1" dirty="0"/>
            </a:br>
            <a:r>
              <a:rPr lang="pt-PT" sz="2600" b="1" dirty="0"/>
              <a:t>1.</a:t>
            </a:r>
            <a:r>
              <a:rPr lang="pt-PT" sz="2600" dirty="0"/>
              <a:t> Prato que sustenta a chávena.</a:t>
            </a:r>
            <a:br>
              <a:rPr lang="pt-PT" sz="2600" dirty="0"/>
            </a:br>
            <a:r>
              <a:rPr lang="pt-PT" sz="2600" b="1" dirty="0"/>
              <a:t>3.</a:t>
            </a:r>
            <a:r>
              <a:rPr lang="pt-PT" sz="2600" dirty="0"/>
              <a:t> O tipo de pequeno almoço mais semelhante ao nosso.</a:t>
            </a:r>
            <a:br>
              <a:rPr lang="pt-PT" sz="2600" dirty="0"/>
            </a:br>
            <a:r>
              <a:rPr lang="pt-PT" sz="2600" b="1" dirty="0"/>
              <a:t>5.</a:t>
            </a:r>
            <a:r>
              <a:rPr lang="pt-PT" sz="2600" dirty="0"/>
              <a:t> Carro de serviço</a:t>
            </a:r>
            <a:br>
              <a:rPr lang="pt-PT" sz="2600" dirty="0"/>
            </a:br>
            <a:r>
              <a:rPr lang="pt-PT" sz="2600" b="1" dirty="0"/>
              <a:t>9.</a:t>
            </a:r>
            <a:r>
              <a:rPr lang="pt-PT" sz="2600" dirty="0"/>
              <a:t> '_______-</a:t>
            </a:r>
            <a:r>
              <a:rPr lang="pt-PT" sz="2600" dirty="0" err="1"/>
              <a:t>service</a:t>
            </a:r>
            <a:r>
              <a:rPr lang="pt-PT" sz="2600" dirty="0"/>
              <a:t>' nome em inglês que consiste em levar o pequeno-almoço ao quarto.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4273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Como servir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pt-PT" sz="7200" dirty="0"/>
              <a:t>Servir as senhoras antes dos cavalheiros</a:t>
            </a:r>
          </a:p>
          <a:p>
            <a:endParaRPr lang="pt-PT" sz="7200" dirty="0"/>
          </a:p>
          <a:p>
            <a:r>
              <a:rPr lang="pt-PT" sz="7200" dirty="0"/>
              <a:t>As mais idosas antes das mais jovens</a:t>
            </a:r>
          </a:p>
          <a:p>
            <a:endParaRPr lang="pt-PT" sz="7200" dirty="0"/>
          </a:p>
          <a:p>
            <a:r>
              <a:rPr lang="pt-PT" sz="7200" dirty="0"/>
              <a:t>Servir as pessoas a quem se quer honrar em primeiro lugar </a:t>
            </a:r>
          </a:p>
          <a:p>
            <a:endParaRPr lang="pt-PT" sz="7200" dirty="0"/>
          </a:p>
          <a:p>
            <a:r>
              <a:rPr lang="pt-PT" sz="7200" dirty="0"/>
              <a:t>O cavalheiro que convida é o último a ser servido</a:t>
            </a:r>
          </a:p>
          <a:p>
            <a:endParaRPr lang="pt-PT" sz="7200" dirty="0"/>
          </a:p>
          <a:p>
            <a:r>
              <a:rPr lang="pt-PT" sz="7200" dirty="0"/>
              <a:t>Caso seja um casal a convidar, a senhora é a última das senhoras a ser servida e o marido o último dos cavalheiros.</a:t>
            </a:r>
          </a:p>
          <a:p>
            <a:endParaRPr lang="pt-PT" sz="7200" dirty="0"/>
          </a:p>
          <a:p>
            <a:r>
              <a:rPr lang="pt-PT" sz="7200" dirty="0"/>
              <a:t>Mais do que um cliente a honrar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5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Exercício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/>
              <a:t>Pergunta: Consideremos que recebemos um casal com um filho de 5 anos, e um casal convidado.</a:t>
            </a:r>
            <a:br>
              <a:rPr lang="pt-PT" dirty="0"/>
            </a:br>
            <a:r>
              <a:rPr lang="pt-PT" dirty="0"/>
              <a:t>Quem é servido primeiro?</a:t>
            </a:r>
          </a:p>
          <a:p>
            <a:endParaRPr lang="pt-PT" dirty="0"/>
          </a:p>
          <a:p>
            <a:r>
              <a:rPr lang="pt-PT" dirty="0"/>
              <a:t>Resposta:</a:t>
            </a:r>
          </a:p>
          <a:p>
            <a:r>
              <a:rPr lang="pt-PT" dirty="0"/>
              <a:t>1º Filho de 5 anos</a:t>
            </a:r>
          </a:p>
          <a:p>
            <a:r>
              <a:rPr lang="pt-PT" dirty="0"/>
              <a:t>2º Senhora convidada</a:t>
            </a:r>
          </a:p>
          <a:p>
            <a:r>
              <a:rPr lang="pt-PT" dirty="0"/>
              <a:t>3º Senhora anfitriã</a:t>
            </a:r>
          </a:p>
          <a:p>
            <a:r>
              <a:rPr lang="pt-PT" dirty="0"/>
              <a:t>4º Senhor convidado</a:t>
            </a:r>
          </a:p>
          <a:p>
            <a:r>
              <a:rPr lang="pt-PT" dirty="0"/>
              <a:t>5º Senhor anfitrião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55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Exercício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Pergunta - Caso recebamos um alto membro da Igreja (por exemplo Bispo), juntamente com um indivíduo com um elevado cargo político (Presidente da República), quem deverá ser servido primeiro?</a:t>
            </a:r>
          </a:p>
          <a:p>
            <a:endParaRPr lang="pt-PT" dirty="0"/>
          </a:p>
          <a:p>
            <a:r>
              <a:rPr lang="pt-PT" dirty="0"/>
              <a:t>Resposta - Ambos deverão ser servidos ao mesmo tempo. 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6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PT" sz="7200" dirty="0" smtClean="0"/>
              <a:t>Mise-</a:t>
            </a:r>
            <a:r>
              <a:rPr lang="pt-PT" sz="7200" dirty="0" err="1" smtClean="0"/>
              <a:t>en</a:t>
            </a:r>
            <a:r>
              <a:rPr lang="pt-PT" sz="7200" dirty="0" smtClean="0"/>
              <a:t>-</a:t>
            </a:r>
            <a:r>
              <a:rPr lang="pt-PT" sz="7200" dirty="0" err="1" smtClean="0"/>
              <a:t>place</a:t>
            </a:r>
            <a:endParaRPr lang="pt-PT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Mesas e tabuleiros de pequeno-almoço</a:t>
            </a:r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89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No final da sessão serás capaz de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pt-PT" sz="2800" b="1" dirty="0" smtClean="0"/>
              <a:t>Saber o que é Mise-</a:t>
            </a:r>
            <a:r>
              <a:rPr lang="pt-PT" sz="2800" b="1" dirty="0" err="1" smtClean="0"/>
              <a:t>en</a:t>
            </a:r>
            <a:r>
              <a:rPr lang="pt-PT" sz="2800" b="1" dirty="0" smtClean="0"/>
              <a:t>-</a:t>
            </a:r>
            <a:r>
              <a:rPr lang="pt-PT" sz="2800" b="1" dirty="0" err="1" smtClean="0"/>
              <a:t>place</a:t>
            </a:r>
            <a:r>
              <a:rPr lang="pt-PT" sz="2800" b="1" dirty="0" smtClean="0"/>
              <a:t>;</a:t>
            </a:r>
          </a:p>
          <a:p>
            <a:pPr>
              <a:buFont typeface="Courier New" panose="02070309020205020404" pitchFamily="49" charset="0"/>
              <a:buChar char="o"/>
            </a:pPr>
            <a:endParaRPr lang="pt-PT" sz="2800" b="1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pt-PT" sz="2800" b="1" dirty="0" smtClean="0"/>
              <a:t> Dar exemplos de Mise-</a:t>
            </a:r>
            <a:r>
              <a:rPr lang="pt-PT" sz="2800" b="1" dirty="0" err="1" smtClean="0"/>
              <a:t>en</a:t>
            </a:r>
            <a:r>
              <a:rPr lang="pt-PT" sz="2800" b="1" dirty="0" smtClean="0"/>
              <a:t>-</a:t>
            </a:r>
            <a:r>
              <a:rPr lang="pt-PT" sz="2800" b="1" dirty="0" err="1" smtClean="0"/>
              <a:t>place</a:t>
            </a:r>
            <a:r>
              <a:rPr lang="pt-PT" sz="2800" b="1" dirty="0" smtClean="0"/>
              <a:t>;</a:t>
            </a:r>
          </a:p>
          <a:p>
            <a:pPr>
              <a:buFont typeface="Courier New" panose="02070309020205020404" pitchFamily="49" charset="0"/>
              <a:buChar char="o"/>
            </a:pPr>
            <a:endParaRPr lang="pt-PT" sz="2800" b="1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pt-PT" sz="2800" b="1" dirty="0" smtClean="0"/>
              <a:t>Transportar e montar tabuleiros;</a:t>
            </a:r>
          </a:p>
          <a:p>
            <a:pPr>
              <a:buFont typeface="Courier New" panose="02070309020205020404" pitchFamily="49" charset="0"/>
              <a:buChar char="o"/>
            </a:pPr>
            <a:endParaRPr lang="pt-PT" sz="2800" b="1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pt-PT" sz="2800" b="1" dirty="0" smtClean="0"/>
              <a:t>Saber como servir </a:t>
            </a:r>
            <a:r>
              <a:rPr lang="pt-PT" sz="2800" b="1" dirty="0" err="1" smtClean="0"/>
              <a:t>PA’s</a:t>
            </a:r>
            <a:r>
              <a:rPr lang="pt-PT" sz="2800" b="1" dirty="0" smtClean="0"/>
              <a:t> em </a:t>
            </a:r>
            <a:r>
              <a:rPr lang="pt-PT" sz="2800" b="1" dirty="0" err="1" smtClean="0"/>
              <a:t>room-service</a:t>
            </a:r>
            <a:r>
              <a:rPr lang="pt-PT" sz="2800" b="1" dirty="0" smtClean="0"/>
              <a:t> e em sala;</a:t>
            </a:r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4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Mise-</a:t>
            </a:r>
            <a:r>
              <a:rPr lang="pt-PT" dirty="0" err="1" smtClean="0"/>
              <a:t>en</a:t>
            </a:r>
            <a:r>
              <a:rPr lang="pt-PT" dirty="0" smtClean="0"/>
              <a:t>-</a:t>
            </a:r>
            <a:r>
              <a:rPr lang="pt-PT" dirty="0" err="1" smtClean="0"/>
              <a:t>place</a:t>
            </a:r>
            <a:r>
              <a:rPr lang="pt-PT" dirty="0" smtClean="0"/>
              <a:t> - Finalidade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pt-PT" sz="2800" dirty="0"/>
              <a:t>Facilitar o trabalho do empregado de mesa no atendimento aos clientes, tornando-o mais rápido;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pt-PT" sz="2800" dirty="0"/>
          </a:p>
          <a:p>
            <a:pPr lvl="0">
              <a:buFont typeface="Wingdings" panose="05000000000000000000" pitchFamily="2" charset="2"/>
              <a:buChar char="q"/>
            </a:pPr>
            <a:r>
              <a:rPr lang="pt-PT" sz="2800" dirty="0"/>
              <a:t>Estimular o cliente para a refeição;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pt-PT" sz="2800" dirty="0"/>
          </a:p>
          <a:p>
            <a:pPr lvl="0">
              <a:buFont typeface="Wingdings" panose="05000000000000000000" pitchFamily="2" charset="2"/>
              <a:buChar char="q"/>
            </a:pPr>
            <a:r>
              <a:rPr lang="pt-PT" sz="2800" dirty="0"/>
              <a:t>Criar um ambiente agradável.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26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Mise-</a:t>
            </a:r>
            <a:r>
              <a:rPr lang="pt-PT" dirty="0" err="1" smtClean="0"/>
              <a:t>en</a:t>
            </a:r>
            <a:r>
              <a:rPr lang="pt-PT" dirty="0" smtClean="0"/>
              <a:t>-</a:t>
            </a:r>
            <a:r>
              <a:rPr lang="pt-PT" dirty="0" err="1" smtClean="0"/>
              <a:t>place</a:t>
            </a:r>
            <a:r>
              <a:rPr lang="pt-PT" dirty="0" smtClean="0"/>
              <a:t> - Definição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t-PT" sz="3600" dirty="0"/>
              <a:t>Significa “pôr no lugar”;</a:t>
            </a:r>
          </a:p>
          <a:p>
            <a:pPr>
              <a:buFont typeface="Wingdings" panose="05000000000000000000" pitchFamily="2" charset="2"/>
              <a:buChar char="q"/>
            </a:pPr>
            <a:endParaRPr lang="pt-PT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pt-PT" sz="3600" dirty="0"/>
              <a:t>Toda a preparação antes de abrir o restaurante;</a:t>
            </a:r>
          </a:p>
          <a:p>
            <a:pPr>
              <a:buFont typeface="Wingdings" panose="05000000000000000000" pitchFamily="2" charset="2"/>
              <a:buChar char="q"/>
            </a:pPr>
            <a:endParaRPr lang="pt-PT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pt-PT" sz="3600" dirty="0"/>
              <a:t>Varia consoante o serviço:</a:t>
            </a:r>
          </a:p>
          <a:p>
            <a:pPr>
              <a:buFont typeface="Wingdings" panose="05000000000000000000" pitchFamily="2" charset="2"/>
              <a:buChar char="q"/>
            </a:pPr>
            <a:endParaRPr lang="pt-PT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pt-PT" sz="3600" dirty="0"/>
              <a:t>Ajustada às necessidades do cliente.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67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Mise-</a:t>
            </a:r>
            <a:r>
              <a:rPr lang="pt-PT" dirty="0" err="1"/>
              <a:t>en</a:t>
            </a:r>
            <a:r>
              <a:rPr lang="pt-PT" dirty="0"/>
              <a:t>-</a:t>
            </a:r>
            <a:r>
              <a:rPr lang="pt-PT" dirty="0" err="1"/>
              <a:t>place</a:t>
            </a:r>
            <a:r>
              <a:rPr lang="pt-PT" dirty="0"/>
              <a:t> </a:t>
            </a:r>
            <a:r>
              <a:rPr lang="pt-PT" dirty="0" smtClean="0"/>
              <a:t>– Mesa/Tabuleiro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PT" sz="4000" b="1" dirty="0" smtClean="0"/>
              <a:t>Prato de sobremesa;</a:t>
            </a:r>
          </a:p>
          <a:p>
            <a:pPr marL="0" indent="0">
              <a:buNone/>
            </a:pPr>
            <a:r>
              <a:rPr lang="pt-PT" sz="4000" b="1" dirty="0" smtClean="0"/>
              <a:t>Prato de pão;</a:t>
            </a:r>
          </a:p>
          <a:p>
            <a:pPr marL="0" indent="0">
              <a:buNone/>
            </a:pPr>
            <a:r>
              <a:rPr lang="pt-PT" sz="4000" b="1" dirty="0" smtClean="0"/>
              <a:t>Pires de </a:t>
            </a:r>
            <a:r>
              <a:rPr lang="pt-PT" sz="4000" b="1" dirty="0" smtClean="0"/>
              <a:t>pequeno-almoço</a:t>
            </a:r>
            <a:r>
              <a:rPr lang="pt-PT" sz="4000" b="1" dirty="0" smtClean="0"/>
              <a:t>;</a:t>
            </a:r>
          </a:p>
          <a:p>
            <a:pPr marL="0" indent="0">
              <a:buNone/>
            </a:pPr>
            <a:r>
              <a:rPr lang="pt-PT" sz="4000" b="1" dirty="0" smtClean="0"/>
              <a:t>Chávena;</a:t>
            </a:r>
          </a:p>
          <a:p>
            <a:pPr marL="0" indent="0">
              <a:buNone/>
            </a:pPr>
            <a:r>
              <a:rPr lang="pt-PT" sz="4000" b="1" dirty="0" smtClean="0"/>
              <a:t>Colher de chá;</a:t>
            </a:r>
          </a:p>
          <a:p>
            <a:pPr marL="0" indent="0">
              <a:buNone/>
            </a:pPr>
            <a:r>
              <a:rPr lang="pt-PT" sz="4000" b="1" dirty="0" smtClean="0"/>
              <a:t>Faca de sobremesa;</a:t>
            </a:r>
          </a:p>
          <a:p>
            <a:pPr marL="0" indent="0">
              <a:buNone/>
            </a:pPr>
            <a:r>
              <a:rPr lang="pt-PT" sz="4000" b="1" dirty="0" smtClean="0"/>
              <a:t>Guardanapo;</a:t>
            </a:r>
          </a:p>
          <a:p>
            <a:pPr marL="0" indent="0">
              <a:buNone/>
            </a:pPr>
            <a:r>
              <a:rPr lang="pt-PT" sz="4000" b="1" dirty="0" err="1" smtClean="0"/>
              <a:t>Açucar</a:t>
            </a:r>
            <a:r>
              <a:rPr lang="pt-PT" sz="4000" b="1" dirty="0" smtClean="0"/>
              <a:t>.</a:t>
            </a:r>
          </a:p>
          <a:p>
            <a:pPr marL="0" indent="0">
              <a:buNone/>
            </a:pPr>
            <a:endParaRPr lang="pt-PT" sz="4000" b="1" dirty="0" smtClean="0"/>
          </a:p>
          <a:p>
            <a:pPr marL="0" indent="0">
              <a:buNone/>
            </a:pPr>
            <a:r>
              <a:rPr lang="pt-PT" sz="4000" b="1" dirty="0" smtClean="0"/>
              <a:t>No PA à inglesa é acrescido um prato e talheres.</a:t>
            </a:r>
          </a:p>
          <a:p>
            <a:pPr marL="0" indent="0">
              <a:buNone/>
            </a:pPr>
            <a:endParaRPr lang="pt-PT" sz="40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83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Words>714</Words>
  <Application>Microsoft Office PowerPoint</Application>
  <PresentationFormat>Personalizados</PresentationFormat>
  <Paragraphs>155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18" baseType="lpstr">
      <vt:lpstr>Retrospect</vt:lpstr>
      <vt:lpstr>NOÇÕES BÁSICAS DE PROTOCOLO</vt:lpstr>
      <vt:lpstr>Como servir</vt:lpstr>
      <vt:lpstr>Exercício</vt:lpstr>
      <vt:lpstr>Exercício</vt:lpstr>
      <vt:lpstr>Mise-en-place</vt:lpstr>
      <vt:lpstr>No final da sessão serás capaz de</vt:lpstr>
      <vt:lpstr>Mise-en-place - Finalidade</vt:lpstr>
      <vt:lpstr>Mise-en-place - Definição</vt:lpstr>
      <vt:lpstr>Mise-en-place – Mesa/Tabuleiro</vt:lpstr>
      <vt:lpstr>Mise-en-place - Tabuleiro</vt:lpstr>
      <vt:lpstr>Mise-en-place – Mesa/Tabuleiro</vt:lpstr>
      <vt:lpstr>Recolha dos tabuleiros </vt:lpstr>
      <vt:lpstr>Mise-en-place – Room Service</vt:lpstr>
      <vt:lpstr>Mise-en-place – Room Service</vt:lpstr>
      <vt:lpstr>SIM e NÃO no restaurante</vt:lpstr>
      <vt:lpstr>SIM e NÃO no bar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pequeno -almoço</dc:title>
  <dc:creator>Daniela Magalhães</dc:creator>
  <cp:lastModifiedBy>Daniela</cp:lastModifiedBy>
  <cp:revision>25</cp:revision>
  <dcterms:created xsi:type="dcterms:W3CDTF">2015-09-05T17:06:46Z</dcterms:created>
  <dcterms:modified xsi:type="dcterms:W3CDTF">2015-09-13T18:04:01Z</dcterms:modified>
</cp:coreProperties>
</file>